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77" r:id="rId3"/>
    <p:sldId id="258" r:id="rId4"/>
    <p:sldId id="259" r:id="rId5"/>
    <p:sldId id="260" r:id="rId6"/>
    <p:sldId id="261" r:id="rId7"/>
    <p:sldId id="263" r:id="rId8"/>
    <p:sldId id="265" r:id="rId9"/>
    <p:sldId id="268" r:id="rId10"/>
    <p:sldId id="278" r:id="rId11"/>
    <p:sldId id="273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CC00"/>
    <a:srgbClr val="008000"/>
    <a:srgbClr val="990099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2C7FF3-B126-451B-87EA-E2FC1EA98728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047F97-388D-4A42-A1D2-529041610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047F97-388D-4A42-A1D2-529041610C0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8F99E-C5ED-466B-BAB9-04EDBD794F27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6723-1460-40BB-8B1B-47F56A009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8F99E-C5ED-466B-BAB9-04EDBD794F27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6723-1460-40BB-8B1B-47F56A009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8F99E-C5ED-466B-BAB9-04EDBD794F27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6723-1460-40BB-8B1B-47F56A009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8F99E-C5ED-466B-BAB9-04EDBD794F27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6723-1460-40BB-8B1B-47F56A009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8F99E-C5ED-466B-BAB9-04EDBD794F27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6723-1460-40BB-8B1B-47F56A009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8F99E-C5ED-466B-BAB9-04EDBD794F27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6723-1460-40BB-8B1B-47F56A009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8F99E-C5ED-466B-BAB9-04EDBD794F27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6723-1460-40BB-8B1B-47F56A009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8F99E-C5ED-466B-BAB9-04EDBD794F27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6723-1460-40BB-8B1B-47F56A009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8F99E-C5ED-466B-BAB9-04EDBD794F27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6723-1460-40BB-8B1B-47F56A009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8F99E-C5ED-466B-BAB9-04EDBD794F27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6723-1460-40BB-8B1B-47F56A009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8F99E-C5ED-466B-BAB9-04EDBD794F27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6723-1460-40BB-8B1B-47F56A009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8F99E-C5ED-466B-BAB9-04EDBD794F27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A46723-1460-40BB-8B1B-47F56A009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714752"/>
            <a:ext cx="8858280" cy="314324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  <a:t>ТВОРЧЕСКИЕ ИГРЫ </a:t>
            </a:r>
            <a:br>
              <a:rPr lang="ru-RU" sz="3600" b="1" dirty="0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</a:br>
            <a:r>
              <a:rPr lang="ru-RU" sz="3600" b="1" dirty="0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  <a:t>С ЭКОЛОГИЧЕСКИМ СОДЕРЖАНИЕМ</a:t>
            </a:r>
            <a:br>
              <a:rPr lang="ru-RU" sz="3600" b="1" dirty="0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</a:br>
            <a:r>
              <a:rPr lang="ru-RU" sz="3600" b="1" dirty="0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  <a:t>                                 </a:t>
            </a:r>
            <a:r>
              <a:rPr lang="ru-RU" sz="2000" b="1" dirty="0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  <a:t>Презентацию подготовили  </a:t>
            </a:r>
            <a:br>
              <a:rPr lang="ru-RU" sz="2000" b="1" dirty="0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</a:br>
            <a:r>
              <a:rPr lang="ru-RU" sz="2000" b="1" dirty="0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  <a:t>                                               воспитатели группы №7«Радуга» </a:t>
            </a:r>
            <a:br>
              <a:rPr lang="ru-RU" sz="2000" b="1" dirty="0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</a:br>
            <a:r>
              <a:rPr lang="ru-RU" sz="2000" b="1" dirty="0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  <a:t>                                               </a:t>
            </a:r>
            <a:r>
              <a:rPr lang="ru-RU" sz="2000" b="1" dirty="0" err="1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  <a:t>Горюченкова</a:t>
            </a:r>
            <a:r>
              <a:rPr lang="ru-RU" sz="2000" b="1" dirty="0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  <a:t> И.С. и </a:t>
            </a:r>
            <a:r>
              <a:rPr lang="ru-RU" sz="2000" b="1" dirty="0" err="1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  <a:t>Коптева</a:t>
            </a:r>
            <a:r>
              <a:rPr lang="ru-RU" sz="2000" b="1" dirty="0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  <a:t> Е.А.</a:t>
            </a:r>
            <a:br>
              <a:rPr lang="ru-RU" sz="2000" b="1" dirty="0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</a:br>
            <a:r>
              <a:rPr lang="ru-RU" sz="3600" b="1" dirty="0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  <a:t/>
            </a:r>
            <a:br>
              <a:rPr lang="ru-RU" sz="3600" b="1" dirty="0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</a:br>
            <a:endParaRPr lang="ru-RU" sz="3600" b="1" dirty="0">
              <a:ln w="12700">
                <a:noFill/>
              </a:ln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571612"/>
            <a:ext cx="7286676" cy="550072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В играх-инсценировках, театрализации</a:t>
            </a:r>
            <a:br>
              <a:rPr lang="ru-RU" sz="32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закрепляем представления детей о закономерностях явлений природы;</a:t>
            </a:r>
            <a:br>
              <a:rPr lang="ru-RU" sz="3200" dirty="0" smtClean="0">
                <a:solidFill>
                  <a:srgbClr val="C00000"/>
                </a:solidFill>
                <a:latin typeface="+mn-lt"/>
              </a:rPr>
            </a:br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формируем у детей правильные экологические оценки, зачатки экологического идеала;</a:t>
            </a:r>
            <a:br>
              <a:rPr lang="ru-RU" sz="3200" dirty="0" smtClean="0">
                <a:solidFill>
                  <a:srgbClr val="C00000"/>
                </a:solidFill>
                <a:latin typeface="+mn-lt"/>
              </a:rPr>
            </a:br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 воспитываем потребность в проявлении заботы, внимания, сочувствия, отзывчивости, сострадания к животным, растениям. </a:t>
            </a:r>
            <a:br>
              <a:rPr lang="ru-RU" sz="3200" dirty="0" smtClean="0">
                <a:solidFill>
                  <a:srgbClr val="C00000"/>
                </a:solidFill>
                <a:latin typeface="+mn-lt"/>
              </a:rPr>
            </a:br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36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3600" dirty="0" smtClean="0">
                <a:solidFill>
                  <a:srgbClr val="C00000"/>
                </a:solidFill>
                <a:latin typeface="+mn-lt"/>
              </a:rPr>
            </a:br>
            <a:r>
              <a:rPr lang="ru-RU" sz="36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3600" dirty="0" smtClean="0">
                <a:solidFill>
                  <a:srgbClr val="C00000"/>
                </a:solidFill>
                <a:latin typeface="+mn-lt"/>
              </a:rPr>
            </a:b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+mn-lt"/>
              </a:rPr>
            </a:b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7643834" cy="13573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+mn-lt"/>
              </a:rPr>
              <a:t>          Игра – инсценировка </a:t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r>
              <a:rPr lang="ru-RU" b="1" dirty="0" smtClean="0">
                <a:solidFill>
                  <a:srgbClr val="FF0000"/>
                </a:solidFill>
                <a:latin typeface="+mn-lt"/>
              </a:rPr>
              <a:t>         по </a:t>
            </a:r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сказке «Репка»</a:t>
            </a:r>
            <a:endParaRPr lang="ru-RU" sz="40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66" y="1857364"/>
            <a:ext cx="6143668" cy="4254346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+mn-lt"/>
              </a:rPr>
              <a:t>Кукольный </a:t>
            </a:r>
            <a:r>
              <a:rPr lang="ru-RU" b="1" dirty="0" smtClean="0">
                <a:solidFill>
                  <a:srgbClr val="FF0000"/>
                </a:solidFill>
                <a:latin typeface="+mn-lt"/>
              </a:rPr>
              <a:t>и пальчиковый театр</a:t>
            </a:r>
            <a:endParaRPr lang="ru-RU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1643050"/>
            <a:ext cx="3714776" cy="2928958"/>
          </a:xfrm>
          <a:prstGeom prst="rect">
            <a:avLst/>
          </a:prstGeom>
          <a:noFill/>
          <a:ln w="28575">
            <a:solidFill>
              <a:srgbClr val="00CC00"/>
            </a:solidFill>
            <a:miter lim="800000"/>
            <a:headEnd/>
            <a:tailEnd/>
          </a:ln>
          <a:effectLst/>
        </p:spPr>
      </p:pic>
      <p:pic>
        <p:nvPicPr>
          <p:cNvPr id="4" name="Picture 2" descr="D:\Младшая группа 2017-2018\Сюжетно-ролевые игры по экологии\IMG_20171201_13473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3214686"/>
            <a:ext cx="4030719" cy="286396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0"/>
            <a:ext cx="7572428" cy="6858000"/>
          </a:xfrm>
        </p:spPr>
        <p:txBody>
          <a:bodyPr>
            <a:noAutofit/>
          </a:bodyPr>
          <a:lstStyle/>
          <a:p>
            <a:pPr algn="l"/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        Творческие игры </a:t>
            </a:r>
            <a:br>
              <a:rPr lang="ru-RU" sz="4000" b="1" dirty="0" smtClean="0">
                <a:solidFill>
                  <a:srgbClr val="FF0000"/>
                </a:solidFill>
                <a:latin typeface="+mn-lt"/>
              </a:rPr>
            </a:br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с экологическим содержанием:</a:t>
            </a:r>
            <a:br>
              <a:rPr lang="ru-RU" sz="4000" b="1" dirty="0" smtClean="0">
                <a:solidFill>
                  <a:srgbClr val="FF0000"/>
                </a:solidFill>
                <a:latin typeface="+mn-lt"/>
              </a:rPr>
            </a:br>
            <a:r>
              <a:rPr lang="ru-RU" sz="4000" b="1" dirty="0" smtClean="0">
                <a:solidFill>
                  <a:srgbClr val="0000CC"/>
                </a:solidFill>
                <a:latin typeface="+mn-lt"/>
              </a:rPr>
              <a:t>-</a:t>
            </a:r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4000" b="1" dirty="0" smtClean="0">
                <a:solidFill>
                  <a:srgbClr val="0000CC"/>
                </a:solidFill>
                <a:latin typeface="+mn-lt"/>
              </a:rPr>
              <a:t>сюжетно-ролевые игры и</a:t>
            </a:r>
            <a:br>
              <a:rPr lang="ru-RU" sz="4000" b="1" dirty="0" smtClean="0">
                <a:solidFill>
                  <a:srgbClr val="0000CC"/>
                </a:solidFill>
                <a:latin typeface="+mn-lt"/>
              </a:rPr>
            </a:br>
            <a:r>
              <a:rPr lang="ru-RU" sz="4000" b="1" dirty="0" smtClean="0">
                <a:solidFill>
                  <a:srgbClr val="0000CC"/>
                </a:solidFill>
                <a:latin typeface="+mn-lt"/>
              </a:rPr>
              <a:t>  игровые обучающие ситуации;</a:t>
            </a:r>
            <a:br>
              <a:rPr lang="ru-RU" sz="4000" b="1" dirty="0" smtClean="0">
                <a:solidFill>
                  <a:srgbClr val="0000CC"/>
                </a:solidFill>
                <a:latin typeface="+mn-lt"/>
              </a:rPr>
            </a:br>
            <a:r>
              <a:rPr lang="ru-RU" sz="4000" b="1" dirty="0" smtClean="0">
                <a:solidFill>
                  <a:srgbClr val="0000CC"/>
                </a:solidFill>
                <a:latin typeface="+mn-lt"/>
              </a:rPr>
              <a:t>- игры-путешествия;</a:t>
            </a:r>
            <a:br>
              <a:rPr lang="ru-RU" sz="4000" b="1" dirty="0" smtClean="0">
                <a:solidFill>
                  <a:srgbClr val="0000CC"/>
                </a:solidFill>
                <a:latin typeface="+mn-lt"/>
              </a:rPr>
            </a:br>
            <a:r>
              <a:rPr lang="ru-RU" sz="4000" b="1" dirty="0" smtClean="0">
                <a:solidFill>
                  <a:srgbClr val="0000CC"/>
                </a:solidFill>
                <a:latin typeface="+mn-lt"/>
              </a:rPr>
              <a:t>- игры-инсценировки;</a:t>
            </a:r>
            <a:br>
              <a:rPr lang="ru-RU" sz="4000" b="1" dirty="0" smtClean="0">
                <a:solidFill>
                  <a:srgbClr val="0000CC"/>
                </a:solidFill>
                <a:latin typeface="+mn-lt"/>
              </a:rPr>
            </a:br>
            <a:r>
              <a:rPr lang="ru-RU" sz="4000" b="1" dirty="0" smtClean="0">
                <a:solidFill>
                  <a:srgbClr val="0000CC"/>
                </a:solidFill>
                <a:latin typeface="+mn-lt"/>
              </a:rPr>
              <a:t>- разные виды театров  </a:t>
            </a:r>
            <a:br>
              <a:rPr lang="ru-RU" sz="4000" b="1" dirty="0" smtClean="0">
                <a:solidFill>
                  <a:srgbClr val="0000CC"/>
                </a:solidFill>
                <a:latin typeface="+mn-lt"/>
              </a:rPr>
            </a:br>
            <a:r>
              <a:rPr lang="ru-RU" sz="4000" b="1" dirty="0" smtClean="0">
                <a:solidFill>
                  <a:srgbClr val="0000CC"/>
                </a:solidFill>
                <a:latin typeface="+mn-lt"/>
              </a:rPr>
              <a:t>  (кукольный, пальчиковый)</a:t>
            </a:r>
            <a:br>
              <a:rPr lang="ru-RU" sz="4000" b="1" dirty="0" smtClean="0">
                <a:solidFill>
                  <a:srgbClr val="0000CC"/>
                </a:solidFill>
                <a:latin typeface="+mn-lt"/>
              </a:rPr>
            </a:br>
            <a:endParaRPr lang="ru-RU" sz="4000" b="1" dirty="0">
              <a:solidFill>
                <a:srgbClr val="0000CC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-285776"/>
            <a:ext cx="7143800" cy="6215106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C00000"/>
                </a:solidFill>
                <a:latin typeface="+mn-lt"/>
              </a:rPr>
              <a:t>Сюжетно-ролевые игры </a:t>
            </a:r>
            <a:r>
              <a:rPr lang="ru-RU" sz="2800" dirty="0" smtClean="0">
                <a:solidFill>
                  <a:srgbClr val="C00000"/>
                </a:solidFill>
                <a:latin typeface="+mn-lt"/>
              </a:rPr>
              <a:t>-</a:t>
            </a:r>
            <a:br>
              <a:rPr lang="ru-RU" sz="2800" dirty="0" smtClean="0">
                <a:solidFill>
                  <a:srgbClr val="C00000"/>
                </a:solidFill>
                <a:latin typeface="+mn-lt"/>
              </a:rPr>
            </a:br>
            <a:r>
              <a:rPr lang="ru-RU" sz="2800" dirty="0" smtClean="0">
                <a:solidFill>
                  <a:srgbClr val="C00000"/>
                </a:solidFill>
                <a:latin typeface="+mn-lt"/>
              </a:rPr>
              <a:t> это воспроизведение событий, происходящих в жизни или в литературном произведении.</a:t>
            </a:r>
            <a:br>
              <a:rPr lang="ru-RU" sz="2800" dirty="0" smtClean="0">
                <a:solidFill>
                  <a:srgbClr val="C00000"/>
                </a:solidFill>
                <a:latin typeface="+mn-lt"/>
              </a:rPr>
            </a:br>
            <a:r>
              <a:rPr lang="ru-RU" sz="2800" dirty="0" smtClean="0">
                <a:solidFill>
                  <a:srgbClr val="C00000"/>
                </a:solidFill>
                <a:latin typeface="+mn-lt"/>
              </a:rPr>
              <a:t>В них формируются у детей осознанно-правильное отношения к растениям, животным и людям как к части природы, а также к материалам природного происхождения и предметам, изготовленным из них. </a:t>
            </a:r>
            <a:endParaRPr lang="ru-RU" sz="2800" dirty="0">
              <a:solidFill>
                <a:srgbClr val="C0000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072494" cy="12144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+mn-lt"/>
              </a:rPr>
              <a:t>«СЕМЬЯ»</a:t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  «Генеральная уборка»</a:t>
            </a:r>
            <a:endParaRPr lang="ru-RU" sz="40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2050" name="Picture 2" descr="D:\Младшая группа 2017-2018\Сюжетно-ролевые игры по экологии\IMG_20171124_1032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1643050"/>
            <a:ext cx="3429024" cy="4878194"/>
          </a:xfrm>
          <a:prstGeom prst="rect">
            <a:avLst/>
          </a:prstGeom>
          <a:noFill/>
          <a:ln w="28575">
            <a:solidFill>
              <a:srgbClr val="00CC00"/>
            </a:solidFill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3503" y="1643050"/>
            <a:ext cx="3214711" cy="4857784"/>
          </a:xfrm>
          <a:prstGeom prst="rect">
            <a:avLst/>
          </a:prstGeom>
          <a:noFill/>
          <a:ln w="28575">
            <a:solidFill>
              <a:srgbClr val="00CC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n w="9525">
                  <a:noFill/>
                </a:ln>
                <a:solidFill>
                  <a:srgbClr val="FF0000"/>
                </a:solidFill>
                <a:latin typeface="+mn-lt"/>
              </a:rPr>
              <a:t>«Готовим полезный обед»</a:t>
            </a:r>
            <a:endParaRPr lang="ru-RU" sz="4000" dirty="0">
              <a:ln w="9525">
                <a:noFill/>
              </a:ln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1507429"/>
            <a:ext cx="7000924" cy="4430300"/>
          </a:xfrm>
          <a:prstGeom prst="rect">
            <a:avLst/>
          </a:prstGeom>
          <a:noFill/>
          <a:ln w="28575">
            <a:solidFill>
              <a:srgbClr val="00CC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867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+mn-lt"/>
              </a:rPr>
              <a:t>«ФЕРМА»</a:t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«Кормим домашних животных»</a:t>
            </a:r>
            <a:endParaRPr lang="ru-RU" sz="40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/>
          <a:srcRect t="-320"/>
          <a:stretch>
            <a:fillRect/>
          </a:stretch>
        </p:blipFill>
        <p:spPr bwMode="auto">
          <a:xfrm>
            <a:off x="1071538" y="1857364"/>
            <a:ext cx="6929486" cy="4276862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57290" y="1291076"/>
            <a:ext cx="6946460" cy="4269320"/>
          </a:xfrm>
          <a:prstGeom prst="rect">
            <a:avLst/>
          </a:prstGeom>
          <a:noFill/>
          <a:ln w="28575">
            <a:solidFill>
              <a:srgbClr val="00CC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00174"/>
          </a:xfrm>
        </p:spPr>
        <p:txBody>
          <a:bodyPr>
            <a:normAutofit/>
          </a:bodyPr>
          <a:lstStyle/>
          <a:p>
            <a:r>
              <a:rPr lang="ru-RU" b="1" dirty="0" smtClean="0">
                <a:ln>
                  <a:solidFill>
                    <a:srgbClr val="008000"/>
                  </a:solidFill>
                </a:ln>
                <a:solidFill>
                  <a:srgbClr val="00CC00"/>
                </a:solidFill>
                <a:latin typeface="+mn-lt"/>
              </a:rPr>
              <a:t>«Цветочный магазин»</a:t>
            </a:r>
            <a:endParaRPr lang="ru-RU" b="1" dirty="0">
              <a:ln>
                <a:solidFill>
                  <a:srgbClr val="008000"/>
                </a:solidFill>
              </a:ln>
              <a:solidFill>
                <a:srgbClr val="00CC00"/>
              </a:solidFill>
              <a:latin typeface="+mn-lt"/>
            </a:endParaRPr>
          </a:p>
        </p:txBody>
      </p:sp>
      <p:pic>
        <p:nvPicPr>
          <p:cNvPr id="1026" name="Picture 2" descr="D:\Младшая группа 2017-2018\Сюжетно-ролевые игры по экологии\IMG_20171130_0808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6" y="1643050"/>
            <a:ext cx="6858048" cy="4231987"/>
          </a:xfrm>
          <a:prstGeom prst="rect">
            <a:avLst/>
          </a:prstGeom>
          <a:noFill/>
          <a:ln w="28575">
            <a:solidFill>
              <a:srgbClr val="00CC00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1071546"/>
            <a:ext cx="6858048" cy="4738141"/>
          </a:xfrm>
          <a:prstGeom prst="rect">
            <a:avLst/>
          </a:prstGeom>
          <a:noFill/>
          <a:ln w="28575">
            <a:solidFill>
              <a:srgbClr val="00CC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37</Words>
  <Application>Microsoft Office PowerPoint</Application>
  <PresentationFormat>Экран (4:3)</PresentationFormat>
  <Paragraphs>11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ТВОРЧЕСКИЕ ИГРЫ  С ЭКОЛОГИЧЕСКИМ СОДЕРЖАНИЕМ                                  Презентацию подготовили                                                  воспитатели группы №7«Радуга»                                                 Горюченкова И.С. и Коптева Е.А.  </vt:lpstr>
      <vt:lpstr>        Творческие игры  с экологическим содержанием: - сюжетно-ролевые игры и   игровые обучающие ситуации; - игры-путешествия; - игры-инсценировки; - разные виды театров     (кукольный, пальчиковый) </vt:lpstr>
      <vt:lpstr>Сюжетно-ролевые игры -  это воспроизведение событий, происходящих в жизни или в литературном произведении. В них формируются у детей осознанно-правильное отношения к растениям, животным и людям как к части природы, а также к материалам природного происхождения и предметам, изготовленным из них. </vt:lpstr>
      <vt:lpstr>«СЕМЬЯ»   «Генеральная уборка»</vt:lpstr>
      <vt:lpstr>«Готовим полезный обед»</vt:lpstr>
      <vt:lpstr>«ФЕРМА» «Кормим домашних животных»</vt:lpstr>
      <vt:lpstr>Слайд 7</vt:lpstr>
      <vt:lpstr>«Цветочный магазин»</vt:lpstr>
      <vt:lpstr>Слайд 9</vt:lpstr>
      <vt:lpstr> В играх-инсценировках, театрализации закрепляем представления детей о закономерностях явлений природы; формируем у детей правильные экологические оценки, зачатки экологического идеала;  воспитываем потребность в проявлении заботы, внимания, сочувствия, отзывчивости, сострадания к животным, растениям.      </vt:lpstr>
      <vt:lpstr>          Игра – инсценировка           по сказке «Репка»</vt:lpstr>
      <vt:lpstr>Кукольный и пальчиковый театр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ТВОРЧЕСКИЕ ИГРЫ И ИГРОВЫЕ ЗАДАНИЯ ПО ЭКОЛОГИИ</dc:title>
  <dc:creator>Ирина</dc:creator>
  <cp:lastModifiedBy>Ирина</cp:lastModifiedBy>
  <cp:revision>21</cp:revision>
  <dcterms:created xsi:type="dcterms:W3CDTF">2017-11-28T21:38:07Z</dcterms:created>
  <dcterms:modified xsi:type="dcterms:W3CDTF">2017-12-25T18:12:41Z</dcterms:modified>
</cp:coreProperties>
</file>