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79" r:id="rId5"/>
    <p:sldId id="258" r:id="rId6"/>
    <p:sldId id="263" r:id="rId7"/>
    <p:sldId id="281" r:id="rId8"/>
    <p:sldId id="285" r:id="rId9"/>
    <p:sldId id="282" r:id="rId10"/>
    <p:sldId id="264" r:id="rId11"/>
    <p:sldId id="286" r:id="rId12"/>
    <p:sldId id="265" r:id="rId13"/>
    <p:sldId id="266" r:id="rId14"/>
    <p:sldId id="277" r:id="rId15"/>
    <p:sldId id="267" r:id="rId16"/>
    <p:sldId id="268" r:id="rId17"/>
    <p:sldId id="269" r:id="rId18"/>
    <p:sldId id="271" r:id="rId19"/>
    <p:sldId id="270" r:id="rId20"/>
    <p:sldId id="278" r:id="rId21"/>
    <p:sldId id="272" r:id="rId22"/>
    <p:sldId id="283" r:id="rId23"/>
    <p:sldId id="284" r:id="rId24"/>
    <p:sldId id="275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008000"/>
    <a:srgbClr val="0000FF"/>
    <a:srgbClr val="FFFF00"/>
    <a:srgbClr val="9900FF"/>
    <a:srgbClr val="00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F5B83-A1E3-472F-926E-056E85E904F7}" type="datetimeFigureOut">
              <a:rPr lang="ru-RU"/>
              <a:pPr>
                <a:defRPr/>
              </a:pPr>
              <a:t>20.12.2017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A7631-D635-4D1B-BB85-A4FAA7E06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8DD58-0EAF-4B97-B758-80019CE34982}" type="datetimeFigureOut">
              <a:rPr lang="ru-RU"/>
              <a:pPr>
                <a:defRPr/>
              </a:pPr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FAE49-05B0-4B87-A4E8-F79B89D39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A31FB-4BA9-4283-A7F1-52274D8BFDD0}" type="datetimeFigureOut">
              <a:rPr lang="ru-RU"/>
              <a:pPr>
                <a:defRPr/>
              </a:pPr>
              <a:t>20.12.2017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80CFD-CDAF-4C69-977C-E975E8D65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71538" y="2674938"/>
            <a:ext cx="7408862" cy="3451225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D7014-0CB7-4586-B694-F32B6B5FC352}" type="datetimeFigureOut">
              <a:rPr lang="ru-RU"/>
              <a:pPr>
                <a:defRPr/>
              </a:pPr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9E86F-69AA-400C-AA0B-B520F3A3D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2C960-5F30-403C-8867-939C47BFC881}" type="datetimeFigureOut">
              <a:rPr lang="ru-RU"/>
              <a:pPr>
                <a:defRPr/>
              </a:pPr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ED04E-C95F-4DBA-9B54-40679E8E7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AF319-F1EB-4C12-85C6-36874AC70709}" type="datetimeFigureOut">
              <a:rPr lang="ru-RU"/>
              <a:pPr>
                <a:defRPr/>
              </a:pPr>
              <a:t>20.12.2017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C5E48-6AF7-42C1-9958-85EEFA232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0BBD8-5469-42BF-B68B-371683325209}" type="datetimeFigureOut">
              <a:rPr lang="ru-RU"/>
              <a:pPr>
                <a:defRPr/>
              </a:pPr>
              <a:t>20.12.2017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50586-EC05-4D37-BF91-6A11DA34D5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C71AF-787A-4AE7-80D1-4E959A3DFFDB}" type="datetimeFigureOut">
              <a:rPr lang="ru-RU"/>
              <a:pPr>
                <a:defRPr/>
              </a:pPr>
              <a:t>20.12.2017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7EB6A-8C93-4E6C-B34B-3D5418D3D6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66289-9F69-4F10-903B-C74FA43B8C92}" type="datetimeFigureOut">
              <a:rPr lang="ru-RU"/>
              <a:pPr>
                <a:defRPr/>
              </a:pPr>
              <a:t>20.12.2017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CB8C5-C0BF-4067-98E5-E16E72219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D93FE-0EAB-447A-9EA2-4CDA5EB17039}" type="datetimeFigureOut">
              <a:rPr lang="ru-RU"/>
              <a:pPr>
                <a:defRPr/>
              </a:pPr>
              <a:t>20.12.2017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20FA3-C4E6-4D17-BA2E-10B292376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009B1-7C4F-44F4-9585-470C45CD5B8F}" type="datetimeFigureOut">
              <a:rPr lang="ru-RU"/>
              <a:pPr>
                <a:defRPr/>
              </a:pPr>
              <a:t>20.12.2017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48662-CC3B-460C-BD12-FAFEBDB7ED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D0C3D-96C0-4806-85ED-2C3F4808603B}" type="datetimeFigureOut">
              <a:rPr lang="ru-RU"/>
              <a:pPr>
                <a:defRPr/>
              </a:pPr>
              <a:t>20.12.2017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5F5BC-DEF6-4842-B5C0-F76A5A31C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2FAE05-7FE0-4046-A52B-CBA719559C72}" type="datetimeFigureOut">
              <a:rPr lang="ru-RU"/>
              <a:pPr>
                <a:defRPr/>
              </a:pPr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30629A-071C-4BD4-AD1A-11D771D68C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6" r:id="rId2"/>
    <p:sldLayoutId id="2147483698" r:id="rId3"/>
    <p:sldLayoutId id="2147483695" r:id="rId4"/>
    <p:sldLayoutId id="2147483694" r:id="rId5"/>
    <p:sldLayoutId id="2147483693" r:id="rId6"/>
    <p:sldLayoutId id="2147483699" r:id="rId7"/>
    <p:sldLayoutId id="2147483700" r:id="rId8"/>
    <p:sldLayoutId id="2147483701" r:id="rId9"/>
    <p:sldLayoutId id="2147483692" r:id="rId10"/>
    <p:sldLayoutId id="2147483702" r:id="rId11"/>
    <p:sldLayoutId id="214748369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3.jpeg"/><Relationship Id="rId7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88;&#1086;&#1076;.&#1089;&#1086;&#1073;&#1088;%20&#1047;&#1054;&#1046;\&#1040;&#1085;&#1091;&#1075;&#1072;&#1084;&#1072;%20-%20&#1056;&#1077;&#1083;&#1072;&#1082;&#1089;&#1072;&#1094;&#1080;&#1103;%20&#1054;&#1082;&#1077;&#1072;&#1085;%20(&#1089;%20&#1072;&#1083;&#1100;&#1092;&#1072;-&#1088;&#1072;&#1089;&#1089;&#1083;&#1072;&#1073;&#1083;&#1103;&#1102;&#1097;&#1080;&#1084;&#1080;%20&#1074;&#1086;&#1083;&#1085;&#1072;&#1084;&#1080;).mp3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5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65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7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52427" y="1851174"/>
            <a:ext cx="5976663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-338138" y="1052513"/>
            <a:ext cx="9482138" cy="96678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800" b="1" i="1" dirty="0" smtClean="0">
                <a:solidFill>
                  <a:srgbClr val="FF3300"/>
                </a:solidFill>
                <a:latin typeface="Arial" charset="0"/>
                <a:cs typeface="Times New Roman" pitchFamily="18" charset="0"/>
              </a:rPr>
              <a:t>Чтобы ребёнок рос здоровым</a:t>
            </a:r>
            <a:endParaRPr lang="ru-RU" sz="4800" b="1" dirty="0" smtClean="0">
              <a:solidFill>
                <a:srgbClr val="FF3300"/>
              </a:solidFill>
              <a:latin typeface="Arial" charset="0"/>
            </a:endParaRP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2051050" y="765175"/>
            <a:ext cx="4897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1"/>
                </a:solidFill>
              </a:rPr>
              <a:t>Родительское собрание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3276600" y="6021388"/>
            <a:ext cx="2808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0000FF"/>
                </a:solidFill>
              </a:rPr>
              <a:t>Смоленск, 2016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2"/>
          <p:cNvSpPr>
            <a:spLocks noGrp="1"/>
          </p:cNvSpPr>
          <p:nvPr>
            <p:ph type="title"/>
          </p:nvPr>
        </p:nvSpPr>
        <p:spPr>
          <a:xfrm>
            <a:off x="395288" y="6350"/>
            <a:ext cx="8229600" cy="135255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FF3300"/>
                </a:solidFill>
              </a:rPr>
              <a:t>                   Пальчиковая гимнастика</a:t>
            </a:r>
          </a:p>
        </p:txBody>
      </p:sp>
      <p:pic>
        <p:nvPicPr>
          <p:cNvPr id="23554" name="Рисунок 8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1439862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go1.imgsmail.ru/imgpreview?key=http%3A//gou1410.ru/assets/images/gruppa1/11.jpg&amp;mb=imgdb_preview_45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268760"/>
            <a:ext cx="1363056" cy="1554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C:\Users\user\Desktop\фотки\сегодня\20150216_16092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5936" y="3140968"/>
            <a:ext cx="5004048" cy="319835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7171" name="Picture 3" descr="C:\Users\user\Desktop\фотки\сегодня\20150216_16092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89" y="1095184"/>
            <a:ext cx="5040560" cy="319760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8" name="Заголовок 2"/>
          <p:cNvSpPr>
            <a:spLocks noGrp="1"/>
          </p:cNvSpPr>
          <p:nvPr>
            <p:ph type="title"/>
          </p:nvPr>
        </p:nvSpPr>
        <p:spPr>
          <a:xfrm>
            <a:off x="1258888" y="333375"/>
            <a:ext cx="8229600" cy="1252538"/>
          </a:xfrm>
        </p:spPr>
        <p:txBody>
          <a:bodyPr/>
          <a:lstStyle/>
          <a:p>
            <a:r>
              <a:rPr lang="ru-RU" b="1" i="1" smtClean="0">
                <a:solidFill>
                  <a:srgbClr val="FF0000"/>
                </a:solidFill>
              </a:rPr>
              <a:t>Дыхательная гимнастика</a:t>
            </a:r>
          </a:p>
        </p:txBody>
      </p:sp>
      <p:pic>
        <p:nvPicPr>
          <p:cNvPr id="4" name="Рисунок 6" descr="http://go1.imgsmail.ru/imgpreview?key=http%3A//ds16balahna.edusite.ru/images/bug1.png&amp;mb=imgdb_preview_43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061393"/>
            <a:ext cx="1014412" cy="8651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6" name="Picture 2" descr="C:\Users\user\Desktop\фотки\сегодня\20150216_16031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0187" y="1844824"/>
            <a:ext cx="5508104" cy="28850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2" descr="C:\Users\user\Desktop\фотки\сегодня\20150216_16030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46057" y="3287351"/>
            <a:ext cx="4576236" cy="31060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4582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3213" y="260350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3300"/>
                </a:solidFill>
              </a:rPr>
              <a:t>Релаксация, </a:t>
            </a:r>
            <a:br>
              <a:rPr lang="ru-RU" b="1" i="1" dirty="0" smtClean="0">
                <a:solidFill>
                  <a:srgbClr val="FF3300"/>
                </a:solidFill>
              </a:rPr>
            </a:br>
            <a:r>
              <a:rPr lang="ru-RU" b="1" i="1" dirty="0" err="1" smtClean="0">
                <a:solidFill>
                  <a:srgbClr val="FF3300"/>
                </a:solidFill>
              </a:rPr>
              <a:t>физминутки</a:t>
            </a:r>
            <a:endParaRPr lang="ru-RU" b="1" i="1" dirty="0">
              <a:solidFill>
                <a:srgbClr val="FF3300"/>
              </a:solidFill>
            </a:endParaRPr>
          </a:p>
        </p:txBody>
      </p:sp>
      <p:pic>
        <p:nvPicPr>
          <p:cNvPr id="25602" name="Рисунок 6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92113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7" descr="http://go4.imgsmail.ru/imgpreview?key=http%3A//mistergid.ru/image/upload/2011-08-11/330026694634%5F311c9f92b498.jpg&amp;mb=imgdb_preview_34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664"/>
          <a:stretch>
            <a:fillRect/>
          </a:stretch>
        </p:blipFill>
        <p:spPr bwMode="auto">
          <a:xfrm>
            <a:off x="6300788" y="4841875"/>
            <a:ext cx="27495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go3.imgsmail.ru/imgpreview?key=http%3A//mistergid.ru/image/upload/2011-08-07/330026694634%5F86618%5Fimage00040.jpg&amp;mb=imgdb_preview_347"/>
          <p:cNvPicPr/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611560" y="4725143"/>
            <a:ext cx="2232248" cy="1774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6" name="Анугама - Релаксация Океан (с альфа-расслабляющими волнами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65088" y="5994400"/>
            <a:ext cx="665162" cy="66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user\Desktop\фотки\20150216_092847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0255" y="2204864"/>
            <a:ext cx="4556407" cy="208823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147" name="Picture 3" descr="C:\Users\user\Desktop\фотки\20150216_090503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57996" y="1916832"/>
            <a:ext cx="3965887" cy="250482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148" name="Picture 4" descr="C:\Users\user\Desktop\фотки\20150216_090557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73326" y="4421653"/>
            <a:ext cx="3683622" cy="223716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4352" fill="hold"/>
                                        <p:tgtEl>
                                          <p:spTgt spid="204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r>
              <a:rPr lang="ru-RU" b="1" i="1" smtClean="0">
                <a:solidFill>
                  <a:srgbClr val="FF3300"/>
                </a:solidFill>
              </a:rPr>
              <a:t>              Физкультурное занятие</a:t>
            </a:r>
            <a:endParaRPr lang="ru-RU" smtClean="0"/>
          </a:p>
        </p:txBody>
      </p:sp>
      <p:pic>
        <p:nvPicPr>
          <p:cNvPr id="26626" name="Рисунок 6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63538"/>
            <a:ext cx="151130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8" descr="http://allforchildren.ru/pictures/children_rastr/rastr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5463" y="4643438"/>
            <a:ext cx="1346200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9" descr="http://allforchildren.ru/pictures/children_rastr/rastr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3"/>
          <a:stretch>
            <a:fillRect/>
          </a:stretch>
        </p:blipFill>
        <p:spPr bwMode="auto">
          <a:xfrm>
            <a:off x="755650" y="4518025"/>
            <a:ext cx="1512888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Светлана\Desktop\3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97029" y="1340768"/>
            <a:ext cx="1737114" cy="112766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26" name="Picture 2" descr="C:\Users\user\Desktop\фотки\20150216_115004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377389"/>
            <a:ext cx="3597969" cy="2090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Users\user\Desktop\фотки\20150216_115034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2377389"/>
            <a:ext cx="3513468" cy="2121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C:\Users\user\Desktop\фотки\20150216_115013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760" y="4467853"/>
            <a:ext cx="3912084" cy="20732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i="1" smtClean="0">
                <a:solidFill>
                  <a:srgbClr val="FF0000"/>
                </a:solidFill>
              </a:rPr>
              <a:t>          Спортивные досуги</a:t>
            </a:r>
          </a:p>
        </p:txBody>
      </p:sp>
      <p:pic>
        <p:nvPicPr>
          <p:cNvPr id="27650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663" y="333375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user\Desktop\фотки\сегодня\20150213_0831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015203"/>
            <a:ext cx="4381738" cy="328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7652" name="popup_img" descr="http://go4.imgsmail.ru/imgpreview?key=http%3A//soven-ok.ru/uploadedFiles/eshopimages/big/Mini%5Fbouling%5Fnabor%5FOgonek.jpg&amp;mb=imgdb_preview_10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1339850"/>
            <a:ext cx="12192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9" descr="http://go3.imgsmail.ru/imgpreview?key=http%3A//s60.radikal.ru/i170/1009/2a/4d8e6bb80b6a.gif&amp;mb=imgdb_preview_4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413" y="5302250"/>
            <a:ext cx="1614487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C:\Users\user\Desktop\фотки\сегодня\20150213_08323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9157" y="3140968"/>
            <a:ext cx="4355976" cy="3266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3300"/>
                </a:solidFill>
              </a:rPr>
              <a:t>              Физкультурное занятие </a:t>
            </a:r>
            <a:br>
              <a:rPr lang="ru-RU" b="1" i="1" dirty="0" smtClean="0">
                <a:solidFill>
                  <a:srgbClr val="FF3300"/>
                </a:solidFill>
              </a:rPr>
            </a:br>
            <a:r>
              <a:rPr lang="ru-RU" b="1" i="1" dirty="0">
                <a:solidFill>
                  <a:srgbClr val="FF3300"/>
                </a:solidFill>
              </a:rPr>
              <a:t> </a:t>
            </a:r>
            <a:r>
              <a:rPr lang="ru-RU" b="1" i="1" dirty="0" smtClean="0">
                <a:solidFill>
                  <a:srgbClr val="FF3300"/>
                </a:solidFill>
              </a:rPr>
              <a:t>                                 на воздухе </a:t>
            </a:r>
            <a:endParaRPr lang="ru-RU" b="1" i="1" dirty="0">
              <a:solidFill>
                <a:srgbClr val="FF3300"/>
              </a:solidFill>
            </a:endParaRPr>
          </a:p>
        </p:txBody>
      </p:sp>
      <p:pic>
        <p:nvPicPr>
          <p:cNvPr id="28674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9" descr="i?id=f2dd47e41aba1c38066e88841648476e-06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047875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user\Desktop\фотки\20150216_1101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7" y="3681406"/>
            <a:ext cx="3742285" cy="28067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user\Desktop\фотки\20150216_1102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662762"/>
            <a:ext cx="3767143" cy="28253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C:\Users\user\Desktop\фотки\20150216_11014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817420"/>
            <a:ext cx="2443515" cy="325802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esktop\фотки\20150216_1041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109106"/>
            <a:ext cx="3995936" cy="2996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9698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r>
              <a:rPr lang="ru-RU" smtClean="0"/>
              <a:t>                           </a:t>
            </a:r>
            <a:r>
              <a:rPr lang="ru-RU" b="1" i="1" smtClean="0">
                <a:solidFill>
                  <a:srgbClr val="FF3300"/>
                </a:solidFill>
              </a:rPr>
              <a:t>Прогулка</a:t>
            </a:r>
          </a:p>
        </p:txBody>
      </p:sp>
      <p:pic>
        <p:nvPicPr>
          <p:cNvPr id="29699" name="Рисунок 4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333375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user\Desktop\фотки\20150216_1041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311" y="3268984"/>
            <a:ext cx="3569593" cy="26771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C:\Users\user\Desktop\фотки\20150216_1042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340768"/>
            <a:ext cx="2987824" cy="2240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9702" name="Picture 10" descr="Неделя Зимние игры и забавы в детском саду . - 4 May 2013 - Blog - Hmps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7875" y="709613"/>
            <a:ext cx="1655763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11" descr="Стишки к Новому Году!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22176"/>
            <a:ext cx="249555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2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r>
              <a:rPr lang="ru-RU" smtClean="0"/>
              <a:t>                   </a:t>
            </a:r>
            <a:r>
              <a:rPr lang="ru-RU" b="1" i="1" smtClean="0">
                <a:solidFill>
                  <a:srgbClr val="FF3300"/>
                </a:solidFill>
              </a:rPr>
              <a:t>Игры на прогулке</a:t>
            </a:r>
          </a:p>
        </p:txBody>
      </p:sp>
      <p:pic>
        <p:nvPicPr>
          <p:cNvPr id="4099" name="Picture 3" descr="C:\Users\user\Desktop\фотки\20150216_1044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3055268" cy="407369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30724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user\Desktop\фотки\20150216_1044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714500"/>
            <a:ext cx="3867453" cy="290059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4100" name="Picture 4" descr="C:\Users\user\Desktop\фотки\20150216_10425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0042" y="3809183"/>
            <a:ext cx="3960702" cy="2970526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фотки\20150216_10044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8300" y="2358761"/>
            <a:ext cx="3164327" cy="3389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174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r>
              <a:rPr lang="ru-RU" smtClean="0"/>
              <a:t>                             </a:t>
            </a:r>
            <a:r>
              <a:rPr lang="ru-RU" sz="5400" b="1" i="1" smtClean="0">
                <a:solidFill>
                  <a:srgbClr val="FF3300"/>
                </a:solidFill>
              </a:rPr>
              <a:t>Труд</a:t>
            </a:r>
          </a:p>
        </p:txBody>
      </p:sp>
      <p:pic>
        <p:nvPicPr>
          <p:cNvPr id="31747" name="Рисунок 5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300" y="404813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2" descr="C:\Users\Светлана\Desktop\AN19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10413" y="404813"/>
            <a:ext cx="13208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8" descr="http://allforchildren.ru/pictures/children_rastr/rastr1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11613" y="5057775"/>
            <a:ext cx="16557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user\Desktop\фотки\20150216_10455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564904"/>
            <a:ext cx="2595984" cy="3461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6" name="Picture 4" descr="C:\Users\user\Desktop\фотки\20150216_10040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4319" y="1556792"/>
            <a:ext cx="2211710" cy="29489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   </a:t>
            </a:r>
            <a:r>
              <a:rPr lang="ru-RU" b="1" i="1" dirty="0">
                <a:solidFill>
                  <a:srgbClr val="FF3300"/>
                </a:solidFill>
              </a:rPr>
              <a:t>Г</a:t>
            </a:r>
            <a:r>
              <a:rPr lang="ru-RU" b="1" i="1" dirty="0" smtClean="0">
                <a:solidFill>
                  <a:srgbClr val="FF3300"/>
                </a:solidFill>
              </a:rPr>
              <a:t>имнастика пробуждения,</a:t>
            </a:r>
            <a:br>
              <a:rPr lang="ru-RU" b="1" i="1" dirty="0" smtClean="0">
                <a:solidFill>
                  <a:srgbClr val="FF3300"/>
                </a:solidFill>
              </a:rPr>
            </a:br>
            <a:r>
              <a:rPr lang="ru-RU" b="1" i="1" dirty="0">
                <a:solidFill>
                  <a:srgbClr val="FF3300"/>
                </a:solidFill>
              </a:rPr>
              <a:t> </a:t>
            </a:r>
            <a:r>
              <a:rPr lang="ru-RU" b="1" i="1" dirty="0" smtClean="0">
                <a:solidFill>
                  <a:srgbClr val="FF3300"/>
                </a:solidFill>
              </a:rPr>
              <a:t>           воздушно-водные процедуры</a:t>
            </a:r>
            <a:endParaRPr lang="ru-RU" b="1" i="1" dirty="0">
              <a:solidFill>
                <a:srgbClr val="FF3300"/>
              </a:solidFill>
            </a:endParaRPr>
          </a:p>
        </p:txBody>
      </p:sp>
      <p:pic>
        <p:nvPicPr>
          <p:cNvPr id="32770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Рисунок 7" descr="http://go4.imgsmail.ru/imgpreview?key=http%3A//mlk.ru/aspekt/catalogue/photos/image032.jpg&amp;mb=imgdb_preview_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060560">
            <a:off x="5641975" y="4759325"/>
            <a:ext cx="26701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8" descr="http://www.a-ludi.ru/published/publicdata/ALUDIMAGAZIN/attachments/SC/products_pictures/1298_24k_th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5435600"/>
            <a:ext cx="190500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C:\Users\user\Desktop\фотки\сегодня\SAM_326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2025522"/>
            <a:ext cx="4334321" cy="312899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148" name="Picture 4" descr="C:\Users\user\Desktop\фотки\сегодня\SAM_327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209"/>
          <a:stretch/>
        </p:blipFill>
        <p:spPr bwMode="auto">
          <a:xfrm>
            <a:off x="107504" y="2000771"/>
            <a:ext cx="3505952" cy="317849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146" name="Picture 2" descr="C:\Users\user\Desktop\фотки\сегодня\20150216_16005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8917" y="4406900"/>
            <a:ext cx="3268133" cy="24511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1"/>
          <p:cNvSpPr>
            <a:spLocks noGrp="1"/>
          </p:cNvSpPr>
          <p:nvPr>
            <p:ph idx="1"/>
          </p:nvPr>
        </p:nvSpPr>
        <p:spPr>
          <a:xfrm>
            <a:off x="395288" y="981075"/>
            <a:ext cx="8280400" cy="4895850"/>
          </a:xfrm>
        </p:spPr>
        <p:txBody>
          <a:bodyPr/>
          <a:lstStyle/>
          <a:p>
            <a:pPr marL="0" indent="0" algn="just" eaLnBrk="1" hangingPunct="1">
              <a:buFont typeface="Symbol" pitchFamily="18" charset="2"/>
              <a:buNone/>
            </a:pPr>
            <a:r>
              <a:rPr lang="ru-RU" sz="3200" b="1" i="1" smtClean="0">
                <a:solidFill>
                  <a:srgbClr val="FF0000"/>
                </a:solidFill>
              </a:rPr>
              <a:t>            </a:t>
            </a:r>
          </a:p>
          <a:p>
            <a:pPr marL="0" indent="0" algn="just" eaLnBrk="1" hangingPunct="1">
              <a:buFont typeface="Symbol" pitchFamily="18" charset="2"/>
              <a:buNone/>
            </a:pPr>
            <a:r>
              <a:rPr lang="ru-RU" sz="3200" b="1" i="1" smtClean="0">
                <a:solidFill>
                  <a:srgbClr val="FF0000"/>
                </a:solidFill>
              </a:rPr>
              <a:t>         «Я не боюсь  еще и еще раз повторять: забота о здоровье – это важнейший труд родителя. От жизнерадостности, бодрости детей зависит их духовная жизнь, мировоззрение, умственное развитие, прочность знаний, вера в свои силы».</a:t>
            </a:r>
          </a:p>
          <a:p>
            <a:pPr marL="0" indent="0" algn="just" eaLnBrk="1" hangingPunct="1">
              <a:buFont typeface="Symbol" pitchFamily="18" charset="2"/>
              <a:buNone/>
            </a:pPr>
            <a:r>
              <a:rPr lang="ru-RU" sz="3200" b="1" i="1" smtClean="0">
                <a:solidFill>
                  <a:srgbClr val="FF0000"/>
                </a:solidFill>
              </a:rPr>
              <a:t>                                                        В. Сухомлинский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FF0000"/>
                </a:solidFill>
              </a:rPr>
              <a:t>          Правила дорожного                          движения</a:t>
            </a:r>
          </a:p>
        </p:txBody>
      </p:sp>
      <p:pic>
        <p:nvPicPr>
          <p:cNvPr id="10242" name="Picture 2" descr="C:\Users\user\Desktop\фотки\сегодня\20150216_1552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50244"/>
            <a:ext cx="5924872" cy="44436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3795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33375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opup_img" descr="http://go4.imgsmail.ru/imgpreview?key=http%3A//moykpoxa.ru/wp-content/uploads/2011/02/%25D1%2581%25D0%25B2%25D0%25B5%25D1%2582%25D0%25BE%25D1%2584%25D0%25BE%25D1%2580.jpg&amp;mb=imgdb_preview_37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3831" y="1686783"/>
            <a:ext cx="2951163" cy="23209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3797" name="popup_img" descr="http://go3.imgsmail.ru/imgpreview?key=http%3A//pimpik.org/wp-content/uploads/2011/12/znak%5Fdeti.jpg&amp;mb=imgdb_preview_3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0475" y="398463"/>
            <a:ext cx="1192213" cy="121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opup_img" descr="http://go2.imgsmail.ru/imgpreview?key=http%3A//pochemu4ka.ru/%5Fld/17/93196102.jpg&amp;mb=imgdb_preview_176"/>
          <p:cNvPicPr/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6510540" y="4678999"/>
            <a:ext cx="2066925" cy="1752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9" name="popup_img" descr="http://go4.imgsmail.ru/imgpreview?key=http%3A//vneuroka.ru/okrmir/pct/l1450848.jpg&amp;mb=imgdb_preview_18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29525" y="3683000"/>
            <a:ext cx="1173163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r>
              <a:rPr lang="ru-RU" smtClean="0"/>
              <a:t>                       </a:t>
            </a:r>
            <a:r>
              <a:rPr lang="ru-RU" b="1" i="1" smtClean="0">
                <a:solidFill>
                  <a:srgbClr val="FF3300"/>
                </a:solidFill>
              </a:rPr>
              <a:t>Игры в группе</a:t>
            </a:r>
          </a:p>
        </p:txBody>
      </p:sp>
      <p:pic>
        <p:nvPicPr>
          <p:cNvPr id="34818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7" descr="http://allforchildren.ru/pictures/children_rastr/rastr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548680"/>
            <a:ext cx="1416050" cy="1276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user\Desktop\фотки\сегодня\20150216_15531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2679" y="2241494"/>
            <a:ext cx="2252152" cy="39238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7" name="Picture 5" descr="C:\Users\user\Desktop\фотки\сегодня\20150216_15532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0192" y="2241494"/>
            <a:ext cx="2683505" cy="39238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8" name="Picture 6" descr="C:\Users\user\Desktop\фотки\сегодня\20150216_161346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9752" y="2420888"/>
            <a:ext cx="4202242" cy="33555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584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>
                <a:solidFill>
                  <a:srgbClr val="FF0000"/>
                </a:solidFill>
              </a:rPr>
              <a:t>Игры в группе</a:t>
            </a:r>
          </a:p>
        </p:txBody>
      </p:sp>
      <p:pic>
        <p:nvPicPr>
          <p:cNvPr id="35843" name="Picture 2" descr="C:\Users\user\Desktop\фотки\сегодня\20150216_1554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058988"/>
            <a:ext cx="4103687" cy="425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 descr="C:\Users\user\Desktop\фотки\сегодня\20150216_1559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313" y="2274888"/>
            <a:ext cx="4032250" cy="401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ds-123.nios.ru/images/p18_1278922048_1263565845_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5839" y="333375"/>
            <a:ext cx="2186345" cy="1729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6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8300" y="333375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686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>
                <a:solidFill>
                  <a:srgbClr val="FF0000"/>
                </a:solidFill>
              </a:rPr>
              <a:t>Игры в группе</a:t>
            </a:r>
          </a:p>
        </p:txBody>
      </p:sp>
      <p:pic>
        <p:nvPicPr>
          <p:cNvPr id="5123" name="Picture 3" descr="C:\Users\user\Desktop\фотки\сегодня\20150216_15582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4465" y="1988840"/>
            <a:ext cx="4271376" cy="43943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27478" y="2492896"/>
            <a:ext cx="4065002" cy="35220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  <p:pic>
        <p:nvPicPr>
          <p:cNvPr id="36869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8300" y="333375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фотки\сегодня\20150216_16122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7334" y="1628800"/>
            <a:ext cx="7023422" cy="51352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7890" name="Заголовок 2"/>
          <p:cNvSpPr>
            <a:spLocks noGrp="1"/>
          </p:cNvSpPr>
          <p:nvPr>
            <p:ph type="title"/>
          </p:nvPr>
        </p:nvSpPr>
        <p:spPr>
          <a:xfrm>
            <a:off x="2195513" y="338138"/>
            <a:ext cx="6697662" cy="1252537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3300"/>
                </a:solidFill>
              </a:rPr>
              <a:t>Мы выбираем здоровый образ жизни</a:t>
            </a:r>
            <a:r>
              <a:rPr lang="ru-RU" sz="4000" b="1" i="1" smtClean="0">
                <a:solidFill>
                  <a:srgbClr val="FF3300"/>
                </a:solidFill>
              </a:rPr>
              <a:t>             </a:t>
            </a:r>
            <a:endParaRPr lang="ru-RU" b="1" i="1" smtClean="0">
              <a:solidFill>
                <a:srgbClr val="FF3300"/>
              </a:solidFill>
            </a:endParaRPr>
          </a:p>
        </p:txBody>
      </p:sp>
      <p:pic>
        <p:nvPicPr>
          <p:cNvPr id="37891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300" y="476250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ъект 1"/>
          <p:cNvSpPr>
            <a:spLocks noGrp="1"/>
          </p:cNvSpPr>
          <p:nvPr>
            <p:ph idx="1"/>
          </p:nvPr>
        </p:nvSpPr>
        <p:spPr>
          <a:xfrm>
            <a:off x="250825" y="1916113"/>
            <a:ext cx="8642350" cy="561657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2862AA"/>
                </a:solidFill>
                <a:latin typeface="Arial" charset="0"/>
              </a:rPr>
              <a:t>Вступительная часть</a:t>
            </a:r>
          </a:p>
          <a:p>
            <a:pPr eaLnBrk="1" hangingPunct="1"/>
            <a:r>
              <a:rPr lang="ru-RU" b="1" smtClean="0">
                <a:solidFill>
                  <a:srgbClr val="2862AA"/>
                </a:solidFill>
                <a:latin typeface="Arial" charset="0"/>
              </a:rPr>
              <a:t>Педагогический всеобуч «Движение – это жизнь»</a:t>
            </a:r>
          </a:p>
          <a:p>
            <a:pPr eaLnBrk="1" hangingPunct="1"/>
            <a:r>
              <a:rPr lang="ru-RU" b="1" smtClean="0">
                <a:solidFill>
                  <a:srgbClr val="2862AA"/>
                </a:solidFill>
                <a:latin typeface="Arial" charset="0"/>
              </a:rPr>
              <a:t>Практикум</a:t>
            </a:r>
          </a:p>
          <a:p>
            <a:pPr eaLnBrk="1" hangingPunct="1"/>
            <a:r>
              <a:rPr lang="ru-RU" b="1" smtClean="0">
                <a:solidFill>
                  <a:srgbClr val="2862AA"/>
                </a:solidFill>
                <a:latin typeface="Arial" charset="0"/>
              </a:rPr>
              <a:t>Заключительная часть:</a:t>
            </a:r>
          </a:p>
          <a:p>
            <a:pPr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2862AA"/>
                </a:solidFill>
                <a:latin typeface="Arial" charset="0"/>
              </a:rPr>
              <a:t>       1)Решение текущих вопросов;</a:t>
            </a:r>
          </a:p>
          <a:p>
            <a:pPr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2862AA"/>
                </a:solidFill>
                <a:latin typeface="Arial" charset="0"/>
              </a:rPr>
              <a:t>       2) Индивидуальное консультирование;</a:t>
            </a:r>
          </a:p>
          <a:p>
            <a:pPr eaLnBrk="1" hangingPunct="1">
              <a:buFont typeface="Symbol" pitchFamily="18" charset="2"/>
              <a:buNone/>
            </a:pPr>
            <a:r>
              <a:rPr lang="ru-RU" b="1" smtClean="0">
                <a:solidFill>
                  <a:srgbClr val="2862AA"/>
                </a:solidFill>
                <a:latin typeface="Arial" charset="0"/>
              </a:rPr>
              <a:t>       3) Подведение итогов</a:t>
            </a:r>
          </a:p>
        </p:txBody>
      </p:sp>
      <p:sp>
        <p:nvSpPr>
          <p:cNvPr id="16386" name="Заголовок 2"/>
          <p:cNvSpPr>
            <a:spLocks noGrp="1"/>
          </p:cNvSpPr>
          <p:nvPr>
            <p:ph type="title"/>
          </p:nvPr>
        </p:nvSpPr>
        <p:spPr>
          <a:xfrm>
            <a:off x="395288" y="476250"/>
            <a:ext cx="8229600" cy="1252538"/>
          </a:xfrm>
        </p:spPr>
        <p:txBody>
          <a:bodyPr/>
          <a:lstStyle/>
          <a:p>
            <a:pPr eaLnBrk="1" hangingPunct="1"/>
            <a:r>
              <a:rPr lang="ru-RU" sz="5400" b="1" i="1" smtClean="0">
                <a:solidFill>
                  <a:srgbClr val="FF3300"/>
                </a:solidFill>
                <a:latin typeface="Arial Black" pitchFamily="34" charset="0"/>
              </a:rPr>
              <a:t>Повестка  дня</a:t>
            </a:r>
          </a:p>
        </p:txBody>
      </p:sp>
      <p:pic>
        <p:nvPicPr>
          <p:cNvPr id="16387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663" y="327025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252538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FF3300"/>
                </a:solidFill>
              </a:rPr>
              <a:t>Три кита здоровья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xfrm>
            <a:off x="323850" y="1341438"/>
            <a:ext cx="8424863" cy="4170362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Arial" charset="0"/>
              </a:rPr>
              <a:t>Движение</a:t>
            </a:r>
          </a:p>
          <a:p>
            <a:pPr eaLnBrk="1" hangingPunct="1">
              <a:buFont typeface="Symbol" pitchFamily="18" charset="2"/>
              <a:buNone/>
            </a:pPr>
            <a:endParaRPr lang="ru-RU" sz="3200" b="1" smtClean="0">
              <a:latin typeface="Arial" charset="0"/>
            </a:endParaRPr>
          </a:p>
          <a:p>
            <a:pPr algn="ctr" eaLnBrk="1" hangingPunct="1"/>
            <a:r>
              <a:rPr lang="ru-RU" sz="3200" b="1" smtClean="0">
                <a:latin typeface="Arial" charset="0"/>
              </a:rPr>
              <a:t>Здоровое питание</a:t>
            </a:r>
          </a:p>
          <a:p>
            <a:pPr algn="ctr" eaLnBrk="1" hangingPunct="1">
              <a:buFont typeface="Symbol" pitchFamily="18" charset="2"/>
              <a:buNone/>
            </a:pPr>
            <a:endParaRPr lang="ru-RU" sz="3200" b="1" smtClean="0">
              <a:latin typeface="Arial" charset="0"/>
            </a:endParaRPr>
          </a:p>
          <a:p>
            <a:pPr algn="r" eaLnBrk="1" hangingPunct="1"/>
            <a:r>
              <a:rPr lang="ru-RU" sz="3200" b="1" smtClean="0">
                <a:latin typeface="Arial" charset="0"/>
              </a:rPr>
              <a:t>Расслабление</a:t>
            </a:r>
          </a:p>
        </p:txBody>
      </p:sp>
      <p:pic>
        <p:nvPicPr>
          <p:cNvPr id="17411" name="Picture 4" descr="День здоровья прикольные стихи про спорт, физкультуру - Женский журнал Nicelady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349500"/>
            <a:ext cx="26574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0" descr="i?id=c2c37839cd375a129215db78b1162a65-18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4252913"/>
            <a:ext cx="2613025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4" descr="i?id=0128527be3e047ba2cadfcd081cd791e-35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3284538"/>
            <a:ext cx="22764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6296" y="395769"/>
            <a:ext cx="1428750" cy="1381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2"/>
          <p:cNvSpPr>
            <a:spLocks noGrp="1"/>
          </p:cNvSpPr>
          <p:nvPr>
            <p:ph type="title"/>
          </p:nvPr>
        </p:nvSpPr>
        <p:spPr>
          <a:xfrm>
            <a:off x="1258888" y="376238"/>
            <a:ext cx="8229600" cy="1252537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FF3300"/>
                </a:solidFill>
              </a:rPr>
              <a:t>Физкультурно-оздоровительная работа в группе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19475" y="3141663"/>
            <a:ext cx="2376488" cy="1223962"/>
          </a:xfrm>
          <a:prstGeom prst="roundRect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>
                <a:solidFill>
                  <a:srgbClr val="FF0000"/>
                </a:solidFill>
                <a:cs typeface="Arial" charset="0"/>
              </a:rPr>
              <a:t>Физкультурно-оздоровитель</a:t>
            </a:r>
            <a:r>
              <a:rPr lang="ru-RU" sz="2000" b="1">
                <a:solidFill>
                  <a:srgbClr val="FF0000"/>
                </a:solidFill>
                <a:latin typeface="Arial" charset="0"/>
                <a:cs typeface="Arial" charset="0"/>
              </a:rPr>
              <a:t>-</a:t>
            </a:r>
            <a:r>
              <a:rPr lang="ru-RU" sz="2000" b="1">
                <a:solidFill>
                  <a:srgbClr val="FF0000"/>
                </a:solidFill>
                <a:cs typeface="Arial" charset="0"/>
              </a:rPr>
              <a:t>ные мероприятия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73825" y="4797425"/>
            <a:ext cx="2201863" cy="1258888"/>
          </a:xfrm>
          <a:prstGeom prst="round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Дни здоровья, праздники, досуги, экскурсии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43663" y="3429000"/>
            <a:ext cx="2089150" cy="1062038"/>
          </a:xfrm>
          <a:prstGeom prst="round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>
                <a:solidFill>
                  <a:srgbClr val="06436B"/>
                </a:solidFill>
                <a:cs typeface="Arial" charset="0"/>
              </a:rPr>
              <a:t>Физкультур</a:t>
            </a:r>
            <a:r>
              <a:rPr lang="ru-RU" b="1" i="1">
                <a:solidFill>
                  <a:srgbClr val="06436B"/>
                </a:solidFill>
                <a:latin typeface="Arial" charset="0"/>
                <a:cs typeface="Arial" charset="0"/>
              </a:rPr>
              <a:t>-</a:t>
            </a:r>
          </a:p>
          <a:p>
            <a:pPr algn="ctr">
              <a:defRPr/>
            </a:pPr>
            <a:r>
              <a:rPr lang="ru-RU" b="1" i="1">
                <a:solidFill>
                  <a:srgbClr val="06436B"/>
                </a:solidFill>
                <a:cs typeface="Arial" charset="0"/>
              </a:rPr>
              <a:t>ные занятия,  занятия по ОБЖ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43663" y="1700213"/>
            <a:ext cx="2305050" cy="1206500"/>
          </a:xfrm>
          <a:prstGeom prst="round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Учет индивидуальных особенностей детей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55950" y="4941888"/>
            <a:ext cx="3216275" cy="1655762"/>
          </a:xfrm>
          <a:prstGeom prst="round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>
                <a:solidFill>
                  <a:srgbClr val="06436B"/>
                </a:solidFill>
                <a:cs typeface="Arial" charset="0"/>
              </a:rPr>
              <a:t>Утренняя гимнастика, гимнастика пробуждения, дыхательная гимнастика, гимнастика для гла</a:t>
            </a:r>
            <a:r>
              <a:rPr lang="ru-RU" b="1" i="1">
                <a:solidFill>
                  <a:schemeClr val="tx2"/>
                </a:solidFill>
                <a:cs typeface="Arial" charset="0"/>
              </a:rPr>
              <a:t>з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19475" y="1773238"/>
            <a:ext cx="2376488" cy="1133475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Санитарно-гигиенические требования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9750" y="4868863"/>
            <a:ext cx="2376488" cy="1331912"/>
          </a:xfrm>
          <a:prstGeom prst="round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Прогулки, подвижные, спортивные игры на воздухе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55650" y="3429000"/>
            <a:ext cx="2087563" cy="1052513"/>
          </a:xfrm>
          <a:prstGeom prst="round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Проведение закаливающих мероприятий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8313" y="1628775"/>
            <a:ext cx="2374900" cy="134620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Соблюдение температурного режима</a:t>
            </a:r>
          </a:p>
        </p:txBody>
      </p:sp>
      <p:cxnSp>
        <p:nvCxnSpPr>
          <p:cNvPr id="17" name="Прямая со стрелкой 16"/>
          <p:cNvCxnSpPr>
            <a:stCxn id="5" idx="0"/>
          </p:cNvCxnSpPr>
          <p:nvPr/>
        </p:nvCxnSpPr>
        <p:spPr>
          <a:xfrm flipV="1">
            <a:off x="4608513" y="2841625"/>
            <a:ext cx="0" cy="30003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5795963" y="2906713"/>
            <a:ext cx="647700" cy="6699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795963" y="4033838"/>
            <a:ext cx="6477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795963" y="4292600"/>
            <a:ext cx="647700" cy="660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4572000" y="4437063"/>
            <a:ext cx="23813" cy="4953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2916238" y="4292600"/>
            <a:ext cx="528637" cy="6604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24" name="Прямая со стрелкой 1023"/>
          <p:cNvCxnSpPr/>
          <p:nvPr/>
        </p:nvCxnSpPr>
        <p:spPr>
          <a:xfrm flipH="1">
            <a:off x="2843213" y="4024313"/>
            <a:ext cx="606425" cy="952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27" name="Прямая со стрелкой 1026"/>
          <p:cNvCxnSpPr/>
          <p:nvPr/>
        </p:nvCxnSpPr>
        <p:spPr>
          <a:xfrm flipH="1" flipV="1">
            <a:off x="2814638" y="2974975"/>
            <a:ext cx="604837" cy="601663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8451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9888" y="319088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/>
            <a:r>
              <a:rPr lang="ru-RU" b="1" i="1" smtClean="0">
                <a:solidFill>
                  <a:srgbClr val="FFC000"/>
                </a:solidFill>
              </a:rPr>
              <a:t>                </a:t>
            </a:r>
            <a:r>
              <a:rPr lang="ru-RU" b="1" i="1" smtClean="0">
                <a:solidFill>
                  <a:srgbClr val="FF3300"/>
                </a:solidFill>
              </a:rPr>
              <a:t>Утренняя гимнастика</a:t>
            </a:r>
          </a:p>
        </p:txBody>
      </p:sp>
      <p:pic>
        <p:nvPicPr>
          <p:cNvPr id="19458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go4.imgsmail.ru/imgpreview?key=http%3A//files.myopera.com/wishingstar%5F0305/albums/543637/Children%5FDay%5Fvector%5Fwallpaper%5F0168013a.jpg&amp;mb=imgdb_preview_468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5436096" y="2020381"/>
            <a:ext cx="2591639" cy="1935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go4.imgsmail.ru/imgpreview?key=http%3A//static.freepik.com/free-photo/children-s-morning-exercise-motion-vector-material%5F15-5922.jpg&amp;mb=imgdb_preview_80"/>
          <p:cNvPicPr/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611560" y="4511518"/>
            <a:ext cx="2894831" cy="2016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1" name="Picture 2" descr="C:\Users\user\Desktop\фотки\сегодня\20150213_08252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2090738"/>
            <a:ext cx="4899025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3" descr="C:\Users\user\Desktop\фотки\сегодня\20150213_08265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6863" y="3956050"/>
            <a:ext cx="4592637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252538"/>
          </a:xfrm>
        </p:spPr>
        <p:txBody>
          <a:bodyPr/>
          <a:lstStyle/>
          <a:p>
            <a:r>
              <a:rPr lang="ru-RU" b="1" i="1" smtClean="0">
                <a:solidFill>
                  <a:srgbClr val="FF3300"/>
                </a:solidFill>
              </a:rPr>
              <a:t>Артикуляционная гимнастика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66" name="Picture 6" descr="futb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412875"/>
            <a:ext cx="5040313" cy="501491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0967" name="Picture 7" descr="trubochka_hoboto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1412875"/>
            <a:ext cx="4797425" cy="482123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0968" name="Picture 8" descr="ulibka_zaborchi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5150" y="1443038"/>
            <a:ext cx="5414963" cy="5414962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3276600" y="908050"/>
            <a:ext cx="21605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9900"/>
                </a:solidFill>
              </a:rPr>
              <a:t>Лягушка</a:t>
            </a: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3276600" y="836613"/>
            <a:ext cx="215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9900FF"/>
                </a:solidFill>
              </a:rPr>
              <a:t>Хоботок</a:t>
            </a: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3203575" y="908050"/>
            <a:ext cx="23034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FF00"/>
                </a:solidFill>
              </a:rPr>
              <a:t>Футбол</a:t>
            </a:r>
          </a:p>
        </p:txBody>
      </p:sp>
      <p:pic>
        <p:nvPicPr>
          <p:cNvPr id="20489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1096963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0" grpId="0"/>
      <p:bldP spid="40971" grpId="0"/>
      <p:bldP spid="40971" grpId="1"/>
      <p:bldP spid="409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6" name="Заголовок 2"/>
          <p:cNvSpPr>
            <a:spLocks noGrp="1"/>
          </p:cNvSpPr>
          <p:nvPr>
            <p:ph type="title"/>
          </p:nvPr>
        </p:nvSpPr>
        <p:spPr>
          <a:xfrm>
            <a:off x="1258888" y="-115888"/>
            <a:ext cx="8229600" cy="1252538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Артикуляционная гимнастика</a:t>
            </a:r>
          </a:p>
        </p:txBody>
      </p:sp>
      <p:pic>
        <p:nvPicPr>
          <p:cNvPr id="8194" name="Picture 2" descr="C:\Users\user\Desktop\фотки\сегодня\20150216_1610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424770"/>
            <a:ext cx="5052054" cy="378904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8195" name="Picture 3" descr="C:\Users\user\Desktop\фотки\сегодня\20150216_1611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4022" y="1700808"/>
            <a:ext cx="4379978" cy="328498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5810" y="847347"/>
            <a:ext cx="2444750" cy="12319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1510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285750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920750" y="323850"/>
            <a:ext cx="8229600" cy="1252538"/>
          </a:xfrm>
        </p:spPr>
        <p:txBody>
          <a:bodyPr/>
          <a:lstStyle/>
          <a:p>
            <a:r>
              <a:rPr lang="ru-RU" b="1" i="1" smtClean="0">
                <a:solidFill>
                  <a:srgbClr val="FF3300"/>
                </a:solidFill>
              </a:rPr>
              <a:t>Пальчиковая гимнастика</a:t>
            </a:r>
          </a:p>
        </p:txBody>
      </p:sp>
      <p:graphicFrame>
        <p:nvGraphicFramePr>
          <p:cNvPr id="42008" name="Group 24"/>
          <p:cNvGraphicFramePr>
            <a:graphicFrameLocks noGrp="1"/>
          </p:cNvGraphicFramePr>
          <p:nvPr>
            <p:ph idx="1"/>
          </p:nvPr>
        </p:nvGraphicFramePr>
        <p:xfrm>
          <a:off x="395288" y="2060575"/>
          <a:ext cx="8424862" cy="3633788"/>
        </p:xfrm>
        <a:graphic>
          <a:graphicData uri="http://schemas.openxmlformats.org/drawingml/2006/table">
            <a:tbl>
              <a:tblPr/>
              <a:tblGrid>
                <a:gridCol w="3743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1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Candara" pitchFamily="34" charset="0"/>
                        </a:rPr>
                        <a:t>Текст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FF"/>
                          </a:solidFill>
                          <a:effectLst/>
                          <a:latin typeface="Candara" pitchFamily="34" charset="0"/>
                        </a:rPr>
                        <a:t>Описание действий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8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ndara" pitchFamily="34" charset="0"/>
                        </a:rPr>
                        <a:t>В гости к пальчику большому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ndara" pitchFamily="34" charset="0"/>
                        </a:rPr>
                        <a:t>Приходили прямо к дому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ndara" pitchFamily="34" charset="0"/>
                        </a:rPr>
                        <a:t>Указательный и средний, безымянный и последний.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ndara" pitchFamily="34" charset="0"/>
                        </a:rPr>
                        <a:t>Сам мизинчик – малышок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ndara" pitchFamily="34" charset="0"/>
                        </a:rPr>
                        <a:t>Постучался о порог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ndara" pitchFamily="34" charset="0"/>
                        </a:rPr>
                        <a:t>Вместе пальчики – друзья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Candara" pitchFamily="34" charset="0"/>
                        </a:rPr>
                        <a:t>Друг без друга им нельзя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ndara" pitchFamily="34" charset="0"/>
                        </a:rPr>
                        <a:t>Большой пальчик спрятан в кулачке. Выставляют.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ndara" pitchFamily="34" charset="0"/>
                        </a:rPr>
                        <a:t>Показывают пальцы по очереди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ndara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ndara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ndara" pitchFamily="34" charset="0"/>
                        </a:rPr>
                        <a:t>Стучат кулачок о кулачок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ndara" pitchFamily="34" charset="0"/>
                        </a:rPr>
                        <a:t>Обхватывают пальцами ладошки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Symbol" pitchFamily="18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ndara" pitchFamily="34" charset="0"/>
                        </a:rPr>
                        <a:t>Поглаживают руку об руку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2541" name="Рисунок 3" descr="http://allforchildren.ru/pictures/childrensday_s/childrensday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142875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903</TotalTime>
  <Words>268</Words>
  <Application>Microsoft Office PowerPoint</Application>
  <PresentationFormat>Экран (4:3)</PresentationFormat>
  <Paragraphs>69</Paragraphs>
  <Slides>24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Arial Black</vt:lpstr>
      <vt:lpstr>Candara</vt:lpstr>
      <vt:lpstr>Symbol</vt:lpstr>
      <vt:lpstr>Times New Roman</vt:lpstr>
      <vt:lpstr>Волна</vt:lpstr>
      <vt:lpstr>Чтобы ребёнок рос здоровым</vt:lpstr>
      <vt:lpstr>Презентация PowerPoint</vt:lpstr>
      <vt:lpstr>Повестка  дня</vt:lpstr>
      <vt:lpstr>Три кита здоровья</vt:lpstr>
      <vt:lpstr>Физкультурно-оздоровительная работа в группе</vt:lpstr>
      <vt:lpstr>                Утренняя гимнастика</vt:lpstr>
      <vt:lpstr>Артикуляционная гимнастика</vt:lpstr>
      <vt:lpstr>Артикуляционная гимнастика</vt:lpstr>
      <vt:lpstr>Пальчиковая гимнастика</vt:lpstr>
      <vt:lpstr>                   Пальчиковая гимнастика</vt:lpstr>
      <vt:lpstr>Дыхательная гимнастика</vt:lpstr>
      <vt:lpstr>Релаксация,  физминутки</vt:lpstr>
      <vt:lpstr>              Физкультурное занятие</vt:lpstr>
      <vt:lpstr>          Спортивные досуги</vt:lpstr>
      <vt:lpstr>              Физкультурное занятие                                    на воздухе </vt:lpstr>
      <vt:lpstr>                           Прогулка</vt:lpstr>
      <vt:lpstr>                   Игры на прогулке</vt:lpstr>
      <vt:lpstr>                             Труд</vt:lpstr>
      <vt:lpstr>               Гимнастика пробуждения,             воздушно-водные процедуры</vt:lpstr>
      <vt:lpstr>          Правила дорожного                          движения</vt:lpstr>
      <vt:lpstr>                       Игры в группе</vt:lpstr>
      <vt:lpstr>Игры в группе</vt:lpstr>
      <vt:lpstr>Игры в группе</vt:lpstr>
      <vt:lpstr>Мы выбираем здоровый образ жизни     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«Ценности здорового образа жизни»</dc:title>
  <dc:creator>Светлана</dc:creator>
  <cp:lastModifiedBy>user</cp:lastModifiedBy>
  <cp:revision>76</cp:revision>
  <dcterms:created xsi:type="dcterms:W3CDTF">2013-03-30T08:15:54Z</dcterms:created>
  <dcterms:modified xsi:type="dcterms:W3CDTF">2017-12-20T10:43:52Z</dcterms:modified>
</cp:coreProperties>
</file>