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  <p:sldMasterId id="2147483729" r:id="rId2"/>
    <p:sldMasterId id="2147483737" r:id="rId3"/>
  </p:sldMasterIdLst>
  <p:sldIdLst>
    <p:sldId id="284" r:id="rId4"/>
    <p:sldId id="285" r:id="rId5"/>
    <p:sldId id="277" r:id="rId6"/>
    <p:sldId id="280" r:id="rId7"/>
    <p:sldId id="281" r:id="rId8"/>
    <p:sldId id="256" r:id="rId9"/>
    <p:sldId id="276" r:id="rId10"/>
    <p:sldId id="257" r:id="rId11"/>
    <p:sldId id="258" r:id="rId12"/>
    <p:sldId id="263" r:id="rId13"/>
    <p:sldId id="266" r:id="rId14"/>
    <p:sldId id="259" r:id="rId15"/>
    <p:sldId id="261" r:id="rId16"/>
    <p:sldId id="260" r:id="rId17"/>
    <p:sldId id="287" r:id="rId18"/>
    <p:sldId id="28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336600"/>
    <a:srgbClr val="FFCC00"/>
    <a:srgbClr val="FCFDC3"/>
    <a:srgbClr val="0033CC"/>
    <a:srgbClr val="33CCFF"/>
    <a:srgbClr val="16D293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6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339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4339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4339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4339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39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39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0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0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0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0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0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0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0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0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43408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4340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1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1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1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1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1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1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1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1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1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1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2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2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2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2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2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2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2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43427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43428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29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30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31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32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33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34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35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36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37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38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39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40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41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42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43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44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43445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43446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47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48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49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50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51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452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43453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43454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345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345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345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44345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4345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43460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43461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43462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FA6682B-3984-4CCE-94AB-52C34C59FB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3458" grpId="0"/>
      <p:bldP spid="443459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3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434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279B2-B0D3-4358-8928-413ABE7534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56E38-8C27-41FC-A77C-215769900D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BBB2E3F-66A8-4601-B712-20A54230A5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4211814-FFB4-43CC-B562-1A68A6D0B1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3090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73091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3092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3093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3094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3095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3096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3097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3098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3099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3100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3101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3102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3103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3104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3105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7310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7310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73108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73109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73110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35C60F4-E70B-4B6E-AE00-6FB8CC7D3B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3106" grpId="0"/>
      <p:bldP spid="473107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31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7310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D3D387-4F1F-478F-9F5B-B60931A5BE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FB05EB-1466-4479-A6A4-6D4C7EFE41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2938E-B855-4461-8F2B-33C001875D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5B7712-9EDC-4D6B-BCEC-E37B4741DD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82AD41-F33A-4ADD-A5D7-9EA7600ABD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56AB4-9356-4DC1-BCE5-A7B579ECEC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66717-757C-482D-B951-C27EFA98D8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8923E9-B49E-4D4F-961B-43A496CF68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18637-836E-4644-98F3-CE3866E4FC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177C2-19C3-4A3F-BFCA-7AE7D810F5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58378C-DA28-489A-B8FB-1032A70FB6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4AB802C-A789-4F78-9A5F-F6EB60EEF7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4E8F547-9778-4435-92D4-E5B3B5E3C3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0498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490499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490500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490501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grpSp>
          <p:nvGrpSpPr>
            <p:cNvPr id="490502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490503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490504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490505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490506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90507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49050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90509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90510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90511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90512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9051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490514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15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16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17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18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19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20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21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490522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490523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24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25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26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27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28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29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30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31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32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33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34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35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36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37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38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39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40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90541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490542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0543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0544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0545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0546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0547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0548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0549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0550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490551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0552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ru-RU"/>
            </a:p>
          </p:txBody>
        </p:sp>
      </p:grpSp>
      <p:sp>
        <p:nvSpPr>
          <p:cNvPr id="490553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90554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90555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90556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90557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703D2D8-91D3-478F-A4A0-F7D22B5AE9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0553" grpId="0"/>
      <p:bldP spid="490554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05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9055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57B02E-208B-4CED-94F7-15CF7683AC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0C94B5-BE70-4B99-B416-69646737E9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3B461-BDA7-4939-9D2F-1FBDB9B78A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7B77C-9C22-4748-B9BA-35AA87D331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FE2E6-3D62-493C-9576-D8470DBC54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C481F-CCBB-48FF-8B5E-61F34FF680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B7F968-8931-4496-B9A9-5D756453C1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9B8542-6517-4200-A898-387C8B9F15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F4EAC-C07F-4C43-954E-1EC22FE8CE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756069-35BD-4ECC-8DC3-BC6B31F3F0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E730D-A188-4F5A-ACF8-4E32F09D9A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032250" y="1598613"/>
            <a:ext cx="36179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032250" y="3922713"/>
            <a:ext cx="36179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fld id="{719D7A73-A6B9-446A-9BF4-58508D145A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2901A2-9FA4-439A-855C-20649937A9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DF685-B68D-4F8A-8D56-8CC815E3DE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B27308-D856-4D55-B602-E806380C6F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2B03AD-60C7-48E7-A6D5-499141E7D1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DA6495-BC78-4166-8ECA-3714672A1B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13B2E-460C-4A85-B4EA-8FF7009223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8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16D293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42371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42372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42373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42374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75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76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77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78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79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80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81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82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83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84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4238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42386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87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88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89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90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91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92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93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94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95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96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97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98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399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00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01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02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03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42404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42405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06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07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08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09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10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11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12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13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14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15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16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17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18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19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20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21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42422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42423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24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25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26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27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28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2429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42430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4243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243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243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2434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44243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42436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42437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42438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42439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080CDDAF-0BDC-4E5C-9C79-CD460217348A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802" r:id="rId12"/>
    <p:sldLayoutId id="2147483803" r:id="rId13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435" grpId="0"/>
      <p:bldP spid="442436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24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4243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24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4243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24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4243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24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4243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24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424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16D293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206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7206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206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206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207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207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207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207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207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207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207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207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207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207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208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208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7208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7208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7208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7208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BE0BF226-9B5C-4804-86D7-B8278AA7D3C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7208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805" r:id="rId12"/>
    <p:sldLayoutId id="2147483806" r:id="rId13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2082" grpId="0"/>
      <p:bldP spid="472086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20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7208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20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7208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20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7208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20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7208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20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7208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16D293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947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48947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48947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48947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grpSp>
          <p:nvGrpSpPr>
            <p:cNvPr id="489478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489479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489480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489481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489482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89483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489484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89485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89486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89487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89488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489489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489490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491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492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493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494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495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496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497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48949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48949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50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50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50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50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50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50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50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50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50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50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51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51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51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51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51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51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51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48951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4" cstate="print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489518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9519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9520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9521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5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9522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5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9523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9524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9525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9526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/>
            </a:p>
          </p:txBody>
        </p:sp>
        <p:sp>
          <p:nvSpPr>
            <p:cNvPr id="489527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9528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ru-RU"/>
            </a:p>
          </p:txBody>
        </p:sp>
      </p:grpSp>
      <p:sp>
        <p:nvSpPr>
          <p:cNvPr id="489529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89530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89531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/>
          </a:p>
        </p:txBody>
      </p:sp>
      <p:sp>
        <p:nvSpPr>
          <p:cNvPr id="489532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/>
          </a:p>
        </p:txBody>
      </p:sp>
      <p:sp>
        <p:nvSpPr>
          <p:cNvPr id="489533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6875C187-8C30-4DE8-9A96-7CD770DDD81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807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9529" grpId="0"/>
      <p:bldP spid="489530" grpId="0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95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8953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95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8953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95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8953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95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8953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95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4895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7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5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38.xml"/><Relationship Id="rId1" Type="http://schemas.openxmlformats.org/officeDocument/2006/relationships/tags" Target="../tags/tag5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2293931"/>
          </a:xfrm>
        </p:spPr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</a:rPr>
              <a:t>Урок по </a:t>
            </a:r>
            <a:r>
              <a:rPr lang="ru-RU" sz="4000" dirty="0" err="1" smtClean="0">
                <a:solidFill>
                  <a:srgbClr val="C00000"/>
                </a:solidFill>
              </a:rPr>
              <a:t>кубановедению</a:t>
            </a:r>
            <a:r>
              <a:rPr lang="ru-RU" sz="4000" dirty="0" smtClean="0">
                <a:solidFill>
                  <a:srgbClr val="C00000"/>
                </a:solidFill>
              </a:rPr>
              <a:t>: </a:t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>Тема «Природные явления и стихийные бедствия»</a:t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>3 класс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6124"/>
            <a:ext cx="8229600" cy="2840039"/>
          </a:xfrm>
        </p:spPr>
        <p:txBody>
          <a:bodyPr/>
          <a:lstStyle/>
          <a:p>
            <a:pPr algn="r">
              <a:buNone/>
            </a:pP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>
                <a:solidFill>
                  <a:srgbClr val="CC0000"/>
                </a:solidFill>
              </a:rPr>
              <a:t>Ураганы, смерчи и бури</a:t>
            </a:r>
          </a:p>
        </p:txBody>
      </p:sp>
      <p:sp>
        <p:nvSpPr>
          <p:cNvPr id="4618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5076825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 u="sng" dirty="0" smtClean="0">
                <a:solidFill>
                  <a:srgbClr val="0033CC"/>
                </a:solidFill>
              </a:rPr>
              <a:t>Бора</a:t>
            </a:r>
            <a:r>
              <a:rPr lang="ru-RU" sz="2000" b="1" dirty="0" smtClean="0">
                <a:solidFill>
                  <a:srgbClr val="0033CC"/>
                </a:solidFill>
              </a:rPr>
              <a:t> </a:t>
            </a:r>
            <a:r>
              <a:rPr lang="ru-RU" sz="2000" b="1" dirty="0">
                <a:solidFill>
                  <a:srgbClr val="FFCC00"/>
                </a:solidFill>
              </a:rPr>
              <a:t>– </a:t>
            </a:r>
            <a:r>
              <a:rPr lang="ru-RU" sz="2000" b="1" dirty="0" smtClean="0">
                <a:solidFill>
                  <a:srgbClr val="FFCC00"/>
                </a:solidFill>
              </a:rPr>
              <a:t>сильный порывистый ветер.</a:t>
            </a:r>
            <a:endParaRPr lang="ru-RU" sz="2000" b="1" dirty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000" b="1" u="sng" dirty="0">
                <a:solidFill>
                  <a:srgbClr val="0033CC"/>
                </a:solidFill>
              </a:rPr>
              <a:t>Ураган</a:t>
            </a:r>
            <a:r>
              <a:rPr lang="ru-RU" sz="2000" b="1" dirty="0">
                <a:solidFill>
                  <a:srgbClr val="0033CC"/>
                </a:solidFill>
              </a:rPr>
              <a:t> </a:t>
            </a:r>
            <a:r>
              <a:rPr lang="ru-RU" sz="2000" b="1" dirty="0">
                <a:solidFill>
                  <a:srgbClr val="FFCC00"/>
                </a:solidFill>
              </a:rPr>
              <a:t>– ветер, скорость которого более 115 км</a:t>
            </a:r>
            <a:r>
              <a:rPr lang="en-US" sz="2000" b="1" dirty="0">
                <a:solidFill>
                  <a:srgbClr val="FFCC00"/>
                </a:solidFill>
              </a:rPr>
              <a:t>/</a:t>
            </a:r>
            <a:r>
              <a:rPr lang="ru-RU" sz="2000" b="1" dirty="0">
                <a:solidFill>
                  <a:srgbClr val="FFCC00"/>
                </a:solidFill>
              </a:rPr>
              <a:t>ч.</a:t>
            </a:r>
          </a:p>
          <a:p>
            <a:pPr>
              <a:lnSpc>
                <a:spcPct val="90000"/>
              </a:lnSpc>
            </a:pPr>
            <a:r>
              <a:rPr lang="ru-RU" sz="2000" b="1" u="sng" dirty="0">
                <a:solidFill>
                  <a:srgbClr val="0033CC"/>
                </a:solidFill>
              </a:rPr>
              <a:t>Смерч</a:t>
            </a:r>
            <a:r>
              <a:rPr lang="ru-RU" sz="2000" b="1" dirty="0">
                <a:solidFill>
                  <a:srgbClr val="0033CC"/>
                </a:solidFill>
              </a:rPr>
              <a:t> –</a:t>
            </a:r>
            <a:r>
              <a:rPr lang="ru-RU" sz="2000" b="1" dirty="0">
                <a:solidFill>
                  <a:srgbClr val="FFCC00"/>
                </a:solidFill>
              </a:rPr>
              <a:t> атмосферный вихрь, возникающий в грозовом облаке и распространяющийся до поверхности земли в виде гигантского тёмного рукава – хобота.</a:t>
            </a:r>
          </a:p>
          <a:p>
            <a:pPr>
              <a:lnSpc>
                <a:spcPct val="90000"/>
              </a:lnSpc>
            </a:pPr>
            <a:r>
              <a:rPr lang="ru-RU" sz="2000" b="1" u="sng" dirty="0">
                <a:solidFill>
                  <a:srgbClr val="0033CC"/>
                </a:solidFill>
              </a:rPr>
              <a:t>Буря</a:t>
            </a:r>
            <a:r>
              <a:rPr lang="ru-RU" sz="2000" b="1" dirty="0">
                <a:solidFill>
                  <a:srgbClr val="0033CC"/>
                </a:solidFill>
              </a:rPr>
              <a:t> </a:t>
            </a:r>
            <a:r>
              <a:rPr lang="ru-RU" sz="2000" b="1" dirty="0">
                <a:solidFill>
                  <a:srgbClr val="FFCC00"/>
                </a:solidFill>
              </a:rPr>
              <a:t>– шторм, вызывающий большое разрушение на суше и волнение на море.</a:t>
            </a:r>
          </a:p>
        </p:txBody>
      </p:sp>
      <p:pic>
        <p:nvPicPr>
          <p:cNvPr id="461828" name="Picture 4" descr="ураган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48263" y="1628775"/>
            <a:ext cx="3671887" cy="4464050"/>
          </a:xfrm>
          <a:noFill/>
          <a:ln/>
        </p:spPr>
      </p:pic>
      <p:sp>
        <p:nvSpPr>
          <p:cNvPr id="461832" name="Rectangle 8"/>
          <p:cNvSpPr>
            <a:spLocks noGrp="1" noChangeArrowheads="1"/>
          </p:cNvSpPr>
          <p:nvPr>
            <p:ph sz="quarter" idx="3"/>
          </p:nvPr>
        </p:nvSpPr>
        <p:spPr>
          <a:xfrm>
            <a:off x="4356100" y="5661025"/>
            <a:ext cx="4183063" cy="2889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600"/>
              <a:t>                          </a:t>
            </a:r>
          </a:p>
          <a:p>
            <a:pPr>
              <a:buFont typeface="Wingdings" pitchFamily="2" charset="2"/>
              <a:buNone/>
            </a:pPr>
            <a:endParaRPr lang="ru-RU" sz="1600"/>
          </a:p>
          <a:p>
            <a:pPr>
              <a:buFont typeface="Wingdings" pitchFamily="2" charset="2"/>
              <a:buNone/>
            </a:pPr>
            <a:r>
              <a:rPr lang="ru-RU" sz="1600"/>
              <a:t>                           </a:t>
            </a:r>
            <a:r>
              <a:rPr lang="ru-RU" sz="2000" b="1">
                <a:solidFill>
                  <a:srgbClr val="CC0000"/>
                </a:solidFill>
              </a:rPr>
              <a:t>Ураган</a:t>
            </a:r>
          </a:p>
        </p:txBody>
      </p:sp>
    </p:spTree>
    <p:custDataLst>
      <p:tags r:id="rId1"/>
    </p:custDataLst>
  </p:cSld>
  <p:clrMapOvr>
    <a:masterClrMapping/>
  </p:clrMapOvr>
  <p:transition advTm="1963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</a:t>
            </a:r>
            <a:r>
              <a:rPr lang="ru-RU" sz="6300" dirty="0" smtClean="0">
                <a:solidFill>
                  <a:srgbClr val="CC0000"/>
                </a:solidFill>
              </a:rPr>
              <a:t>Наводнение</a:t>
            </a:r>
            <a:endParaRPr lang="ru-RU" sz="6300" dirty="0">
              <a:solidFill>
                <a:srgbClr val="CC0000"/>
              </a:solidFill>
            </a:endParaRPr>
          </a:p>
        </p:txBody>
      </p:sp>
      <p:sp>
        <p:nvSpPr>
          <p:cNvPr id="4802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598613"/>
            <a:ext cx="4284663" cy="449738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200" dirty="0"/>
              <a:t>    </a:t>
            </a:r>
            <a:r>
              <a:rPr lang="ru-RU" sz="2400" b="1" u="sng" dirty="0">
                <a:solidFill>
                  <a:srgbClr val="0033CC"/>
                </a:solidFill>
              </a:rPr>
              <a:t>Н а в о </a:t>
            </a:r>
            <a:r>
              <a:rPr lang="ru-RU" sz="2400" b="1" u="sng" dirty="0" err="1">
                <a:solidFill>
                  <a:srgbClr val="0033CC"/>
                </a:solidFill>
              </a:rPr>
              <a:t>д</a:t>
            </a:r>
            <a:r>
              <a:rPr lang="ru-RU" sz="2400" b="1" u="sng" dirty="0">
                <a:solidFill>
                  <a:srgbClr val="0033CC"/>
                </a:solidFill>
              </a:rPr>
              <a:t> </a:t>
            </a:r>
            <a:r>
              <a:rPr lang="ru-RU" sz="2400" b="1" u="sng" dirty="0" err="1">
                <a:solidFill>
                  <a:srgbClr val="0033CC"/>
                </a:solidFill>
              </a:rPr>
              <a:t>н</a:t>
            </a:r>
            <a:r>
              <a:rPr lang="ru-RU" sz="2400" b="1" u="sng" dirty="0">
                <a:solidFill>
                  <a:srgbClr val="0033CC"/>
                </a:solidFill>
              </a:rPr>
              <a:t> е </a:t>
            </a:r>
            <a:r>
              <a:rPr lang="ru-RU" sz="2400" b="1" u="sng" dirty="0" err="1">
                <a:solidFill>
                  <a:srgbClr val="0033CC"/>
                </a:solidFill>
              </a:rPr>
              <a:t>н</a:t>
            </a:r>
            <a:r>
              <a:rPr lang="ru-RU" sz="2400" b="1" u="sng" dirty="0">
                <a:solidFill>
                  <a:srgbClr val="0033CC"/>
                </a:solidFill>
              </a:rPr>
              <a:t> и е</a:t>
            </a:r>
            <a:r>
              <a:rPr lang="ru-RU" sz="2400" b="1" dirty="0">
                <a:solidFill>
                  <a:srgbClr val="0033CC"/>
                </a:solidFill>
              </a:rPr>
              <a:t> –</a:t>
            </a:r>
            <a:r>
              <a:rPr lang="ru-RU" sz="2400" b="1" dirty="0">
                <a:solidFill>
                  <a:srgbClr val="FFFF66"/>
                </a:solidFill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400" b="1" dirty="0">
              <a:solidFill>
                <a:srgbClr val="FFFF66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dirty="0">
                <a:solidFill>
                  <a:srgbClr val="FFFF66"/>
                </a:solidFill>
              </a:rPr>
              <a:t>     </a:t>
            </a:r>
            <a:r>
              <a:rPr lang="ru-RU" sz="2400" dirty="0">
                <a:solidFill>
                  <a:srgbClr val="FFFF66"/>
                </a:solidFill>
              </a:rPr>
              <a:t>затопление водой значительной местности в результате подъёма уровня воды в реке, водохранилище, озере или море, вызванное обильным притоком воды в период снеготаяния или ливней, ветровых нагонов, при заторах, зажорах, прорывах плотин.</a:t>
            </a:r>
          </a:p>
        </p:txBody>
      </p:sp>
      <p:pic>
        <p:nvPicPr>
          <p:cNvPr id="480263" name="Picture 7" descr="Navodnenie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356100" y="1484313"/>
            <a:ext cx="3024188" cy="1398587"/>
          </a:xfrm>
        </p:spPr>
      </p:pic>
      <p:pic>
        <p:nvPicPr>
          <p:cNvPr id="480264" name="Picture 8" descr="07_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284663" y="3429000"/>
            <a:ext cx="3095625" cy="2808288"/>
          </a:xfrm>
          <a:noFill/>
          <a:ln/>
        </p:spPr>
      </p:pic>
    </p:spTree>
    <p:custDataLst>
      <p:tags r:id="rId1"/>
    </p:custDataLst>
  </p:cSld>
  <p:clrMapOvr>
    <a:masterClrMapping/>
  </p:clrMapOvr>
  <p:transition advTm="156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7158" y="1000108"/>
            <a:ext cx="5151467" cy="566898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i="1" dirty="0">
                <a:solidFill>
                  <a:srgbClr val="0033CC"/>
                </a:solidFill>
              </a:rPr>
              <a:t>Землетрясение</a:t>
            </a:r>
            <a:r>
              <a:rPr lang="ru-RU" b="1" i="1" dirty="0">
                <a:solidFill>
                  <a:srgbClr val="FFCC00"/>
                </a:solidFill>
              </a:rPr>
              <a:t> </a:t>
            </a:r>
            <a:r>
              <a:rPr lang="ru-RU" b="1" dirty="0">
                <a:solidFill>
                  <a:srgbClr val="FFCC00"/>
                </a:solidFill>
              </a:rPr>
              <a:t>– подземные удары и колебания земной поверхности, вызванные прохождением сейсмических волн, излученных из очага </a:t>
            </a:r>
            <a:r>
              <a:rPr lang="ru-RU" b="1" dirty="0" smtClean="0">
                <a:solidFill>
                  <a:srgbClr val="FFCC00"/>
                </a:solidFill>
              </a:rPr>
              <a:t>землетрясения</a:t>
            </a:r>
            <a:r>
              <a:rPr lang="ru-RU" b="1" dirty="0">
                <a:solidFill>
                  <a:srgbClr val="FFCC00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endParaRPr lang="ru-RU" sz="2400" b="1" dirty="0">
              <a:solidFill>
                <a:srgbClr val="FFCC00"/>
              </a:solidFill>
            </a:endParaRPr>
          </a:p>
        </p:txBody>
      </p:sp>
      <p:pic>
        <p:nvPicPr>
          <p:cNvPr id="445444" name="Picture 4" descr="Безымянный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35600" y="260351"/>
            <a:ext cx="3529013" cy="3525840"/>
          </a:xfrm>
          <a:noFill/>
          <a:ln/>
        </p:spPr>
      </p:pic>
      <p:sp>
        <p:nvSpPr>
          <p:cNvPr id="445447" name="Rectangle 7"/>
          <p:cNvSpPr>
            <a:spLocks noGrp="1" noChangeArrowheads="1"/>
          </p:cNvSpPr>
          <p:nvPr>
            <p:ph type="title"/>
          </p:nvPr>
        </p:nvSpPr>
        <p:spPr>
          <a:xfrm>
            <a:off x="2771775" y="4437063"/>
            <a:ext cx="8229600" cy="215900"/>
          </a:xfrm>
          <a:noFill/>
          <a:ln/>
        </p:spPr>
        <p:txBody>
          <a:bodyPr/>
          <a:lstStyle/>
          <a:p>
            <a:r>
              <a:rPr lang="ru-RU" sz="2400" b="1" dirty="0">
                <a:solidFill>
                  <a:srgbClr val="CC0000"/>
                </a:solidFill>
              </a:rPr>
              <a:t/>
            </a:r>
            <a:br>
              <a:rPr lang="ru-RU" sz="2400" b="1" dirty="0">
                <a:solidFill>
                  <a:srgbClr val="CC0000"/>
                </a:solidFill>
              </a:rPr>
            </a:br>
            <a:r>
              <a:rPr lang="ru-RU" sz="2400" b="1" dirty="0">
                <a:solidFill>
                  <a:srgbClr val="CC0000"/>
                </a:solidFill>
              </a:rPr>
              <a:t/>
            </a:r>
            <a:br>
              <a:rPr lang="ru-RU" sz="2400" b="1" dirty="0">
                <a:solidFill>
                  <a:srgbClr val="CC0000"/>
                </a:solidFill>
              </a:rPr>
            </a:br>
            <a:r>
              <a:rPr lang="ru-RU" sz="2400" b="1" dirty="0">
                <a:solidFill>
                  <a:srgbClr val="CC0000"/>
                </a:solidFill>
              </a:rPr>
              <a:t>        </a:t>
            </a:r>
            <a:r>
              <a:rPr lang="ru-RU" sz="2000" b="1" dirty="0" smtClean="0">
                <a:solidFill>
                  <a:srgbClr val="CC0000"/>
                </a:solidFill>
              </a:rPr>
              <a:t>Последствия </a:t>
            </a:r>
            <a:r>
              <a:rPr lang="ru-RU" sz="2000" b="1" dirty="0">
                <a:solidFill>
                  <a:srgbClr val="CC0000"/>
                </a:solidFill>
              </a:rPr>
              <a:t>землетрясения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43109" y="142851"/>
            <a:ext cx="4405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C0000"/>
                </a:solidFill>
              </a:rPr>
              <a:t>З</a:t>
            </a:r>
            <a:r>
              <a:rPr lang="ru-RU" sz="2800" b="1" dirty="0" smtClean="0">
                <a:solidFill>
                  <a:srgbClr val="CC0000"/>
                </a:solidFill>
              </a:rPr>
              <a:t>ЕМЛЕТРЯСЕНИЕ</a:t>
            </a:r>
            <a:endParaRPr lang="ru-RU" sz="2800" b="1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2056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  <a:effectLst/>
              </a:rPr>
              <a:t>Обвалы, оползни и сели.</a:t>
            </a:r>
          </a:p>
        </p:txBody>
      </p:sp>
      <p:sp>
        <p:nvSpPr>
          <p:cNvPr id="450563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125538"/>
            <a:ext cx="8229600" cy="50688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 u="sng" dirty="0">
                <a:solidFill>
                  <a:srgbClr val="0033CC"/>
                </a:solidFill>
              </a:rPr>
              <a:t>Обвал</a:t>
            </a:r>
            <a:r>
              <a:rPr lang="ru-RU" dirty="0"/>
              <a:t> – </a:t>
            </a:r>
            <a:r>
              <a:rPr lang="ru-RU" b="1" dirty="0">
                <a:solidFill>
                  <a:srgbClr val="FFCC00"/>
                </a:solidFill>
              </a:rPr>
              <a:t>быстрое отделение и падение массы горных пород на крутом склоне из –за потери устойчивости поверхности склона.</a:t>
            </a:r>
          </a:p>
          <a:p>
            <a:pPr>
              <a:lnSpc>
                <a:spcPct val="90000"/>
              </a:lnSpc>
            </a:pPr>
            <a:r>
              <a:rPr lang="ru-RU" b="1" u="sng" dirty="0">
                <a:solidFill>
                  <a:srgbClr val="0033CC"/>
                </a:solidFill>
              </a:rPr>
              <a:t>Оползень</a:t>
            </a:r>
            <a:r>
              <a:rPr lang="ru-RU" b="1" dirty="0">
                <a:solidFill>
                  <a:srgbClr val="FFCC00"/>
                </a:solidFill>
              </a:rPr>
              <a:t> – отрыв и скольжение масс горных пород вниз по склону под влиянием силы тяжести.</a:t>
            </a:r>
          </a:p>
          <a:p>
            <a:pPr>
              <a:lnSpc>
                <a:spcPct val="90000"/>
              </a:lnSpc>
            </a:pPr>
            <a:r>
              <a:rPr lang="ru-RU" b="1" u="sng" dirty="0">
                <a:solidFill>
                  <a:srgbClr val="0033CC"/>
                </a:solidFill>
              </a:rPr>
              <a:t>Сель</a:t>
            </a:r>
            <a:r>
              <a:rPr lang="ru-RU" b="1" dirty="0">
                <a:solidFill>
                  <a:srgbClr val="0033CC"/>
                </a:solidFill>
              </a:rPr>
              <a:t> </a:t>
            </a:r>
            <a:r>
              <a:rPr lang="ru-RU" b="1" dirty="0">
                <a:solidFill>
                  <a:srgbClr val="FFCC00"/>
                </a:solidFill>
              </a:rPr>
              <a:t>– стремительный бурный поток воды с большим содержанием камней, песка и т.д. и т.п.</a:t>
            </a:r>
          </a:p>
        </p:txBody>
      </p:sp>
    </p:spTree>
    <p:custDataLst>
      <p:tags r:id="rId1"/>
    </p:custDataLst>
  </p:cSld>
  <p:clrMapOvr>
    <a:masterClrMapping/>
  </p:clrMapOvr>
  <p:transition advTm="1504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rgbClr val="CC0000"/>
                </a:solidFill>
              </a:rPr>
              <a:t>Как вести себя во время стихийного бедствия</a:t>
            </a:r>
            <a:endParaRPr lang="ru-RU" sz="4000" b="1" i="1" dirty="0">
              <a:solidFill>
                <a:srgbClr val="CC0000"/>
              </a:solidFill>
            </a:endParaRPr>
          </a:p>
        </p:txBody>
      </p:sp>
      <p:sp>
        <p:nvSpPr>
          <p:cNvPr id="447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14414" y="1484313"/>
            <a:ext cx="7786742" cy="5184775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CC00"/>
                </a:solidFill>
              </a:rPr>
              <a:t>При угрозе землетрясения постарайтесь вместе со взрослыми покинуть здание, взяв с собой предметы первой необходимости.</a:t>
            </a:r>
          </a:p>
          <a:p>
            <a:endParaRPr lang="ru-RU" sz="2400" b="1" dirty="0" smtClean="0">
              <a:solidFill>
                <a:srgbClr val="FFCC00"/>
              </a:solidFill>
            </a:endParaRPr>
          </a:p>
          <a:p>
            <a:r>
              <a:rPr lang="ru-RU" sz="2400" b="1" dirty="0" smtClean="0">
                <a:solidFill>
                  <a:srgbClr val="FFCC00"/>
                </a:solidFill>
              </a:rPr>
              <a:t>Шторм, смерч, ураган лучше переждать в убежище: спрятаться в подвале, погребе или специальном укрытии.</a:t>
            </a:r>
            <a:endParaRPr lang="ru-RU" sz="2400" b="1" smtClean="0">
              <a:solidFill>
                <a:srgbClr val="FFCC00"/>
              </a:solidFill>
            </a:endParaRPr>
          </a:p>
          <a:p>
            <a:endParaRPr lang="ru-RU" sz="2400" b="1" dirty="0" smtClean="0">
              <a:solidFill>
                <a:srgbClr val="FFCC00"/>
              </a:solidFill>
            </a:endParaRPr>
          </a:p>
          <a:p>
            <a:r>
              <a:rPr lang="ru-RU" sz="2400" b="1" dirty="0" smtClean="0">
                <a:solidFill>
                  <a:srgbClr val="FFCC00"/>
                </a:solidFill>
              </a:rPr>
              <a:t>Во время наводнения необходимо подняться как можно выше: на крышу </a:t>
            </a:r>
            <a:r>
              <a:rPr lang="ru-RU" sz="2400" b="1" dirty="0" err="1" smtClean="0">
                <a:solidFill>
                  <a:srgbClr val="FFCC00"/>
                </a:solidFill>
              </a:rPr>
              <a:t>дома,на</a:t>
            </a:r>
            <a:r>
              <a:rPr lang="ru-RU" sz="2400" b="1" dirty="0" smtClean="0">
                <a:solidFill>
                  <a:srgbClr val="FFCC00"/>
                </a:solidFill>
              </a:rPr>
              <a:t> верхушку дерева, вершину горы.</a:t>
            </a:r>
            <a:endParaRPr lang="ru-RU" sz="2400" b="1" dirty="0">
              <a:solidFill>
                <a:srgbClr val="FFCC00"/>
              </a:solidFill>
            </a:endParaRPr>
          </a:p>
        </p:txBody>
      </p:sp>
      <p:pic>
        <p:nvPicPr>
          <p:cNvPr id="447492" name="Picture 4" descr="j029912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4365625"/>
            <a:ext cx="1428728" cy="2303463"/>
          </a:xfrm>
          <a:noFill/>
          <a:ln/>
        </p:spPr>
      </p:pic>
    </p:spTree>
    <p:custDataLst>
      <p:tags r:id="rId1"/>
    </p:custDataLst>
  </p:cSld>
  <p:clrMapOvr>
    <a:masterClrMapping/>
  </p:clrMapOvr>
  <p:transition advTm="20896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i="1" dirty="0" smtClean="0">
                <a:solidFill>
                  <a:srgbClr val="CC0000"/>
                </a:solidFill>
              </a:rPr>
              <a:t>Итог урока:</a:t>
            </a:r>
            <a:endParaRPr lang="ru-RU" sz="7200" b="1" i="1" dirty="0">
              <a:solidFill>
                <a:srgbClr val="CC0000"/>
              </a:solidFill>
            </a:endParaRPr>
          </a:p>
        </p:txBody>
      </p:sp>
      <p:sp>
        <p:nvSpPr>
          <p:cNvPr id="447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14414" y="1484313"/>
            <a:ext cx="7786742" cy="5184775"/>
          </a:xfrm>
        </p:spPr>
        <p:txBody>
          <a:bodyPr/>
          <a:lstStyle/>
          <a:p>
            <a:r>
              <a:rPr lang="ru-RU" sz="4400" dirty="0" smtClean="0">
                <a:solidFill>
                  <a:srgbClr val="FFFF00"/>
                </a:solidFill>
              </a:rPr>
              <a:t>Какие опасности таят в себе природные явления?</a:t>
            </a:r>
          </a:p>
          <a:p>
            <a:pPr>
              <a:buNone/>
            </a:pPr>
            <a:endParaRPr lang="ru-RU" sz="4400" dirty="0" smtClean="0">
              <a:solidFill>
                <a:srgbClr val="FFFF00"/>
              </a:solidFill>
            </a:endParaRPr>
          </a:p>
          <a:p>
            <a:r>
              <a:rPr lang="ru-RU" sz="4400" dirty="0" smtClean="0">
                <a:solidFill>
                  <a:srgbClr val="FFFF00"/>
                </a:solidFill>
              </a:rPr>
              <a:t>Какие бывают стихийные бедствия?</a:t>
            </a:r>
            <a:endParaRPr lang="ru-RU" sz="4400" dirty="0">
              <a:solidFill>
                <a:srgbClr val="FFFF00"/>
              </a:solidFill>
            </a:endParaRPr>
          </a:p>
        </p:txBody>
      </p:sp>
      <p:pic>
        <p:nvPicPr>
          <p:cNvPr id="447492" name="Picture 4" descr="j029912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4365625"/>
            <a:ext cx="1428728" cy="2303463"/>
          </a:xfrm>
          <a:noFill/>
          <a:ln/>
        </p:spPr>
      </p:pic>
    </p:spTree>
    <p:custDataLst>
      <p:tags r:id="rId1"/>
    </p:custDataLst>
  </p:cSld>
  <p:clrMapOvr>
    <a:masterClrMapping/>
  </p:clrMapOvr>
  <p:transition advTm="20896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dirty="0" smtClean="0"/>
              <a:t>Рефлексия. 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6000" b="1" i="1" dirty="0" smtClean="0">
                <a:solidFill>
                  <a:srgbClr val="0000FF"/>
                </a:solidFill>
              </a:rPr>
              <a:t>Я  узнал …..</a:t>
            </a:r>
          </a:p>
          <a:p>
            <a:pPr>
              <a:buFontTx/>
              <a:buNone/>
            </a:pPr>
            <a:r>
              <a:rPr lang="ru-RU" sz="6000" b="1" i="1" dirty="0" smtClean="0">
                <a:solidFill>
                  <a:srgbClr val="00B050"/>
                </a:solidFill>
              </a:rPr>
              <a:t>Я  научился…</a:t>
            </a:r>
          </a:p>
          <a:p>
            <a:pPr>
              <a:buFontTx/>
              <a:buNone/>
            </a:pPr>
            <a:r>
              <a:rPr lang="ru-RU" sz="6000" b="1" i="1" dirty="0" smtClean="0">
                <a:solidFill>
                  <a:srgbClr val="FF0000"/>
                </a:solidFill>
              </a:rPr>
              <a:t>Было трудно …</a:t>
            </a:r>
            <a:endParaRPr lang="ru-RU" sz="6000" b="1" dirty="0" smtClean="0">
              <a:ln/>
              <a:solidFill>
                <a:schemeClr val="accent3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200" dirty="0" smtClean="0"/>
              <a:t>Густой туман плывёт низиной.</a:t>
            </a:r>
            <a:br>
              <a:rPr lang="ru-RU" sz="3200" dirty="0" smtClean="0"/>
            </a:br>
            <a:r>
              <a:rPr lang="ru-RU" sz="3200" dirty="0" smtClean="0"/>
              <a:t>Покоем полнится земля.</a:t>
            </a:r>
            <a:br>
              <a:rPr lang="ru-RU" sz="3200" dirty="0" smtClean="0"/>
            </a:br>
            <a:r>
              <a:rPr lang="ru-RU" sz="3200" dirty="0" smtClean="0"/>
              <a:t>И держат небо, как корзину,</a:t>
            </a:r>
            <a:br>
              <a:rPr lang="ru-RU" sz="3200" dirty="0" smtClean="0"/>
            </a:br>
            <a:r>
              <a:rPr lang="ru-RU" sz="3200" dirty="0" smtClean="0"/>
              <a:t>Над хуторами тополя.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" name="Содержимое 3" descr="65485674_1287461287_herbstpond1024x7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2357430"/>
            <a:ext cx="5391170" cy="404337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5079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Летит без крыльев и поёт.</a:t>
            </a:r>
          </a:p>
          <a:p>
            <a:pPr>
              <a:buNone/>
            </a:pPr>
            <a:r>
              <a:rPr lang="ru-RU" sz="2800" dirty="0" smtClean="0"/>
              <a:t>Прохожих задирает.</a:t>
            </a:r>
          </a:p>
          <a:p>
            <a:pPr>
              <a:buNone/>
            </a:pPr>
            <a:r>
              <a:rPr lang="ru-RU" sz="2800" dirty="0" smtClean="0"/>
              <a:t>Одним проходу не даёт, </a:t>
            </a:r>
          </a:p>
          <a:p>
            <a:pPr>
              <a:buNone/>
            </a:pPr>
            <a:r>
              <a:rPr lang="ru-RU" sz="2800" dirty="0" smtClean="0"/>
              <a:t>Других он подгоняет.</a:t>
            </a:r>
            <a:endParaRPr lang="ru-RU" sz="2800" dirty="0"/>
          </a:p>
        </p:txBody>
      </p:sp>
      <p:pic>
        <p:nvPicPr>
          <p:cNvPr id="5" name="Содержимое 4" descr="trees-in-the-win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357298"/>
            <a:ext cx="4038600" cy="452098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Серебряные нити</a:t>
            </a:r>
          </a:p>
          <a:p>
            <a:pPr>
              <a:buNone/>
            </a:pPr>
            <a:r>
              <a:rPr lang="ru-RU" dirty="0" smtClean="0"/>
              <a:t>Небо с землёй             сшили.</a:t>
            </a:r>
            <a:endParaRPr lang="ru-RU" dirty="0"/>
          </a:p>
        </p:txBody>
      </p:sp>
      <p:pic>
        <p:nvPicPr>
          <p:cNvPr id="5" name="Содержимое 4" descr="08266f484b05b73f435a012d4700a50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428736"/>
            <a:ext cx="4038600" cy="4248709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5794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42844" y="1285860"/>
            <a:ext cx="4352956" cy="4840303"/>
          </a:xfrm>
        </p:spPr>
        <p:txBody>
          <a:bodyPr/>
          <a:lstStyle/>
          <a:p>
            <a:r>
              <a:rPr lang="ru-RU" dirty="0" smtClean="0"/>
              <a:t>На море он бывает.</a:t>
            </a:r>
          </a:p>
          <a:p>
            <a:r>
              <a:rPr lang="ru-RU" dirty="0" smtClean="0"/>
              <a:t>Корабли вздымает,</a:t>
            </a:r>
          </a:p>
          <a:p>
            <a:r>
              <a:rPr lang="ru-RU" dirty="0" smtClean="0"/>
              <a:t>Волнами о берег бьёт, </a:t>
            </a:r>
          </a:p>
          <a:p>
            <a:r>
              <a:rPr lang="ru-RU" dirty="0" smtClean="0"/>
              <a:t>Кораблям ходу не даёт.</a:t>
            </a:r>
            <a:endParaRPr lang="ru-RU" dirty="0"/>
          </a:p>
        </p:txBody>
      </p:sp>
      <p:pic>
        <p:nvPicPr>
          <p:cNvPr id="5" name="Содержимое 5" descr="15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928802"/>
            <a:ext cx="4281518" cy="350046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95288" y="549275"/>
            <a:ext cx="8569325" cy="1450965"/>
          </a:xfrm>
        </p:spPr>
        <p:txBody>
          <a:bodyPr/>
          <a:lstStyle/>
          <a:p>
            <a:r>
              <a:rPr lang="ru-RU" sz="4800" b="1" i="1" dirty="0" smtClean="0">
                <a:solidFill>
                  <a:schemeClr val="folHlink"/>
                </a:solidFill>
              </a:rPr>
              <a:t>«Природные явления и стихийные </a:t>
            </a:r>
            <a:r>
              <a:rPr lang="ru-RU" sz="4800" b="1" i="1" dirty="0">
                <a:solidFill>
                  <a:schemeClr val="folHlink"/>
                </a:solidFill>
              </a:rPr>
              <a:t>бедствия»</a:t>
            </a:r>
          </a:p>
        </p:txBody>
      </p:sp>
      <p:sp>
        <p:nvSpPr>
          <p:cNvPr id="425991" name="Line 7"/>
          <p:cNvSpPr>
            <a:spLocks noChangeShapeType="1"/>
          </p:cNvSpPr>
          <p:nvPr/>
        </p:nvSpPr>
        <p:spPr bwMode="auto">
          <a:xfrm>
            <a:off x="250825" y="260350"/>
            <a:ext cx="0" cy="6337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5992" name="Line 8"/>
          <p:cNvSpPr>
            <a:spLocks noChangeShapeType="1"/>
          </p:cNvSpPr>
          <p:nvPr/>
        </p:nvSpPr>
        <p:spPr bwMode="auto">
          <a:xfrm>
            <a:off x="250825" y="6597650"/>
            <a:ext cx="8569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5993" name="Line 9"/>
          <p:cNvSpPr>
            <a:spLocks noChangeShapeType="1"/>
          </p:cNvSpPr>
          <p:nvPr/>
        </p:nvSpPr>
        <p:spPr bwMode="auto">
          <a:xfrm>
            <a:off x="250825" y="260350"/>
            <a:ext cx="8569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5995" name="Line 11"/>
          <p:cNvSpPr>
            <a:spLocks noChangeShapeType="1"/>
          </p:cNvSpPr>
          <p:nvPr/>
        </p:nvSpPr>
        <p:spPr bwMode="auto">
          <a:xfrm>
            <a:off x="8820150" y="652462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5996" name="Line 12"/>
          <p:cNvSpPr>
            <a:spLocks noChangeShapeType="1"/>
          </p:cNvSpPr>
          <p:nvPr/>
        </p:nvSpPr>
        <p:spPr bwMode="auto">
          <a:xfrm>
            <a:off x="8820150" y="6381750"/>
            <a:ext cx="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5997" name="Line 13"/>
          <p:cNvSpPr>
            <a:spLocks noChangeShapeType="1"/>
          </p:cNvSpPr>
          <p:nvPr/>
        </p:nvSpPr>
        <p:spPr bwMode="auto">
          <a:xfrm flipV="1">
            <a:off x="8820150" y="6453188"/>
            <a:ext cx="0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5998" name="Line 14"/>
          <p:cNvSpPr>
            <a:spLocks noChangeShapeType="1"/>
          </p:cNvSpPr>
          <p:nvPr/>
        </p:nvSpPr>
        <p:spPr bwMode="auto">
          <a:xfrm>
            <a:off x="8820150" y="260350"/>
            <a:ext cx="0" cy="6337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425999" name="Picture 15" descr="обва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060575"/>
            <a:ext cx="2784475" cy="4176713"/>
          </a:xfrm>
          <a:prstGeom prst="rect">
            <a:avLst/>
          </a:prstGeom>
          <a:noFill/>
        </p:spPr>
      </p:pic>
      <p:pic>
        <p:nvPicPr>
          <p:cNvPr id="1026" name="Picture 2" descr="C:\Users\Public\Pictures\Sample Pictures\1340318483_water-scenes-0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071678"/>
            <a:ext cx="5354897" cy="414340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16016" y="260648"/>
            <a:ext cx="2989473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Цели урока: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857224" y="1785926"/>
            <a:ext cx="3357586" cy="346574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Формировать представления о природных явлениях, наносящих ущерб.</a:t>
            </a:r>
            <a:endParaRPr lang="ru-RU" sz="2400" b="1" dirty="0"/>
          </a:p>
        </p:txBody>
      </p:sp>
      <p:sp>
        <p:nvSpPr>
          <p:cNvPr id="8" name="Овал 7"/>
          <p:cNvSpPr/>
          <p:nvPr/>
        </p:nvSpPr>
        <p:spPr>
          <a:xfrm>
            <a:off x="5286380" y="1700808"/>
            <a:ext cx="3390076" cy="34427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>Приобретение знаний о правильном поведении во время стихийных бедствий.</a:t>
            </a:r>
            <a:endParaRPr lang="ru-RU" sz="2400" b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58" y="1032796"/>
            <a:ext cx="1071570" cy="1027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9395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987675" y="260350"/>
            <a:ext cx="6769100" cy="586422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2400" b="1" dirty="0">
                <a:solidFill>
                  <a:srgbClr val="FFFF99"/>
                </a:solidFill>
              </a:rPr>
              <a:t>   </a:t>
            </a:r>
            <a:r>
              <a:rPr lang="ru-RU" sz="3600" b="1" dirty="0">
                <a:solidFill>
                  <a:srgbClr val="00CC00"/>
                </a:solidFill>
              </a:rPr>
              <a:t>Стихийное бедствие</a:t>
            </a:r>
            <a:r>
              <a:rPr lang="ru-RU" sz="3600" dirty="0">
                <a:solidFill>
                  <a:srgbClr val="FFFF99"/>
                </a:solidFill>
              </a:rPr>
              <a:t> – </a:t>
            </a:r>
            <a:r>
              <a:rPr lang="ru-RU" sz="3600" dirty="0" smtClean="0">
                <a:solidFill>
                  <a:srgbClr val="FFFF99"/>
                </a:solidFill>
              </a:rPr>
              <a:t>природные явления огромной разрушительной силы</a:t>
            </a:r>
            <a:endParaRPr lang="ru-RU" sz="3600" dirty="0">
              <a:solidFill>
                <a:srgbClr val="FFFF99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ru-RU" sz="2400" dirty="0">
              <a:latin typeface="Arial Unicode MS" pitchFamily="34" charset="-128"/>
            </a:endParaRPr>
          </a:p>
          <a:p>
            <a:pPr marL="0" indent="0">
              <a:buFont typeface="Wingdings" pitchFamily="2" charset="2"/>
              <a:buNone/>
            </a:pPr>
            <a:endParaRPr lang="ru-RU" sz="2400" dirty="0">
              <a:latin typeface="Arial Unicode MS" pitchFamily="34" charset="-128"/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2400" dirty="0">
                <a:solidFill>
                  <a:srgbClr val="0033CC"/>
                </a:solidFill>
                <a:latin typeface="Arial Unicode MS" pitchFamily="34" charset="-128"/>
              </a:rPr>
              <a:t>Стихийные бедствия    оцениваются по                              количеству жертв и разрушений, в ненаселённых местах – по степени на - рушения природной среды. </a:t>
            </a:r>
          </a:p>
        </p:txBody>
      </p:sp>
      <p:pic>
        <p:nvPicPr>
          <p:cNvPr id="427012" name="Picture 4" descr="ураган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908050"/>
            <a:ext cx="3059113" cy="5473700"/>
          </a:xfrm>
          <a:noFill/>
          <a:ln/>
        </p:spPr>
      </p:pic>
    </p:spTree>
    <p:custDataLst>
      <p:tags r:id="rId1"/>
    </p:custDataLst>
  </p:cSld>
  <p:clrMapOvr>
    <a:masterClrMapping/>
  </p:clrMapOvr>
  <p:transition advTm="1624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hlink"/>
            </a:gs>
            <a:gs pos="100000">
              <a:srgbClr val="CC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rgbClr val="CC0000"/>
                </a:solidFill>
              </a:rPr>
              <a:t>К стихийным бедствиям относятся:</a:t>
            </a:r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6635750" cy="4525963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CC00"/>
                </a:solidFill>
              </a:rPr>
              <a:t>Ураганы, смерчи и бора</a:t>
            </a:r>
          </a:p>
          <a:p>
            <a:pPr>
              <a:buNone/>
            </a:pPr>
            <a:endParaRPr lang="ru-RU" sz="3600" b="1" dirty="0" smtClean="0">
              <a:solidFill>
                <a:srgbClr val="FFCC00"/>
              </a:solidFill>
            </a:endParaRPr>
          </a:p>
          <a:p>
            <a:r>
              <a:rPr lang="ru-RU" sz="3600" b="1" dirty="0" smtClean="0">
                <a:solidFill>
                  <a:srgbClr val="FFCC00"/>
                </a:solidFill>
              </a:rPr>
              <a:t>Наводнения</a:t>
            </a:r>
          </a:p>
          <a:p>
            <a:endParaRPr lang="ru-RU" sz="3600" b="1" dirty="0" smtClean="0">
              <a:solidFill>
                <a:srgbClr val="FFCC00"/>
              </a:solidFill>
            </a:endParaRPr>
          </a:p>
          <a:p>
            <a:r>
              <a:rPr lang="ru-RU" sz="3600" b="1" dirty="0" smtClean="0">
                <a:solidFill>
                  <a:srgbClr val="FFCC00"/>
                </a:solidFill>
              </a:rPr>
              <a:t>Землетрясения</a:t>
            </a:r>
          </a:p>
          <a:p>
            <a:endParaRPr lang="ru-RU" sz="3600" b="1" dirty="0" smtClean="0">
              <a:solidFill>
                <a:srgbClr val="FFCC00"/>
              </a:solidFill>
            </a:endParaRPr>
          </a:p>
          <a:p>
            <a:r>
              <a:rPr lang="ru-RU" sz="3600" b="1" dirty="0" smtClean="0">
                <a:solidFill>
                  <a:srgbClr val="FFCC00"/>
                </a:solidFill>
              </a:rPr>
              <a:t>Обвалы</a:t>
            </a:r>
            <a:r>
              <a:rPr lang="ru-RU" sz="3600" b="1" dirty="0">
                <a:solidFill>
                  <a:srgbClr val="FFCC00"/>
                </a:solidFill>
              </a:rPr>
              <a:t>, оползни и сели</a:t>
            </a:r>
          </a:p>
          <a:p>
            <a:pPr>
              <a:buFont typeface="Wingdings" pitchFamily="2" charset="2"/>
              <a:buNone/>
            </a:pPr>
            <a:endParaRPr lang="ru-RU" sz="3600" b="1" dirty="0">
              <a:solidFill>
                <a:srgbClr val="FFCC00"/>
              </a:solidFill>
            </a:endParaRPr>
          </a:p>
        </p:txBody>
      </p:sp>
      <p:pic>
        <p:nvPicPr>
          <p:cNvPr id="429060" name="Picture 4" descr="j030125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77050" y="4575175"/>
            <a:ext cx="2051050" cy="2012950"/>
          </a:xfrm>
          <a:noFill/>
          <a:ln/>
        </p:spPr>
      </p:pic>
    </p:spTree>
    <p:custDataLst>
      <p:tags r:id="rId1"/>
    </p:custDataLst>
  </p:cSld>
  <p:clrMapOvr>
    <a:masterClrMapping/>
  </p:clrMapOvr>
  <p:transition advTm="12384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|1.|0.9|0.6|0.7|0.7|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8|0.8|0.9|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|0.9|1.1|1.|1.|11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.2|1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1.|1.|9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.5|1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|0.8|1.|1.|1.1|1.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|0.8|1.|1.|1.1|1."/>
</p:tagLst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клон">
  <a:themeElements>
    <a:clrScheme name="Склон 3">
      <a:dk1>
        <a:srgbClr val="667B5B"/>
      </a:dk1>
      <a:lt1>
        <a:srgbClr val="E6E6DA"/>
      </a:lt1>
      <a:dk2>
        <a:srgbClr val="295200"/>
      </a:dk2>
      <a:lt2>
        <a:srgbClr val="F3F2D9"/>
      </a:lt2>
      <a:accent1>
        <a:srgbClr val="808000"/>
      </a:accent1>
      <a:accent2>
        <a:srgbClr val="838D75"/>
      </a:accent2>
      <a:accent3>
        <a:srgbClr val="ACB3AA"/>
      </a:accent3>
      <a:accent4>
        <a:srgbClr val="C4C4BA"/>
      </a:accent4>
      <a:accent5>
        <a:srgbClr val="C0C0AA"/>
      </a:accent5>
      <a:accent6>
        <a:srgbClr val="767F69"/>
      </a:accent6>
      <a:hlink>
        <a:srgbClr val="33CC33"/>
      </a:hlink>
      <a:folHlink>
        <a:srgbClr val="33996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Кимоно">
  <a:themeElements>
    <a:clrScheme name="Кимоно 6">
      <a:dk1>
        <a:srgbClr val="000000"/>
      </a:dk1>
      <a:lt1>
        <a:srgbClr val="D9EFE0"/>
      </a:lt1>
      <a:dk2>
        <a:srgbClr val="30605A"/>
      </a:dk2>
      <a:lt2>
        <a:srgbClr val="15331E"/>
      </a:lt2>
      <a:accent1>
        <a:srgbClr val="A4C6BA"/>
      </a:accent1>
      <a:accent2>
        <a:srgbClr val="558F7D"/>
      </a:accent2>
      <a:accent3>
        <a:srgbClr val="E9F6ED"/>
      </a:accent3>
      <a:accent4>
        <a:srgbClr val="000000"/>
      </a:accent4>
      <a:accent5>
        <a:srgbClr val="CFDFD9"/>
      </a:accent5>
      <a:accent6>
        <a:srgbClr val="4C8171"/>
      </a:accent6>
      <a:hlink>
        <a:srgbClr val="C1C177"/>
      </a:hlink>
      <a:folHlink>
        <a:srgbClr val="A08F5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366</TotalTime>
  <Words>397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Круги</vt:lpstr>
      <vt:lpstr>Склон</vt:lpstr>
      <vt:lpstr>Кимоно</vt:lpstr>
      <vt:lpstr>Урок по кубановедению:  Тема «Природные явления и стихийные бедствия» 3 класс</vt:lpstr>
      <vt:lpstr>  Густой туман плывёт низиной. Покоем полнится земля. И держат небо, как корзину, Над хуторами тополя.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 стихийным бедствиям относятся:</vt:lpstr>
      <vt:lpstr>Ураганы, смерчи и бури</vt:lpstr>
      <vt:lpstr>           Наводнение</vt:lpstr>
      <vt:lpstr>          Последствия землетрясения</vt:lpstr>
      <vt:lpstr>Обвалы, оползни и сели.</vt:lpstr>
      <vt:lpstr>Как вести себя во время стихийного бедствия</vt:lpstr>
      <vt:lpstr>Итог урока:</vt:lpstr>
      <vt:lpstr>Рефлексия. </vt:lpstr>
    </vt:vector>
  </TitlesOfParts>
  <Company>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45</cp:revision>
  <cp:lastPrinted>1601-01-01T00:00:00Z</cp:lastPrinted>
  <dcterms:created xsi:type="dcterms:W3CDTF">2007-09-26T12:39:35Z</dcterms:created>
  <dcterms:modified xsi:type="dcterms:W3CDTF">2017-09-11T13:50:55Z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