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BD025-FE47-43DB-85C8-E0201282E94E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33B5F-B0F5-4B90-A092-87EDF95022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0606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BD025-FE47-43DB-85C8-E0201282E94E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33B5F-B0F5-4B90-A092-87EDF95022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0920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BD025-FE47-43DB-85C8-E0201282E94E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33B5F-B0F5-4B90-A092-87EDF95022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41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BD025-FE47-43DB-85C8-E0201282E94E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33B5F-B0F5-4B90-A092-87EDF95022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133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BD025-FE47-43DB-85C8-E0201282E94E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33B5F-B0F5-4B90-A092-87EDF95022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1478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BD025-FE47-43DB-85C8-E0201282E94E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33B5F-B0F5-4B90-A092-87EDF95022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404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BD025-FE47-43DB-85C8-E0201282E94E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33B5F-B0F5-4B90-A092-87EDF95022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9486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BD025-FE47-43DB-85C8-E0201282E94E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33B5F-B0F5-4B90-A092-87EDF95022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877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BD025-FE47-43DB-85C8-E0201282E94E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33B5F-B0F5-4B90-A092-87EDF95022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2246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BD025-FE47-43DB-85C8-E0201282E94E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33B5F-B0F5-4B90-A092-87EDF95022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1856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BD025-FE47-43DB-85C8-E0201282E94E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33B5F-B0F5-4B90-A092-87EDF95022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792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BD025-FE47-43DB-85C8-E0201282E94E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33B5F-B0F5-4B90-A092-87EDF95022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609345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18348" y="0"/>
            <a:ext cx="3707904" cy="249289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Яркая палитра возможностей твоего будущего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96136" y="2276872"/>
            <a:ext cx="3168352" cy="3960440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bg1"/>
                </a:solidFill>
              </a:rPr>
              <a:t>ЛОГОПЕДЫ –</a:t>
            </a:r>
          </a:p>
          <a:p>
            <a:r>
              <a:rPr lang="ru-RU" i="1" dirty="0" smtClean="0">
                <a:solidFill>
                  <a:schemeClr val="bg1"/>
                </a:solidFill>
              </a:rPr>
              <a:t> РОДИТЕЛЯМ!</a:t>
            </a:r>
            <a:endParaRPr lang="ru-RU" i="1" dirty="0">
              <a:solidFill>
                <a:schemeClr val="bg1"/>
              </a:solidFill>
            </a:endParaRPr>
          </a:p>
        </p:txBody>
      </p:sp>
      <p:pic>
        <p:nvPicPr>
          <p:cNvPr id="4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0220" y="83235"/>
            <a:ext cx="923780" cy="49884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940152" y="3573016"/>
            <a:ext cx="302433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 основе успехов ребенка в усвоении языка лежит его любознательность в познании окружающего мира, его желание и умение общаться. Дети усваивают язык в социальном окружении, общаясь с другими людьми, в первую очередь с родителями.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0553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0" y="0"/>
            <a:ext cx="5652120" cy="6858000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endParaRPr lang="ru-RU" b="1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bg1"/>
                </a:solidFill>
              </a:rPr>
              <a:t>В каких случаях вам нужно проконсультироваться у логопеда?</a:t>
            </a:r>
          </a:p>
          <a:p>
            <a:pPr marL="0" indent="0" algn="ctr">
              <a:buNone/>
            </a:pPr>
            <a:endParaRPr lang="ru-RU" b="1" dirty="0" smtClean="0">
              <a:solidFill>
                <a:schemeClr val="bg1"/>
              </a:solidFill>
            </a:endParaRPr>
          </a:p>
          <a:p>
            <a:pPr lvl="0"/>
            <a:r>
              <a:rPr lang="ru-RU" dirty="0" smtClean="0">
                <a:solidFill>
                  <a:schemeClr val="bg1"/>
                </a:solidFill>
              </a:rPr>
              <a:t>Непонимание обращенной </a:t>
            </a:r>
            <a:r>
              <a:rPr lang="ru-RU" dirty="0">
                <a:solidFill>
                  <a:schemeClr val="bg1"/>
                </a:solidFill>
              </a:rPr>
              <a:t>речи</a:t>
            </a:r>
          </a:p>
          <a:p>
            <a:pPr lvl="0"/>
            <a:r>
              <a:rPr lang="ru-RU" dirty="0">
                <a:solidFill>
                  <a:schemeClr val="bg1"/>
                </a:solidFill>
              </a:rPr>
              <a:t>Нарушения звукопроизношения: </a:t>
            </a:r>
          </a:p>
          <a:p>
            <a:pPr marL="0" lvl="0" indent="0">
              <a:buNone/>
            </a:pPr>
            <a:r>
              <a:rPr lang="ru-RU" dirty="0">
                <a:solidFill>
                  <a:schemeClr val="bg1"/>
                </a:solidFill>
              </a:rPr>
              <a:t>     пропуски, замены, искажения  звуков</a:t>
            </a:r>
          </a:p>
          <a:p>
            <a:pPr lvl="0"/>
            <a:r>
              <a:rPr lang="ru-RU" dirty="0">
                <a:solidFill>
                  <a:schemeClr val="bg1"/>
                </a:solidFill>
              </a:rPr>
              <a:t>Нарушение слоговой структуры слова – пропуски, перестановки слогов в </a:t>
            </a:r>
            <a:r>
              <a:rPr lang="ru-RU" dirty="0" smtClean="0">
                <a:solidFill>
                  <a:schemeClr val="bg1"/>
                </a:solidFill>
              </a:rPr>
              <a:t>слове</a:t>
            </a:r>
          </a:p>
          <a:p>
            <a:pPr lvl="0"/>
            <a:r>
              <a:rPr lang="ru-RU" dirty="0" smtClean="0">
                <a:solidFill>
                  <a:schemeClr val="bg1"/>
                </a:solidFill>
              </a:rPr>
              <a:t>Нарушение фонематического слуха</a:t>
            </a:r>
            <a:endParaRPr lang="ru-RU" dirty="0">
              <a:solidFill>
                <a:schemeClr val="bg1"/>
              </a:solidFill>
            </a:endParaRPr>
          </a:p>
          <a:p>
            <a:pPr lvl="0"/>
            <a:r>
              <a:rPr lang="ru-RU" dirty="0">
                <a:solidFill>
                  <a:schemeClr val="bg1"/>
                </a:solidFill>
              </a:rPr>
              <a:t>Лексические недостатки: бедный словарный запас, непонимание значения и смысла слов</a:t>
            </a:r>
          </a:p>
          <a:p>
            <a:pPr lvl="0"/>
            <a:r>
              <a:rPr lang="ru-RU" dirty="0">
                <a:solidFill>
                  <a:schemeClr val="bg1"/>
                </a:solidFill>
              </a:rPr>
              <a:t>Неправильное грамматическое оформление высказывания</a:t>
            </a:r>
          </a:p>
          <a:p>
            <a:pPr lvl="0"/>
            <a:r>
              <a:rPr lang="ru-RU" dirty="0">
                <a:solidFill>
                  <a:schemeClr val="bg1"/>
                </a:solidFill>
              </a:rPr>
              <a:t>Затруднения в  построении самостоятельного связного высказывания, пересказа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Ускоренный или замедленный темп речи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Вас настораживает тембр голоса ребенка (писклявый, грубый или гнусавый оттенок голоса)</a:t>
            </a:r>
          </a:p>
          <a:p>
            <a:r>
              <a:rPr lang="ru-RU" dirty="0">
                <a:solidFill>
                  <a:schemeClr val="bg1"/>
                </a:solidFill>
              </a:rPr>
              <a:t>Малыш </a:t>
            </a:r>
            <a:r>
              <a:rPr lang="ru-RU" dirty="0" smtClean="0">
                <a:solidFill>
                  <a:schemeClr val="bg1"/>
                </a:solidFill>
              </a:rPr>
              <a:t>заикается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Ребенок не использует речь, как средство общения с окружающими. Он может говорить некоторые слова, но они произносятся </a:t>
            </a:r>
            <a:r>
              <a:rPr lang="ru-RU" dirty="0" smtClean="0">
                <a:solidFill>
                  <a:schemeClr val="bg1"/>
                </a:solidFill>
              </a:rPr>
              <a:t>не соотнесено </a:t>
            </a:r>
            <a:r>
              <a:rPr lang="ru-RU" dirty="0" smtClean="0">
                <a:solidFill>
                  <a:schemeClr val="bg1"/>
                </a:solidFill>
              </a:rPr>
              <a:t>к предмету, объекту или ситуации.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5508104" y="0"/>
            <a:ext cx="3635896" cy="6858000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Уважаемые </a:t>
            </a:r>
            <a:r>
              <a:rPr lang="ru-RU" b="1" dirty="0">
                <a:solidFill>
                  <a:srgbClr val="FF0000"/>
                </a:solidFill>
              </a:rPr>
              <a:t>родители</a:t>
            </a:r>
            <a:r>
              <a:rPr lang="ru-RU" b="1" dirty="0" smtClean="0">
                <a:solidFill>
                  <a:srgbClr val="FF0000"/>
                </a:solidFill>
              </a:rPr>
              <a:t>!</a:t>
            </a:r>
          </a:p>
          <a:p>
            <a:pPr marL="0" indent="0" algn="ctr">
              <a:buNone/>
            </a:pPr>
            <a:endParaRPr lang="ru-RU" b="1" dirty="0">
              <a:solidFill>
                <a:srgbClr val="FF0000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Ваш малыш неповторим и индивидуален</a:t>
            </a:r>
          </a:p>
          <a:p>
            <a:r>
              <a:rPr lang="ru-RU" dirty="0">
                <a:solidFill>
                  <a:schemeClr val="bg1"/>
                </a:solidFill>
              </a:rPr>
              <a:t>Он имеет право развиваться в своем темпе. Ваша задача, как родителей, помочь ему двигаться в нужном направлении, и при необходимости вовремя оказать ему нужную помощь.   </a:t>
            </a:r>
            <a:r>
              <a:rPr lang="ru-RU" dirty="0" smtClean="0">
                <a:solidFill>
                  <a:srgbClr val="FF0000"/>
                </a:solidFill>
              </a:rPr>
              <a:t>НО</a:t>
            </a:r>
            <a:r>
              <a:rPr lang="ru-RU" dirty="0">
                <a:solidFill>
                  <a:schemeClr val="bg1"/>
                </a:solidFill>
              </a:rPr>
              <a:t>, если Вы заметили те или иные отклонения в речевом развитии ребенка – </a:t>
            </a:r>
            <a:r>
              <a:rPr lang="ru-RU" dirty="0">
                <a:solidFill>
                  <a:srgbClr val="FF0000"/>
                </a:solidFill>
              </a:rPr>
              <a:t>ДЕЙСТВУЙТЕ!</a:t>
            </a:r>
            <a:r>
              <a:rPr lang="ru-RU" dirty="0">
                <a:solidFill>
                  <a:schemeClr val="bg1"/>
                </a:solidFill>
              </a:rPr>
              <a:t>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Возможно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ребенку необходима </a:t>
            </a:r>
            <a:r>
              <a:rPr lang="ru-RU" dirty="0" smtClean="0">
                <a:solidFill>
                  <a:schemeClr val="bg1"/>
                </a:solidFill>
              </a:rPr>
              <a:t>ваша  помощь и </a:t>
            </a:r>
            <a:r>
              <a:rPr lang="ru-RU" dirty="0">
                <a:solidFill>
                  <a:schemeClr val="bg1"/>
                </a:solidFill>
              </a:rPr>
              <a:t>консультация  специалистов: учителей- логопедов, дефектологов, неврологов.</a:t>
            </a:r>
          </a:p>
          <a:p>
            <a:r>
              <a:rPr lang="ru-RU" dirty="0">
                <a:solidFill>
                  <a:schemeClr val="bg1"/>
                </a:solidFill>
              </a:rPr>
              <a:t>Помните о том, что любое нарушение всегда легче вовремя предупредить, чем исправлять!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6181785"/>
      </p:ext>
    </p:extLst>
  </p:cSld>
  <p:clrMapOvr>
    <a:masterClrMapping/>
  </p:clrMapOvr>
</p:sld>
</file>

<file path=ppt/theme/theme1.xml><?xml version="1.0" encoding="utf-8"?>
<a:theme xmlns:a="http://schemas.openxmlformats.org/drawingml/2006/main" name="themedata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themedata</Template>
  <TotalTime>2007</TotalTime>
  <Words>245</Words>
  <Application>Microsoft Office PowerPoint</Application>
  <PresentationFormat>Экран (4:3)</PresentationFormat>
  <Paragraphs>26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themedata</vt:lpstr>
      <vt:lpstr>Яркая палитра возможностей твоего будущего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Svetlana</dc:creator>
  <cp:lastModifiedBy>Svetlana</cp:lastModifiedBy>
  <cp:revision>24</cp:revision>
  <dcterms:created xsi:type="dcterms:W3CDTF">2017-12-12T06:11:54Z</dcterms:created>
  <dcterms:modified xsi:type="dcterms:W3CDTF">2017-12-14T14:40:12Z</dcterms:modified>
</cp:coreProperties>
</file>