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4"/>
  </p:notesMasterIdLst>
  <p:sldIdLst>
    <p:sldId id="256" r:id="rId2"/>
    <p:sldId id="322" r:id="rId3"/>
    <p:sldId id="323" r:id="rId4"/>
    <p:sldId id="293" r:id="rId5"/>
    <p:sldId id="346" r:id="rId6"/>
    <p:sldId id="344" r:id="rId7"/>
    <p:sldId id="350" r:id="rId8"/>
    <p:sldId id="352" r:id="rId9"/>
    <p:sldId id="351" r:id="rId10"/>
    <p:sldId id="353" r:id="rId11"/>
    <p:sldId id="356" r:id="rId12"/>
    <p:sldId id="354" r:id="rId13"/>
    <p:sldId id="349" r:id="rId14"/>
    <p:sldId id="348" r:id="rId15"/>
    <p:sldId id="357" r:id="rId16"/>
    <p:sldId id="358" r:id="rId17"/>
    <p:sldId id="347" r:id="rId18"/>
    <p:sldId id="360" r:id="rId19"/>
    <p:sldId id="359" r:id="rId20"/>
    <p:sldId id="361" r:id="rId21"/>
    <p:sldId id="363" r:id="rId22"/>
    <p:sldId id="291"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21" autoAdjust="0"/>
    <p:restoredTop sz="93594" autoAdjust="0"/>
  </p:normalViewPr>
  <p:slideViewPr>
    <p:cSldViewPr>
      <p:cViewPr varScale="1">
        <p:scale>
          <a:sx n="97" d="100"/>
          <a:sy n="97" d="100"/>
        </p:scale>
        <p:origin x="-222"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95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D8F8C1-B6EC-4A84-9C01-8B9C50475473}" type="datetimeFigureOut">
              <a:rPr lang="ru-RU" smtClean="0"/>
              <a:pPr/>
              <a:t>25.11.2017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A453FD-6877-49E2-B915-B19970B03327}" type="slidenum">
              <a:rPr lang="ru-RU" smtClean="0"/>
              <a:pPr/>
              <a:t>‹#›</a:t>
            </a:fld>
            <a:endParaRPr lang="ru-RU"/>
          </a:p>
        </p:txBody>
      </p:sp>
    </p:spTree>
    <p:extLst>
      <p:ext uri="{BB962C8B-B14F-4D97-AF65-F5344CB8AC3E}">
        <p14:creationId xmlns="" xmlns:p14="http://schemas.microsoft.com/office/powerpoint/2010/main" val="1552820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2FA453FD-6877-49E2-B915-B19970B03327}" type="slidenum">
              <a:rPr lang="ru-RU" smtClean="0"/>
              <a:pPr/>
              <a:t>3</a:t>
            </a:fld>
            <a:endParaRPr lang="ru-RU"/>
          </a:p>
        </p:txBody>
      </p:sp>
    </p:spTree>
    <p:extLst>
      <p:ext uri="{BB962C8B-B14F-4D97-AF65-F5344CB8AC3E}">
        <p14:creationId xmlns="" xmlns:p14="http://schemas.microsoft.com/office/powerpoint/2010/main" val="1485515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2FA453FD-6877-49E2-B915-B19970B03327}" type="slidenum">
              <a:rPr lang="ru-RU" smtClean="0"/>
              <a:pPr/>
              <a:t>7</a:t>
            </a:fld>
            <a:endParaRPr lang="ru-RU"/>
          </a:p>
        </p:txBody>
      </p:sp>
    </p:spTree>
    <p:extLst>
      <p:ext uri="{BB962C8B-B14F-4D97-AF65-F5344CB8AC3E}">
        <p14:creationId xmlns="" xmlns:p14="http://schemas.microsoft.com/office/powerpoint/2010/main" val="98888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2FA453FD-6877-49E2-B915-B19970B03327}" type="slidenum">
              <a:rPr lang="ru-RU" smtClean="0"/>
              <a:pPr/>
              <a:t>8</a:t>
            </a:fld>
            <a:endParaRPr lang="ru-RU"/>
          </a:p>
        </p:txBody>
      </p:sp>
    </p:spTree>
    <p:extLst>
      <p:ext uri="{BB962C8B-B14F-4D97-AF65-F5344CB8AC3E}">
        <p14:creationId xmlns="" xmlns:p14="http://schemas.microsoft.com/office/powerpoint/2010/main" val="1925542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2FA453FD-6877-49E2-B915-B19970B03327}" type="slidenum">
              <a:rPr lang="ru-RU" smtClean="0"/>
              <a:pPr/>
              <a:t>9</a:t>
            </a:fld>
            <a:endParaRPr lang="ru-RU"/>
          </a:p>
        </p:txBody>
      </p:sp>
    </p:spTree>
    <p:extLst>
      <p:ext uri="{BB962C8B-B14F-4D97-AF65-F5344CB8AC3E}">
        <p14:creationId xmlns="" xmlns:p14="http://schemas.microsoft.com/office/powerpoint/2010/main" val="663744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2FA453FD-6877-49E2-B915-B19970B03327}" type="slidenum">
              <a:rPr lang="ru-RU" smtClean="0"/>
              <a:pPr/>
              <a:t>11</a:t>
            </a:fld>
            <a:endParaRPr lang="ru-RU"/>
          </a:p>
        </p:txBody>
      </p:sp>
    </p:spTree>
    <p:extLst>
      <p:ext uri="{BB962C8B-B14F-4D97-AF65-F5344CB8AC3E}">
        <p14:creationId xmlns="" xmlns:p14="http://schemas.microsoft.com/office/powerpoint/2010/main" val="1585964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2FA453FD-6877-49E2-B915-B19970B03327}" type="slidenum">
              <a:rPr lang="ru-RU" smtClean="0"/>
              <a:pPr/>
              <a:t>13</a:t>
            </a:fld>
            <a:endParaRPr lang="ru-RU"/>
          </a:p>
        </p:txBody>
      </p:sp>
    </p:spTree>
    <p:extLst>
      <p:ext uri="{BB962C8B-B14F-4D97-AF65-F5344CB8AC3E}">
        <p14:creationId xmlns="" xmlns:p14="http://schemas.microsoft.com/office/powerpoint/2010/main" val="2733563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2FA453FD-6877-49E2-B915-B19970B03327}" type="slidenum">
              <a:rPr lang="ru-RU" smtClean="0"/>
              <a:pPr/>
              <a:t>14</a:t>
            </a:fld>
            <a:endParaRPr lang="ru-RU"/>
          </a:p>
        </p:txBody>
      </p:sp>
    </p:spTree>
    <p:extLst>
      <p:ext uri="{BB962C8B-B14F-4D97-AF65-F5344CB8AC3E}">
        <p14:creationId xmlns="" xmlns:p14="http://schemas.microsoft.com/office/powerpoint/2010/main" val="2951462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2FA453FD-6877-49E2-B915-B19970B03327}" type="slidenum">
              <a:rPr lang="ru-RU" smtClean="0"/>
              <a:pPr/>
              <a:t>15</a:t>
            </a:fld>
            <a:endParaRPr lang="ru-RU"/>
          </a:p>
        </p:txBody>
      </p:sp>
    </p:spTree>
    <p:extLst>
      <p:ext uri="{BB962C8B-B14F-4D97-AF65-F5344CB8AC3E}">
        <p14:creationId xmlns="" xmlns:p14="http://schemas.microsoft.com/office/powerpoint/2010/main" val="5087952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2FA453FD-6877-49E2-B915-B19970B03327}" type="slidenum">
              <a:rPr lang="ru-RU" smtClean="0"/>
              <a:pPr/>
              <a:t>16</a:t>
            </a:fld>
            <a:endParaRPr lang="ru-RU"/>
          </a:p>
        </p:txBody>
      </p:sp>
    </p:spTree>
    <p:extLst>
      <p:ext uri="{BB962C8B-B14F-4D97-AF65-F5344CB8AC3E}">
        <p14:creationId xmlns="" xmlns:p14="http://schemas.microsoft.com/office/powerpoint/2010/main" val="584428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ru-RU"/>
              <a:t>Образец заголовка</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8" name="Slide Number Placeholder 7"/>
          <p:cNvSpPr>
            <a:spLocks noGrp="1"/>
          </p:cNvSpPr>
          <p:nvPr>
            <p:ph type="sldNum" sz="quarter" idx="11"/>
          </p:nvPr>
        </p:nvSpPr>
        <p:spPr/>
        <p:txBody>
          <a:bodyPr/>
          <a:lstStyle/>
          <a:p>
            <a:fld id="{68DC48D1-7412-4B7A-B6EC-5F9FD251A6D1}"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extLst>
      <p:ext uri="{BB962C8B-B14F-4D97-AF65-F5344CB8AC3E}">
        <p14:creationId xmlns="" xmlns:p14="http://schemas.microsoft.com/office/powerpoint/2010/main" val="1668426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8DC48D1-7412-4B7A-B6EC-5F9FD251A6D1}" type="slidenum">
              <a:rPr lang="ru-RU" smtClean="0"/>
              <a:pPr/>
              <a:t>‹#›</a:t>
            </a:fld>
            <a:endParaRPr lang="ru-RU"/>
          </a:p>
        </p:txBody>
      </p:sp>
    </p:spTree>
    <p:extLst>
      <p:ext uri="{BB962C8B-B14F-4D97-AF65-F5344CB8AC3E}">
        <p14:creationId xmlns="" xmlns:p14="http://schemas.microsoft.com/office/powerpoint/2010/main" val="3997576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8DC48D1-7412-4B7A-B6EC-5F9FD251A6D1}" type="slidenum">
              <a:rPr lang="ru-RU" smtClean="0"/>
              <a:pPr/>
              <a:t>‹#›</a:t>
            </a:fld>
            <a:endParaRPr lang="ru-RU"/>
          </a:p>
        </p:txBody>
      </p:sp>
    </p:spTree>
    <p:extLst>
      <p:ext uri="{BB962C8B-B14F-4D97-AF65-F5344CB8AC3E}">
        <p14:creationId xmlns="" xmlns:p14="http://schemas.microsoft.com/office/powerpoint/2010/main" val="2386315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8DC48D1-7412-4B7A-B6EC-5F9FD251A6D1}" type="slidenum">
              <a:rPr lang="ru-RU" smtClean="0"/>
              <a:pPr/>
              <a:t>‹#›</a:t>
            </a:fld>
            <a:endParaRPr lang="ru-RU"/>
          </a:p>
        </p:txBody>
      </p:sp>
    </p:spTree>
    <p:extLst>
      <p:ext uri="{BB962C8B-B14F-4D97-AF65-F5344CB8AC3E}">
        <p14:creationId xmlns="" xmlns:p14="http://schemas.microsoft.com/office/powerpoint/2010/main" val="812893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ru-RU"/>
              <a:t>Образец заголовка</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8DC48D1-7412-4B7A-B6EC-5F9FD251A6D1}" type="slidenum">
              <a:rPr lang="ru-RU" smtClean="0"/>
              <a:pPr/>
              <a:t>‹#›</a:t>
            </a:fld>
            <a:endParaRPr lang="ru-RU"/>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29166194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8DC48D1-7412-4B7A-B6EC-5F9FD251A6D1}" type="slidenum">
              <a:rPr lang="ru-RU" smtClean="0"/>
              <a:pPr/>
              <a:t>‹#›</a:t>
            </a:fld>
            <a:endParaRPr lang="ru-RU"/>
          </a:p>
        </p:txBody>
      </p:sp>
      <p:sp>
        <p:nvSpPr>
          <p:cNvPr id="9" name="Content Placeholder 8"/>
          <p:cNvSpPr>
            <a:spLocks noGrp="1"/>
          </p:cNvSpPr>
          <p:nvPr>
            <p:ph sz="quarter" idx="13"/>
          </p:nvPr>
        </p:nvSpPr>
        <p:spPr>
          <a:xfrm>
            <a:off x="365760" y="1600200"/>
            <a:ext cx="4041648" cy="452628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extLst>
      <p:ext uri="{BB962C8B-B14F-4D97-AF65-F5344CB8AC3E}">
        <p14:creationId xmlns="" xmlns:p14="http://schemas.microsoft.com/office/powerpoint/2010/main" val="1074404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8DC48D1-7412-4B7A-B6EC-5F9FD251A6D1}" type="slidenum">
              <a:rPr lang="ru-RU" smtClean="0"/>
              <a:pPr/>
              <a:t>‹#›</a:t>
            </a:fld>
            <a:endParaRPr lang="ru-RU"/>
          </a:p>
        </p:txBody>
      </p:sp>
      <p:sp>
        <p:nvSpPr>
          <p:cNvPr id="11" name="Content Placeholder 10"/>
          <p:cNvSpPr>
            <a:spLocks noGrp="1"/>
          </p:cNvSpPr>
          <p:nvPr>
            <p:ph sz="quarter" idx="13"/>
          </p:nvPr>
        </p:nvSpPr>
        <p:spPr>
          <a:xfrm>
            <a:off x="457200" y="2212848"/>
            <a:ext cx="4041648" cy="391363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extLst>
      <p:ext uri="{BB962C8B-B14F-4D97-AF65-F5344CB8AC3E}">
        <p14:creationId xmlns="" xmlns:p14="http://schemas.microsoft.com/office/powerpoint/2010/main" val="1566852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8DC48D1-7412-4B7A-B6EC-5F9FD251A6D1}" type="slidenum">
              <a:rPr lang="ru-RU" smtClean="0"/>
              <a:pPr/>
              <a:t>‹#›</a:t>
            </a:fld>
            <a:endParaRPr lang="ru-RU"/>
          </a:p>
        </p:txBody>
      </p:sp>
    </p:spTree>
    <p:extLst>
      <p:ext uri="{BB962C8B-B14F-4D97-AF65-F5344CB8AC3E}">
        <p14:creationId xmlns="" xmlns:p14="http://schemas.microsoft.com/office/powerpoint/2010/main" val="2772076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8DC48D1-7412-4B7A-B6EC-5F9FD251A6D1}" type="slidenum">
              <a:rPr lang="ru-RU" smtClean="0"/>
              <a:pPr/>
              <a:t>‹#›</a:t>
            </a:fld>
            <a:endParaRPr lang="ru-RU"/>
          </a:p>
        </p:txBody>
      </p:sp>
    </p:spTree>
    <p:extLst>
      <p:ext uri="{BB962C8B-B14F-4D97-AF65-F5344CB8AC3E}">
        <p14:creationId xmlns="" xmlns:p14="http://schemas.microsoft.com/office/powerpoint/2010/main" val="1641151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ru-RU"/>
              <a:t>Образец заголовка</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8DC48D1-7412-4B7A-B6EC-5F9FD251A6D1}" type="slidenum">
              <a:rPr lang="ru-RU" smtClean="0"/>
              <a:pPr/>
              <a:t>‹#›</a:t>
            </a:fld>
            <a:endParaRPr lang="ru-RU"/>
          </a:p>
        </p:txBody>
      </p:sp>
    </p:spTree>
    <p:extLst>
      <p:ext uri="{BB962C8B-B14F-4D97-AF65-F5344CB8AC3E}">
        <p14:creationId xmlns="" xmlns:p14="http://schemas.microsoft.com/office/powerpoint/2010/main" val="15832839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ru-RU"/>
              <a:t>Образец заголовка</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EB46DC8F-0729-4209-8D24-3789B2F826D0}" type="datetimeFigureOut">
              <a:rPr lang="ru-RU" smtClean="0"/>
              <a:pPr/>
              <a:t>25.11.2017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8DC48D1-7412-4B7A-B6EC-5F9FD251A6D1}" type="slidenum">
              <a:rPr lang="ru-RU" smtClean="0"/>
              <a:pPr/>
              <a:t>‹#›</a:t>
            </a:fld>
            <a:endParaRPr lang="ru-RU"/>
          </a:p>
        </p:txBody>
      </p:sp>
    </p:spTree>
    <p:extLst>
      <p:ext uri="{BB962C8B-B14F-4D97-AF65-F5344CB8AC3E}">
        <p14:creationId xmlns="" xmlns:p14="http://schemas.microsoft.com/office/powerpoint/2010/main" val="609995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ru-RU"/>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EB46DC8F-0729-4209-8D24-3789B2F826D0}" type="datetimeFigureOut">
              <a:rPr lang="ru-RU" smtClean="0"/>
              <a:pPr/>
              <a:t>25.11.2017</a:t>
            </a:fld>
            <a:endParaRPr lang="ru-RU"/>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ru-RU"/>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68DC48D1-7412-4B7A-B6EC-5F9FD251A6D1}" type="slidenum">
              <a:rPr lang="ru-RU" smtClean="0"/>
              <a:pPr/>
              <a:t>‹#›</a:t>
            </a:fld>
            <a:endParaRPr lang="ru-RU"/>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19901133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3.xml"/><Relationship Id="rId1" Type="http://schemas.openxmlformats.org/officeDocument/2006/relationships/slideLayout" Target="../slideLayouts/slideLayout7.xml"/><Relationship Id="rId5" Type="http://schemas.openxmlformats.org/officeDocument/2006/relationships/slide" Target="slide6.xml"/><Relationship Id="rId4" Type="http://schemas.openxmlformats.org/officeDocument/2006/relationships/slide" Target="slide4.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hyperlink" Target="http://kpolyakov.spb.ru/"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 Target="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980728"/>
            <a:ext cx="7772400" cy="2455913"/>
          </a:xfrm>
        </p:spPr>
        <p:txBody>
          <a:bodyPr/>
          <a:lstStyle/>
          <a:p>
            <a:r>
              <a:rPr lang="ru-RU" sz="6000" dirty="0"/>
              <a:t>Подготовка к ЕГЭ: задача 18 </a:t>
            </a:r>
            <a:r>
              <a:rPr lang="ru-RU" sz="4000" i="1" dirty="0"/>
              <a:t>(отрезки)</a:t>
            </a:r>
          </a:p>
        </p:txBody>
      </p:sp>
      <p:sp>
        <p:nvSpPr>
          <p:cNvPr id="4" name="TextBox 3"/>
          <p:cNvSpPr txBox="1"/>
          <p:nvPr/>
        </p:nvSpPr>
        <p:spPr>
          <a:xfrm>
            <a:off x="571472" y="4286256"/>
            <a:ext cx="6083934" cy="1891865"/>
          </a:xfrm>
          <a:prstGeom prst="rect">
            <a:avLst/>
          </a:prstGeom>
          <a:noFill/>
        </p:spPr>
        <p:txBody>
          <a:bodyPr wrap="square" rtlCol="0">
            <a:spAutoFit/>
          </a:bodyPr>
          <a:lstStyle/>
          <a:p>
            <a:pPr>
              <a:lnSpc>
                <a:spcPct val="150000"/>
              </a:lnSpc>
            </a:pPr>
            <a:r>
              <a:rPr lang="ru-RU" sz="2000" dirty="0" smtClean="0"/>
              <a:t>Мочалова Марина Владимировна</a:t>
            </a:r>
          </a:p>
          <a:p>
            <a:pPr>
              <a:lnSpc>
                <a:spcPct val="150000"/>
              </a:lnSpc>
            </a:pPr>
            <a:r>
              <a:rPr lang="ru-RU" sz="2000" dirty="0" smtClean="0"/>
              <a:t>Учитель </a:t>
            </a:r>
            <a:r>
              <a:rPr lang="ru-RU" sz="2000" dirty="0"/>
              <a:t>информатики</a:t>
            </a:r>
          </a:p>
          <a:p>
            <a:pPr>
              <a:lnSpc>
                <a:spcPct val="150000"/>
              </a:lnSpc>
            </a:pPr>
            <a:r>
              <a:rPr lang="ru-RU" sz="2000" dirty="0"/>
              <a:t>ГБОУ лицей №144 Калининского района</a:t>
            </a:r>
            <a:r>
              <a:rPr lang="en-US" sz="2000" dirty="0"/>
              <a:t/>
            </a:r>
            <a:br>
              <a:rPr lang="en-US" sz="2000" dirty="0"/>
            </a:br>
            <a:r>
              <a:rPr lang="ru-RU" sz="2000" dirty="0" smtClean="0"/>
              <a:t>г.Санкт-Петербург</a:t>
            </a:r>
            <a:endParaRPr lang="en-US" sz="2000" dirty="0"/>
          </a:p>
        </p:txBody>
      </p:sp>
    </p:spTree>
    <p:extLst>
      <p:ext uri="{BB962C8B-B14F-4D97-AF65-F5344CB8AC3E}">
        <p14:creationId xmlns="" xmlns:p14="http://schemas.microsoft.com/office/powerpoint/2010/main" val="185294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13791" y="1075090"/>
            <a:ext cx="8485833"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ru-RU" sz="2200" dirty="0"/>
              <a:t>На числовой прямой даны два отрезка: </a:t>
            </a:r>
            <a:r>
              <a:rPr lang="en-US" sz="2200" i="1" dirty="0"/>
              <a:t>R</a:t>
            </a:r>
            <a:r>
              <a:rPr lang="ru-RU" sz="2200" dirty="0"/>
              <a:t>=[27; 50] и </a:t>
            </a:r>
            <a:r>
              <a:rPr lang="en-US" sz="2200" i="1" dirty="0"/>
              <a:t>S</a:t>
            </a:r>
            <a:r>
              <a:rPr lang="ru-RU" sz="2200" dirty="0"/>
              <a:t>=[30; 67]. Укажите наименьшую возможную длину такого отрезка </a:t>
            </a:r>
            <a:r>
              <a:rPr lang="en-US" sz="2200" i="1" dirty="0"/>
              <a:t>T</a:t>
            </a:r>
            <a:r>
              <a:rPr lang="ru-RU" sz="2200" dirty="0"/>
              <a:t>, что формула</a:t>
            </a:r>
            <a:endParaRPr lang="en-US" altLang="en-US" sz="2200" dirty="0"/>
          </a:p>
        </p:txBody>
      </p:sp>
      <p:sp>
        <p:nvSpPr>
          <p:cNvPr id="7" name="TextBox 6">
            <a:extLst>
              <a:ext uri="{FF2B5EF4-FFF2-40B4-BE49-F238E27FC236}">
                <a16:creationId xmlns="" xmlns:a16="http://schemas.microsoft.com/office/drawing/2014/main" id="{A9C8EE49-3985-47B0-B937-379F8C699767}"/>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9" name="Управляющая кнопка: &quot;На главную&quot; 8">
            <a:hlinkClick r:id="rId2" action="ppaction://hlinksldjump" highlightClick="1"/>
            <a:extLst>
              <a:ext uri="{FF2B5EF4-FFF2-40B4-BE49-F238E27FC236}">
                <a16:creationId xmlns="" xmlns:a16="http://schemas.microsoft.com/office/drawing/2014/main" id="{782862A2-A945-478A-B678-3F9DC9B558D8}"/>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6">
            <a:extLst>
              <a:ext uri="{FF2B5EF4-FFF2-40B4-BE49-F238E27FC236}">
                <a16:creationId xmlns="" xmlns:a16="http://schemas.microsoft.com/office/drawing/2014/main" id="{2A09D8BB-3E13-4A67-9BA6-6905CEF544D6}"/>
              </a:ext>
            </a:extLst>
          </p:cNvPr>
          <p:cNvSpPr>
            <a:spLocks noChangeArrowheads="1"/>
          </p:cNvSpPr>
          <p:nvPr/>
        </p:nvSpPr>
        <p:spPr bwMode="auto">
          <a:xfrm>
            <a:off x="406647" y="2760714"/>
            <a:ext cx="8341817" cy="34470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тождественно истинна, то есть принимает значение 1 при любом значении переменной </a:t>
            </a:r>
            <a:r>
              <a:rPr kumimoji="0" lang="en-US" altLang="en-US" sz="2200" b="0" i="1"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2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Решение.</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ts val="120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Введем обозначения:</a:t>
            </a:r>
            <a:endPar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R</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R</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S</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S</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T</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T</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ts val="120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Перепишем условие задания:</a:t>
            </a:r>
          </a:p>
          <a:p>
            <a:r>
              <a:rPr lang="ru-RU" sz="2200" dirty="0"/>
              <a:t>	</a:t>
            </a:r>
            <a:r>
              <a:rPr lang="en-US" sz="2200" dirty="0"/>
              <a:t>			      R       ((  S </a:t>
            </a:r>
            <a:r>
              <a:rPr lang="en-US" altLang="en-US" sz="2200" dirty="0">
                <a:latin typeface="Arial" panose="020B0604020202020204" pitchFamily="34" charset="0"/>
                <a:ea typeface="Calibri" panose="020F0502020204030204" pitchFamily="34" charset="0"/>
                <a:cs typeface="Times New Roman" panose="02020603050405020304" pitchFamily="18" charset="0"/>
              </a:rPr>
              <a:t>Ʌ</a:t>
            </a:r>
            <a:r>
              <a:rPr lang="en-US" sz="2200" dirty="0"/>
              <a:t>  </a:t>
            </a:r>
            <a:r>
              <a:rPr lang="en-US" altLang="en-US" sz="2200" dirty="0">
                <a:latin typeface="Arial" panose="020B0604020202020204" pitchFamily="34" charset="0"/>
                <a:ea typeface="Calibri" panose="020F0502020204030204" pitchFamily="34" charset="0"/>
                <a:cs typeface="Times New Roman" panose="02020603050405020304" pitchFamily="18" charset="0"/>
              </a:rPr>
              <a:t>¬</a:t>
            </a:r>
            <a:r>
              <a:rPr lang="en-US" sz="2200" dirty="0"/>
              <a:t>T )       R)</a:t>
            </a:r>
            <a:r>
              <a:rPr lang="ru-RU" sz="2200" dirty="0"/>
              <a:t/>
            </a:r>
            <a:br>
              <a:rPr lang="ru-RU" sz="2200" dirty="0"/>
            </a:br>
            <a:endParaRPr kumimoji="0" lang="ru-RU" altLang="en-US" sz="2200" b="0" i="0" u="none" strike="noStrike" cap="none" normalizeH="0" baseline="0" dirty="0">
              <a:ln>
                <a:noFill/>
              </a:ln>
              <a:solidFill>
                <a:schemeClr val="tx1"/>
              </a:solidFill>
              <a:effectLst/>
            </a:endParaRPr>
          </a:p>
        </p:txBody>
      </p:sp>
      <p:cxnSp>
        <p:nvCxnSpPr>
          <p:cNvPr id="13" name="Прямая со стрелкой 12">
            <a:extLst>
              <a:ext uri="{FF2B5EF4-FFF2-40B4-BE49-F238E27FC236}">
                <a16:creationId xmlns="" xmlns:a16="http://schemas.microsoft.com/office/drawing/2014/main" id="{2D125FEE-C3F6-419A-A654-C66749382DAE}"/>
              </a:ext>
            </a:extLst>
          </p:cNvPr>
          <p:cNvCxnSpPr/>
          <p:nvPr/>
        </p:nvCxnSpPr>
        <p:spPr>
          <a:xfrm>
            <a:off x="4860032" y="5635724"/>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a:extLst>
              <a:ext uri="{FF2B5EF4-FFF2-40B4-BE49-F238E27FC236}">
                <a16:creationId xmlns="" xmlns:a16="http://schemas.microsoft.com/office/drawing/2014/main" id="{76E43174-CC17-4DB0-8F61-FF0ADD951B5F}"/>
              </a:ext>
            </a:extLst>
          </p:cNvPr>
          <p:cNvCxnSpPr/>
          <p:nvPr/>
        </p:nvCxnSpPr>
        <p:spPr>
          <a:xfrm>
            <a:off x="6660232" y="5623024"/>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 xmlns:a16="http://schemas.microsoft.com/office/drawing/2014/main" id="{C449230C-C467-42A7-8D9A-ABC82DBA462D}"/>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3.</a:t>
            </a:r>
          </a:p>
        </p:txBody>
      </p:sp>
      <p:sp>
        <p:nvSpPr>
          <p:cNvPr id="11" name="Rectangle 7">
            <a:extLst>
              <a:ext uri="{FF2B5EF4-FFF2-40B4-BE49-F238E27FC236}">
                <a16:creationId xmlns="" xmlns:a16="http://schemas.microsoft.com/office/drawing/2014/main" id="{D1CEA6F2-DDEF-4668-92C3-F32DA401C880}"/>
              </a:ext>
            </a:extLst>
          </p:cNvPr>
          <p:cNvSpPr>
            <a:spLocks noChangeArrowheads="1"/>
          </p:cNvSpPr>
          <p:nvPr/>
        </p:nvSpPr>
        <p:spPr bwMode="auto">
          <a:xfrm flipV="1">
            <a:off x="2267744" y="1075090"/>
            <a:ext cx="5904656"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sz="2000"/>
          </a:p>
        </p:txBody>
      </p:sp>
      <p:sp>
        <p:nvSpPr>
          <p:cNvPr id="12" name="Rectangle 8">
            <a:extLst>
              <a:ext uri="{FF2B5EF4-FFF2-40B4-BE49-F238E27FC236}">
                <a16:creationId xmlns="" xmlns:a16="http://schemas.microsoft.com/office/drawing/2014/main" id="{D2BA8F4D-5275-41C2-B411-5CD5A87079E7}"/>
              </a:ext>
            </a:extLst>
          </p:cNvPr>
          <p:cNvSpPr>
            <a:spLocks noChangeArrowheads="1"/>
          </p:cNvSpPr>
          <p:nvPr/>
        </p:nvSpPr>
        <p:spPr bwMode="auto">
          <a:xfrm>
            <a:off x="1648272" y="1983031"/>
            <a:ext cx="5904656"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49263"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(x ϵ R)        (((x ϵ S) Ʌ ¬(x ϵ T))        ¬(x ϵ R)) </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cxnSp>
        <p:nvCxnSpPr>
          <p:cNvPr id="20" name="Прямая со стрелкой 19">
            <a:extLst>
              <a:ext uri="{FF2B5EF4-FFF2-40B4-BE49-F238E27FC236}">
                <a16:creationId xmlns="" xmlns:a16="http://schemas.microsoft.com/office/drawing/2014/main" id="{1091129F-9936-4A3B-9330-377036CC619A}"/>
              </a:ext>
            </a:extLst>
          </p:cNvPr>
          <p:cNvCxnSpPr/>
          <p:nvPr/>
        </p:nvCxnSpPr>
        <p:spPr>
          <a:xfrm>
            <a:off x="3137022" y="2154957"/>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a:extLst>
              <a:ext uri="{FF2B5EF4-FFF2-40B4-BE49-F238E27FC236}">
                <a16:creationId xmlns="" xmlns:a16="http://schemas.microsoft.com/office/drawing/2014/main" id="{EFD6EBBC-4B33-4F11-83D8-E618252E8551}"/>
              </a:ext>
            </a:extLst>
          </p:cNvPr>
          <p:cNvCxnSpPr/>
          <p:nvPr/>
        </p:nvCxnSpPr>
        <p:spPr>
          <a:xfrm>
            <a:off x="5830044" y="2163118"/>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4772922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 xmlns:a16="http://schemas.microsoft.com/office/drawing/2014/main" id="{A9C8EE49-3985-47B0-B937-379F8C699767}"/>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9" name="Управляющая кнопка: &quot;На главную&quot; 8">
            <a:hlinkClick r:id="rId3" action="ppaction://hlinksldjump" highlightClick="1"/>
            <a:extLst>
              <a:ext uri="{FF2B5EF4-FFF2-40B4-BE49-F238E27FC236}">
                <a16:creationId xmlns="" xmlns:a16="http://schemas.microsoft.com/office/drawing/2014/main" id="{782862A2-A945-478A-B678-3F9DC9B558D8}"/>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2">
            <a:extLst>
              <a:ext uri="{FF2B5EF4-FFF2-40B4-BE49-F238E27FC236}">
                <a16:creationId xmlns="" xmlns:a16="http://schemas.microsoft.com/office/drawing/2014/main" id="{DC4CAED5-F066-47BE-A128-E08CB175B3E9}"/>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TextBox 13">
            <a:extLst>
              <a:ext uri="{FF2B5EF4-FFF2-40B4-BE49-F238E27FC236}">
                <a16:creationId xmlns="" xmlns:a16="http://schemas.microsoft.com/office/drawing/2014/main" id="{94CB7CCA-CD36-4F1C-B71E-653A58E4FC2D}"/>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a:t>
            </a:r>
            <a:r>
              <a:rPr lang="en-US" sz="2200" u="sng" dirty="0"/>
              <a:t>3</a:t>
            </a:r>
            <a:r>
              <a:rPr lang="ru-RU" sz="2200" u="sng" dirty="0"/>
              <a:t>.</a:t>
            </a:r>
          </a:p>
        </p:txBody>
      </p:sp>
      <p:sp>
        <p:nvSpPr>
          <p:cNvPr id="3" name="TextBox 2">
            <a:extLst>
              <a:ext uri="{FF2B5EF4-FFF2-40B4-BE49-F238E27FC236}">
                <a16:creationId xmlns="" xmlns:a16="http://schemas.microsoft.com/office/drawing/2014/main" id="{1F87759C-2617-4E03-9B5A-4E9FB5304578}"/>
              </a:ext>
            </a:extLst>
          </p:cNvPr>
          <p:cNvSpPr txBox="1"/>
          <p:nvPr/>
        </p:nvSpPr>
        <p:spPr>
          <a:xfrm>
            <a:off x="394790" y="1303821"/>
            <a:ext cx="8326910" cy="769441"/>
          </a:xfrm>
          <a:prstGeom prst="rect">
            <a:avLst/>
          </a:prstGeom>
          <a:noFill/>
        </p:spPr>
        <p:txBody>
          <a:bodyPr wrap="square" rtlCol="0">
            <a:spAutoFit/>
          </a:bodyPr>
          <a:lstStyle/>
          <a:p>
            <a:r>
              <a:rPr lang="ru-RU" sz="2200" dirty="0"/>
              <a:t>Преобразуем получившееся выражение, используя замену импликации и формулу де Моргана:</a:t>
            </a:r>
            <a:endParaRPr lang="en-US" sz="2200" dirty="0"/>
          </a:p>
        </p:txBody>
      </p:sp>
      <p:sp>
        <p:nvSpPr>
          <p:cNvPr id="11" name="Rectangle 5">
            <a:extLst>
              <a:ext uri="{FF2B5EF4-FFF2-40B4-BE49-F238E27FC236}">
                <a16:creationId xmlns="" xmlns:a16="http://schemas.microsoft.com/office/drawing/2014/main" id="{9889CA63-8E72-47D1-83A0-9870926C62F9}"/>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6">
            <a:extLst>
              <a:ext uri="{FF2B5EF4-FFF2-40B4-BE49-F238E27FC236}">
                <a16:creationId xmlns="" xmlns:a16="http://schemas.microsoft.com/office/drawing/2014/main" id="{1D433C92-C343-4A5A-81FB-C704B6B36912}"/>
              </a:ext>
            </a:extLst>
          </p:cNvPr>
          <p:cNvSpPr>
            <a:spLocks noChangeArrowheads="1"/>
          </p:cNvSpPr>
          <p:nvPr/>
        </p:nvSpPr>
        <p:spPr bwMode="auto">
          <a:xfrm>
            <a:off x="2113018" y="2238036"/>
            <a:ext cx="3785523" cy="430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49263"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R        (¬ ( S Ʌ  ¬ T) +  ¬</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R)</a:t>
            </a:r>
            <a:endParaRPr kumimoji="0" lang="en-US" altLang="en-US" sz="2200" b="0" i="0" u="none" strike="noStrike" cap="none" normalizeH="0" baseline="0" dirty="0">
              <a:ln>
                <a:noFill/>
              </a:ln>
              <a:solidFill>
                <a:schemeClr val="tx1"/>
              </a:solidFill>
              <a:effectLst/>
            </a:endParaRPr>
          </a:p>
        </p:txBody>
      </p:sp>
      <p:sp>
        <p:nvSpPr>
          <p:cNvPr id="22" name="Прямоугольник 21">
            <a:extLst>
              <a:ext uri="{FF2B5EF4-FFF2-40B4-BE49-F238E27FC236}">
                <a16:creationId xmlns="" xmlns:a16="http://schemas.microsoft.com/office/drawing/2014/main" id="{570D7BD4-2AB5-4A1A-8F13-AF4DF08CDF3A}"/>
              </a:ext>
            </a:extLst>
          </p:cNvPr>
          <p:cNvSpPr/>
          <p:nvPr/>
        </p:nvSpPr>
        <p:spPr>
          <a:xfrm>
            <a:off x="899592" y="2866025"/>
            <a:ext cx="4645695" cy="481670"/>
          </a:xfrm>
          <a:prstGeom prst="rect">
            <a:avLst/>
          </a:prstGeom>
        </p:spPr>
        <p:txBody>
          <a:bodyPr wrap="none">
            <a:spAutoFit/>
          </a:bodyPr>
          <a:lstStyle/>
          <a:p>
            <a:pPr marL="1348740" marR="0" indent="449580">
              <a:lnSpc>
                <a:spcPct val="115000"/>
              </a:lnSpc>
              <a:spcBef>
                <a:spcPts val="0"/>
              </a:spcBef>
              <a:spcAft>
                <a:spcPts val="300"/>
              </a:spcAft>
            </a:pPr>
            <a:r>
              <a:rPr lang="en-US" sz="2200" dirty="0">
                <a:ea typeface="Calibri" panose="020F0502020204030204" pitchFamily="34" charset="0"/>
                <a:cs typeface="Times New Roman" panose="02020603050405020304" pitchFamily="18" charset="0"/>
              </a:rPr>
              <a:t>R        (¬ S +   T +  ¬</a:t>
            </a:r>
            <a:r>
              <a:rPr lang="ru-RU" sz="2200" dirty="0">
                <a:ea typeface="Calibri" panose="020F0502020204030204" pitchFamily="34" charset="0"/>
                <a:cs typeface="Times New Roman" panose="02020603050405020304" pitchFamily="18" charset="0"/>
              </a:rPr>
              <a:t> </a:t>
            </a:r>
            <a:r>
              <a:rPr lang="en-US" sz="2200" dirty="0">
                <a:ea typeface="Calibri" panose="020F0502020204030204" pitchFamily="34" charset="0"/>
                <a:cs typeface="Times New Roman" panose="02020603050405020304" pitchFamily="18" charset="0"/>
              </a:rPr>
              <a:t>R)</a:t>
            </a:r>
          </a:p>
        </p:txBody>
      </p:sp>
      <p:sp>
        <p:nvSpPr>
          <p:cNvPr id="23" name="Прямоугольник 22">
            <a:extLst>
              <a:ext uri="{FF2B5EF4-FFF2-40B4-BE49-F238E27FC236}">
                <a16:creationId xmlns="" xmlns:a16="http://schemas.microsoft.com/office/drawing/2014/main" id="{17ED7FF2-D76A-4460-A857-442E28CA08C8}"/>
              </a:ext>
            </a:extLst>
          </p:cNvPr>
          <p:cNvSpPr/>
          <p:nvPr/>
        </p:nvSpPr>
        <p:spPr>
          <a:xfrm>
            <a:off x="755576" y="3522548"/>
            <a:ext cx="4668137" cy="481670"/>
          </a:xfrm>
          <a:prstGeom prst="rect">
            <a:avLst/>
          </a:prstGeom>
        </p:spPr>
        <p:txBody>
          <a:bodyPr wrap="none">
            <a:spAutoFit/>
          </a:bodyPr>
          <a:lstStyle/>
          <a:p>
            <a:pPr marL="1348740" marR="0" indent="449580">
              <a:lnSpc>
                <a:spcPct val="115000"/>
              </a:lnSpc>
              <a:spcBef>
                <a:spcPts val="0"/>
              </a:spcBef>
              <a:spcAft>
                <a:spcPts val="300"/>
              </a:spcAft>
            </a:pPr>
            <a:r>
              <a:rPr lang="en-US" sz="2200" dirty="0">
                <a:ea typeface="Calibri" panose="020F0502020204030204" pitchFamily="34" charset="0"/>
                <a:cs typeface="Times New Roman" panose="02020603050405020304" pitchFamily="18" charset="0"/>
              </a:rPr>
              <a:t> ¬</a:t>
            </a:r>
            <a:r>
              <a:rPr lang="ru-RU" sz="2200" dirty="0">
                <a:ea typeface="Calibri" panose="020F0502020204030204" pitchFamily="34" charset="0"/>
                <a:cs typeface="Times New Roman" panose="02020603050405020304" pitchFamily="18" charset="0"/>
              </a:rPr>
              <a:t> </a:t>
            </a:r>
            <a:r>
              <a:rPr lang="en-US" sz="2200" dirty="0">
                <a:ea typeface="Calibri" panose="020F0502020204030204" pitchFamily="34" charset="0"/>
                <a:cs typeface="Times New Roman" panose="02020603050405020304" pitchFamily="18" charset="0"/>
              </a:rPr>
              <a:t>R  +   ¬ S +   T +  ¬</a:t>
            </a:r>
            <a:r>
              <a:rPr lang="ru-RU" sz="2200" dirty="0">
                <a:ea typeface="Calibri" panose="020F0502020204030204" pitchFamily="34" charset="0"/>
                <a:cs typeface="Times New Roman" panose="02020603050405020304" pitchFamily="18" charset="0"/>
              </a:rPr>
              <a:t> </a:t>
            </a:r>
            <a:r>
              <a:rPr lang="en-US" sz="2200" dirty="0">
                <a:ea typeface="Calibri" panose="020F0502020204030204" pitchFamily="34" charset="0"/>
                <a:cs typeface="Times New Roman" panose="02020603050405020304" pitchFamily="18" charset="0"/>
              </a:rPr>
              <a:t>R</a:t>
            </a:r>
          </a:p>
        </p:txBody>
      </p:sp>
      <p:sp>
        <p:nvSpPr>
          <p:cNvPr id="24" name="Прямоугольник 23">
            <a:extLst>
              <a:ext uri="{FF2B5EF4-FFF2-40B4-BE49-F238E27FC236}">
                <a16:creationId xmlns="" xmlns:a16="http://schemas.microsoft.com/office/drawing/2014/main" id="{C8A5C0A9-32C8-4F55-8DF7-459973FAF988}"/>
              </a:ext>
            </a:extLst>
          </p:cNvPr>
          <p:cNvSpPr/>
          <p:nvPr/>
        </p:nvSpPr>
        <p:spPr>
          <a:xfrm>
            <a:off x="1024397" y="4192267"/>
            <a:ext cx="4801314" cy="481670"/>
          </a:xfrm>
          <a:prstGeom prst="rect">
            <a:avLst/>
          </a:prstGeom>
        </p:spPr>
        <p:txBody>
          <a:bodyPr wrap="none">
            <a:spAutoFit/>
          </a:bodyPr>
          <a:lstStyle/>
          <a:p>
            <a:pPr marL="1348740" marR="0" indent="449580">
              <a:lnSpc>
                <a:spcPct val="115000"/>
              </a:lnSpc>
              <a:spcBef>
                <a:spcPts val="0"/>
              </a:spcBef>
              <a:spcAft>
                <a:spcPts val="300"/>
              </a:spcAft>
            </a:pPr>
            <a:r>
              <a:rPr lang="ru-RU" sz="2200" dirty="0">
                <a:ea typeface="Calibri" panose="020F0502020204030204" pitchFamily="34" charset="0"/>
                <a:cs typeface="Times New Roman" panose="02020603050405020304" pitchFamily="18" charset="0"/>
              </a:rPr>
              <a:t> ¬ </a:t>
            </a:r>
            <a:r>
              <a:rPr lang="en-US" sz="2200" dirty="0">
                <a:ea typeface="Calibri" panose="020F0502020204030204" pitchFamily="34" charset="0"/>
                <a:cs typeface="Times New Roman" panose="02020603050405020304" pitchFamily="18" charset="0"/>
              </a:rPr>
              <a:t>R</a:t>
            </a:r>
            <a:r>
              <a:rPr lang="ru-RU" sz="2200" dirty="0">
                <a:ea typeface="Calibri" panose="020F0502020204030204" pitchFamily="34" charset="0"/>
                <a:cs typeface="Times New Roman" panose="02020603050405020304" pitchFamily="18" charset="0"/>
              </a:rPr>
              <a:t>  +   ¬ </a:t>
            </a:r>
            <a:r>
              <a:rPr lang="en-US" sz="2200" dirty="0">
                <a:ea typeface="Calibri" panose="020F0502020204030204" pitchFamily="34" charset="0"/>
                <a:cs typeface="Times New Roman" panose="02020603050405020304" pitchFamily="18" charset="0"/>
              </a:rPr>
              <a:t>S</a:t>
            </a:r>
            <a:r>
              <a:rPr lang="ru-RU" sz="2200" dirty="0">
                <a:ea typeface="Calibri" panose="020F0502020204030204" pitchFamily="34" charset="0"/>
                <a:cs typeface="Times New Roman" panose="02020603050405020304" pitchFamily="18" charset="0"/>
              </a:rPr>
              <a:t> +   </a:t>
            </a:r>
            <a:r>
              <a:rPr lang="en-US" sz="2200" dirty="0">
                <a:ea typeface="Calibri" panose="020F0502020204030204" pitchFamily="34" charset="0"/>
                <a:cs typeface="Times New Roman" panose="02020603050405020304" pitchFamily="18" charset="0"/>
              </a:rPr>
              <a:t>T </a:t>
            </a:r>
            <a:r>
              <a:rPr lang="ru-RU" sz="2200" dirty="0">
                <a:ea typeface="Calibri" panose="020F0502020204030204" pitchFamily="34" charset="0"/>
                <a:cs typeface="Times New Roman" panose="02020603050405020304" pitchFamily="18" charset="0"/>
              </a:rPr>
              <a:t>	</a:t>
            </a:r>
            <a:endParaRPr lang="en-US" sz="2200" dirty="0">
              <a:ea typeface="Calibri" panose="020F0502020204030204" pitchFamily="34" charset="0"/>
              <a:cs typeface="Times New Roman" panose="02020603050405020304" pitchFamily="18" charset="0"/>
            </a:endParaRPr>
          </a:p>
        </p:txBody>
      </p:sp>
      <p:cxnSp>
        <p:nvCxnSpPr>
          <p:cNvPr id="26" name="Прямая со стрелкой 25">
            <a:extLst>
              <a:ext uri="{FF2B5EF4-FFF2-40B4-BE49-F238E27FC236}">
                <a16:creationId xmlns="" xmlns:a16="http://schemas.microsoft.com/office/drawing/2014/main" id="{2510B9FF-B25F-4399-A789-1AF0DED4024D}"/>
              </a:ext>
            </a:extLst>
          </p:cNvPr>
          <p:cNvCxnSpPr/>
          <p:nvPr/>
        </p:nvCxnSpPr>
        <p:spPr>
          <a:xfrm>
            <a:off x="3019112" y="2453479"/>
            <a:ext cx="4059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a:extLst>
              <a:ext uri="{FF2B5EF4-FFF2-40B4-BE49-F238E27FC236}">
                <a16:creationId xmlns="" xmlns:a16="http://schemas.microsoft.com/office/drawing/2014/main" id="{7DA1A0DC-900D-48C6-BC0E-A80C17D10258}"/>
              </a:ext>
            </a:extLst>
          </p:cNvPr>
          <p:cNvCxnSpPr/>
          <p:nvPr/>
        </p:nvCxnSpPr>
        <p:spPr>
          <a:xfrm>
            <a:off x="3019112" y="3098114"/>
            <a:ext cx="40594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 xmlns:a16="http://schemas.microsoft.com/office/drawing/2014/main" id="{49D9FD42-E31E-4D95-8D1E-BB27D4352189}"/>
              </a:ext>
            </a:extLst>
          </p:cNvPr>
          <p:cNvSpPr txBox="1"/>
          <p:nvPr/>
        </p:nvSpPr>
        <p:spPr>
          <a:xfrm>
            <a:off x="394790" y="5008202"/>
            <a:ext cx="8326910" cy="430887"/>
          </a:xfrm>
          <a:prstGeom prst="rect">
            <a:avLst/>
          </a:prstGeom>
          <a:noFill/>
        </p:spPr>
        <p:txBody>
          <a:bodyPr wrap="square" rtlCol="0">
            <a:spAutoFit/>
          </a:bodyPr>
          <a:lstStyle/>
          <a:p>
            <a:r>
              <a:rPr lang="ru-RU" sz="2200" dirty="0"/>
              <a:t>Это выражение должно быть равно  1 при любом значении </a:t>
            </a:r>
            <a:r>
              <a:rPr lang="en-US" sz="2200" dirty="0"/>
              <a:t>T</a:t>
            </a:r>
            <a:r>
              <a:rPr lang="ru-RU" sz="2200" dirty="0"/>
              <a:t>:</a:t>
            </a:r>
            <a:endParaRPr lang="en-US" sz="2200" dirty="0"/>
          </a:p>
        </p:txBody>
      </p:sp>
      <p:sp>
        <p:nvSpPr>
          <p:cNvPr id="29" name="Прямоугольник 28">
            <a:extLst>
              <a:ext uri="{FF2B5EF4-FFF2-40B4-BE49-F238E27FC236}">
                <a16:creationId xmlns="" xmlns:a16="http://schemas.microsoft.com/office/drawing/2014/main" id="{C7C7EBC2-88EE-4DC3-830A-391E8FA2EC3E}"/>
              </a:ext>
            </a:extLst>
          </p:cNvPr>
          <p:cNvSpPr/>
          <p:nvPr/>
        </p:nvSpPr>
        <p:spPr>
          <a:xfrm>
            <a:off x="1246258" y="5664725"/>
            <a:ext cx="3914726" cy="481670"/>
          </a:xfrm>
          <a:prstGeom prst="rect">
            <a:avLst/>
          </a:prstGeom>
        </p:spPr>
        <p:txBody>
          <a:bodyPr wrap="none">
            <a:spAutoFit/>
          </a:bodyPr>
          <a:lstStyle/>
          <a:p>
            <a:pPr marL="1348740" marR="0" indent="449580">
              <a:lnSpc>
                <a:spcPct val="115000"/>
              </a:lnSpc>
              <a:spcBef>
                <a:spcPts val="0"/>
              </a:spcBef>
              <a:spcAft>
                <a:spcPts val="300"/>
              </a:spcAft>
            </a:pPr>
            <a:r>
              <a:rPr lang="en-US" sz="2200" dirty="0">
                <a:ea typeface="Calibri" panose="020F0502020204030204" pitchFamily="34" charset="0"/>
                <a:cs typeface="Times New Roman" panose="02020603050405020304" pitchFamily="18" charset="0"/>
              </a:rPr>
              <a:t>T </a:t>
            </a:r>
            <a:r>
              <a:rPr lang="ru-RU" sz="2200" dirty="0">
                <a:ea typeface="Calibri" panose="020F0502020204030204" pitchFamily="34" charset="0"/>
                <a:cs typeface="Times New Roman" panose="02020603050405020304" pitchFamily="18" charset="0"/>
              </a:rPr>
              <a:t>+ ¬ </a:t>
            </a:r>
            <a:r>
              <a:rPr lang="en-US" sz="2200" dirty="0">
                <a:ea typeface="Calibri" panose="020F0502020204030204" pitchFamily="34" charset="0"/>
                <a:cs typeface="Times New Roman" panose="02020603050405020304" pitchFamily="18" charset="0"/>
              </a:rPr>
              <a:t>R</a:t>
            </a:r>
            <a:r>
              <a:rPr lang="ru-RU" sz="2200" dirty="0">
                <a:ea typeface="Calibri" panose="020F0502020204030204" pitchFamily="34" charset="0"/>
                <a:cs typeface="Times New Roman" panose="02020603050405020304" pitchFamily="18" charset="0"/>
              </a:rPr>
              <a:t> + ¬ </a:t>
            </a:r>
            <a:r>
              <a:rPr lang="en-US" sz="2200" dirty="0">
                <a:ea typeface="Calibri" panose="020F0502020204030204" pitchFamily="34" charset="0"/>
                <a:cs typeface="Times New Roman" panose="02020603050405020304" pitchFamily="18" charset="0"/>
              </a:rPr>
              <a:t>S</a:t>
            </a:r>
            <a:r>
              <a:rPr lang="ru-RU" sz="2200" dirty="0">
                <a:ea typeface="Calibri" panose="020F0502020204030204" pitchFamily="34" charset="0"/>
                <a:cs typeface="Times New Roman" panose="02020603050405020304" pitchFamily="18" charset="0"/>
              </a:rPr>
              <a:t> = 1</a:t>
            </a:r>
            <a:endParaRPr lang="en-US" sz="2200" dirty="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698990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A2209AF5-BB3D-4935-BE32-45428C48C76C}"/>
              </a:ext>
            </a:extLst>
          </p:cNvPr>
          <p:cNvSpPr>
            <a:spLocks noChangeArrowheads="1"/>
          </p:cNvSpPr>
          <p:nvPr/>
        </p:nvSpPr>
        <p:spPr bwMode="auto">
          <a:xfrm>
            <a:off x="406647" y="1173313"/>
            <a:ext cx="8485833"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ru-RU" sz="2200" dirty="0"/>
              <a:t>Рассмотрим числовую ось с нашими отрезками </a:t>
            </a:r>
            <a:r>
              <a:rPr lang="en-US" sz="2200" dirty="0"/>
              <a:t>P</a:t>
            </a:r>
            <a:r>
              <a:rPr lang="ru-RU" sz="2200" dirty="0"/>
              <a:t> и </a:t>
            </a:r>
            <a:r>
              <a:rPr lang="en-US" sz="2200" dirty="0"/>
              <a:t>Q</a:t>
            </a:r>
            <a:r>
              <a:rPr lang="ru-RU" sz="2200" dirty="0"/>
              <a:t>.</a:t>
            </a:r>
            <a:endParaRPr lang="en-US" altLang="en-US" sz="2200" dirty="0"/>
          </a:p>
        </p:txBody>
      </p:sp>
      <p:sp>
        <p:nvSpPr>
          <p:cNvPr id="3" name="TextBox 2">
            <a:extLst>
              <a:ext uri="{FF2B5EF4-FFF2-40B4-BE49-F238E27FC236}">
                <a16:creationId xmlns="" xmlns:a16="http://schemas.microsoft.com/office/drawing/2014/main" id="{3BC31AEC-6A27-4066-A7E0-7F36BA5DC950}"/>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15" name="TextBox 14">
            <a:extLst>
              <a:ext uri="{FF2B5EF4-FFF2-40B4-BE49-F238E27FC236}">
                <a16:creationId xmlns="" xmlns:a16="http://schemas.microsoft.com/office/drawing/2014/main" id="{DD4FF29B-FF68-49CF-B62B-3AD7900FB43E}"/>
              </a:ext>
            </a:extLst>
          </p:cNvPr>
          <p:cNvSpPr txBox="1"/>
          <p:nvPr/>
        </p:nvSpPr>
        <p:spPr>
          <a:xfrm>
            <a:off x="400718" y="3020408"/>
            <a:ext cx="8203730" cy="3539430"/>
          </a:xfrm>
          <a:prstGeom prst="rect">
            <a:avLst/>
          </a:prstGeom>
          <a:noFill/>
        </p:spPr>
        <p:txBody>
          <a:bodyPr wrap="square" rtlCol="0">
            <a:spAutoFit/>
          </a:bodyPr>
          <a:lstStyle/>
          <a:p>
            <a:r>
              <a:rPr lang="ru-RU" sz="2200" dirty="0"/>
              <a:t>Чтобы получившееся выражение было везде истинным, </a:t>
            </a:r>
            <a:r>
              <a:rPr lang="en-US" sz="2200" dirty="0"/>
              <a:t>T</a:t>
            </a:r>
            <a:r>
              <a:rPr lang="ru-RU" sz="2200" dirty="0"/>
              <a:t> должно быть истинным там, где ложно (¬</a:t>
            </a:r>
            <a:r>
              <a:rPr lang="en-US" sz="2200" dirty="0"/>
              <a:t>R </a:t>
            </a:r>
            <a:r>
              <a:rPr lang="ru-RU" sz="2200" dirty="0"/>
              <a:t>+ ¬</a:t>
            </a:r>
            <a:r>
              <a:rPr lang="en-US" sz="2200" dirty="0"/>
              <a:t>S</a:t>
            </a:r>
            <a:r>
              <a:rPr lang="ru-RU" sz="2200" dirty="0"/>
              <a:t>), т.е. там, </a:t>
            </a:r>
            <a:br>
              <a:rPr lang="ru-RU" sz="2200" dirty="0"/>
            </a:br>
            <a:r>
              <a:rPr lang="ru-RU" sz="2200" dirty="0"/>
              <a:t>где истинно выражение ¬ (¬</a:t>
            </a:r>
            <a:r>
              <a:rPr lang="en-US" sz="2200" dirty="0"/>
              <a:t>R </a:t>
            </a:r>
            <a:r>
              <a:rPr lang="ru-RU" sz="2200" dirty="0"/>
              <a:t>+ ¬</a:t>
            </a:r>
            <a:r>
              <a:rPr lang="en-US" sz="2200" dirty="0"/>
              <a:t>S</a:t>
            </a:r>
            <a:r>
              <a:rPr lang="ru-RU" sz="2200" dirty="0"/>
              <a:t>).</a:t>
            </a:r>
            <a:endParaRPr lang="en-US" sz="2200" dirty="0"/>
          </a:p>
          <a:p>
            <a:endParaRPr lang="ru-RU" sz="2200" dirty="0"/>
          </a:p>
          <a:p>
            <a:r>
              <a:rPr lang="ru-RU" sz="2200" dirty="0"/>
              <a:t>Выполним преобразования, используя формулу де Моргана:</a:t>
            </a:r>
          </a:p>
          <a:p>
            <a:pPr>
              <a:spcBef>
                <a:spcPts val="1200"/>
              </a:spcBef>
            </a:pPr>
            <a:r>
              <a:rPr lang="ru-RU" dirty="0"/>
              <a:t>		¬ (¬ </a:t>
            </a:r>
            <a:r>
              <a:rPr lang="en-US" dirty="0"/>
              <a:t>R </a:t>
            </a:r>
            <a:r>
              <a:rPr lang="ru-RU" dirty="0"/>
              <a:t>+ ¬ </a:t>
            </a:r>
            <a:r>
              <a:rPr lang="en-US" dirty="0"/>
              <a:t>S</a:t>
            </a:r>
            <a:r>
              <a:rPr lang="ru-RU" dirty="0"/>
              <a:t>) =  ¬ ¬ </a:t>
            </a:r>
            <a:r>
              <a:rPr lang="en-US" dirty="0"/>
              <a:t>R </a:t>
            </a:r>
            <a:r>
              <a:rPr lang="ru-RU" dirty="0"/>
              <a:t>Ʌ ¬ ¬ </a:t>
            </a:r>
            <a:r>
              <a:rPr lang="en-US" dirty="0"/>
              <a:t>S</a:t>
            </a:r>
            <a:r>
              <a:rPr lang="ru-RU" dirty="0"/>
              <a:t>) = </a:t>
            </a:r>
            <a:r>
              <a:rPr lang="en-US" dirty="0"/>
              <a:t>R </a:t>
            </a:r>
            <a:r>
              <a:rPr lang="ru-RU" dirty="0"/>
              <a:t>Ʌ </a:t>
            </a:r>
            <a:r>
              <a:rPr lang="en-US" dirty="0"/>
              <a:t>S</a:t>
            </a:r>
            <a:r>
              <a:rPr lang="ru-RU" dirty="0"/>
              <a:t> = 1</a:t>
            </a:r>
          </a:p>
          <a:p>
            <a:pPr>
              <a:spcBef>
                <a:spcPts val="1200"/>
              </a:spcBef>
            </a:pPr>
            <a:r>
              <a:rPr lang="ru-RU" sz="2200" dirty="0"/>
              <a:t>Это выражение истинно на отрезке [30; 50]. Его длина равна (50 – 30) = 20</a:t>
            </a:r>
            <a:endParaRPr lang="en-US" sz="2200" dirty="0"/>
          </a:p>
          <a:p>
            <a:pPr>
              <a:spcBef>
                <a:spcPts val="1200"/>
              </a:spcBef>
            </a:pPr>
            <a:r>
              <a:rPr lang="ru-RU" sz="2200" dirty="0"/>
              <a:t>Ответ: 20</a:t>
            </a:r>
            <a:endParaRPr lang="en-US" sz="2200" dirty="0"/>
          </a:p>
        </p:txBody>
      </p:sp>
      <p:sp>
        <p:nvSpPr>
          <p:cNvPr id="17" name="TextBox 16">
            <a:extLst>
              <a:ext uri="{FF2B5EF4-FFF2-40B4-BE49-F238E27FC236}">
                <a16:creationId xmlns="" xmlns:a16="http://schemas.microsoft.com/office/drawing/2014/main" id="{24AF2908-FC54-496A-97EE-CA221485EE01}"/>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3.</a:t>
            </a:r>
          </a:p>
        </p:txBody>
      </p:sp>
      <p:pic>
        <p:nvPicPr>
          <p:cNvPr id="5" name="Рисунок 4">
            <a:extLst>
              <a:ext uri="{FF2B5EF4-FFF2-40B4-BE49-F238E27FC236}">
                <a16:creationId xmlns="" xmlns:a16="http://schemas.microsoft.com/office/drawing/2014/main" id="{D68FC688-C3E5-4A18-943B-D64DB74F85DD}"/>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450354" y="1557479"/>
            <a:ext cx="3744416" cy="1487957"/>
          </a:xfrm>
          <a:prstGeom prst="rect">
            <a:avLst/>
          </a:prstGeom>
        </p:spPr>
      </p:pic>
    </p:spTree>
    <p:extLst>
      <p:ext uri="{BB962C8B-B14F-4D97-AF65-F5344CB8AC3E}">
        <p14:creationId xmlns="" xmlns:p14="http://schemas.microsoft.com/office/powerpoint/2010/main" val="37854922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06647" y="1069377"/>
            <a:ext cx="8485833" cy="17851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ru-RU" altLang="en-US" sz="2200" dirty="0">
                <a:ea typeface="Calibri" panose="020F0502020204030204" pitchFamily="34" charset="0"/>
                <a:cs typeface="Times New Roman" panose="02020603050405020304" pitchFamily="18" charset="0"/>
              </a:rPr>
              <a:t>На числовой прямой даны два отрезка: </a:t>
            </a:r>
            <a:r>
              <a:rPr lang="en-US" sz="2200" dirty="0"/>
              <a:t>P</a:t>
            </a:r>
            <a:r>
              <a:rPr lang="ru-RU" sz="2200" dirty="0"/>
              <a:t>=[2, 10] и </a:t>
            </a:r>
            <a:r>
              <a:rPr lang="en-US" sz="2200" dirty="0"/>
              <a:t>Q</a:t>
            </a:r>
            <a:r>
              <a:rPr lang="ru-RU" sz="2200" dirty="0"/>
              <a:t>=[6, 14]. Выберите из предложенных вариантов такой отрезок А, что логическое выражение</a:t>
            </a:r>
            <a:endParaRPr lang="ru-RU" altLang="en-US" sz="2200" dirty="0">
              <a:ea typeface="Calibri" panose="020F0502020204030204" pitchFamily="34" charset="0"/>
              <a:cs typeface="Times New Roman" panose="02020603050405020304" pitchFamily="18" charset="0"/>
            </a:endParaRPr>
          </a:p>
          <a:p>
            <a:pPr lvl="0" eaLnBrk="0" fontAlgn="base" hangingPunct="0">
              <a:spcBef>
                <a:spcPct val="0"/>
              </a:spcBef>
              <a:spcAft>
                <a:spcPct val="0"/>
              </a:spcAft>
            </a:pPr>
            <a:endParaRPr lang="ru-RU" altLang="en-US" sz="2200" dirty="0">
              <a:cs typeface="Times New Roman" panose="02020603050405020304" pitchFamily="18" charset="0"/>
            </a:endParaRPr>
          </a:p>
          <a:p>
            <a:pPr lvl="0" eaLnBrk="0" fontAlgn="base" hangingPunct="0">
              <a:spcBef>
                <a:spcPct val="0"/>
              </a:spcBef>
              <a:spcAft>
                <a:spcPct val="0"/>
              </a:spcAft>
            </a:pPr>
            <a:endParaRPr lang="en-US" altLang="en-US" sz="2200" dirty="0"/>
          </a:p>
        </p:txBody>
      </p:sp>
      <p:sp>
        <p:nvSpPr>
          <p:cNvPr id="7" name="TextBox 6">
            <a:extLst>
              <a:ext uri="{FF2B5EF4-FFF2-40B4-BE49-F238E27FC236}">
                <a16:creationId xmlns="" xmlns:a16="http://schemas.microsoft.com/office/drawing/2014/main" id="{A9C8EE49-3985-47B0-B937-379F8C699767}"/>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9" name="Управляющая кнопка: &quot;На главную&quot; 8">
            <a:hlinkClick r:id="rId3" action="ppaction://hlinksldjump" highlightClick="1"/>
            <a:extLst>
              <a:ext uri="{FF2B5EF4-FFF2-40B4-BE49-F238E27FC236}">
                <a16:creationId xmlns="" xmlns:a16="http://schemas.microsoft.com/office/drawing/2014/main" id="{782862A2-A945-478A-B678-3F9DC9B558D8}"/>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6">
            <a:extLst>
              <a:ext uri="{FF2B5EF4-FFF2-40B4-BE49-F238E27FC236}">
                <a16:creationId xmlns="" xmlns:a16="http://schemas.microsoft.com/office/drawing/2014/main" id="{2A09D8BB-3E13-4A67-9BA6-6905CEF544D6}"/>
              </a:ext>
            </a:extLst>
          </p:cNvPr>
          <p:cNvSpPr>
            <a:spLocks noChangeArrowheads="1"/>
          </p:cNvSpPr>
          <p:nvPr/>
        </p:nvSpPr>
        <p:spPr bwMode="auto">
          <a:xfrm>
            <a:off x="400718" y="2036261"/>
            <a:ext cx="8341817" cy="529375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будет тождественно истинным, то есть будет принимать значение 1 при любом значении переменной </a:t>
            </a:r>
            <a:r>
              <a:rPr kumimoji="0" lang="en-US" altLang="en-US" sz="2200" b="0" i="1"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t>
            </a:r>
            <a:endPar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a:p>
            <a:pPr eaLnBrk="0" fontAlgn="base" hangingPunct="0">
              <a:spcBef>
                <a:spcPts val="1200"/>
              </a:spcBef>
              <a:spcAft>
                <a:spcPct val="0"/>
              </a:spcAft>
            </a:pPr>
            <a:r>
              <a:rPr lang="en-US" sz="2200" dirty="0">
                <a:cs typeface="Times New Roman" panose="02020603050405020304" pitchFamily="18" charset="0"/>
              </a:rPr>
              <a:t>	</a:t>
            </a:r>
            <a:r>
              <a:rPr lang="ru-RU" dirty="0"/>
              <a:t>1) </a:t>
            </a:r>
            <a:r>
              <a:rPr lang="en-US" dirty="0"/>
              <a:t>[</a:t>
            </a:r>
            <a:r>
              <a:rPr lang="ru-RU" dirty="0"/>
              <a:t>0, 3</a:t>
            </a:r>
            <a:r>
              <a:rPr lang="en-US" dirty="0"/>
              <a:t>]</a:t>
            </a:r>
            <a:r>
              <a:rPr lang="ru-RU" dirty="0"/>
              <a:t>		</a:t>
            </a:r>
            <a:r>
              <a:rPr lang="en-US" dirty="0"/>
              <a:t>2) [</a:t>
            </a:r>
            <a:r>
              <a:rPr lang="ru-RU" dirty="0"/>
              <a:t>3, 11</a:t>
            </a:r>
            <a:r>
              <a:rPr lang="en-US" dirty="0"/>
              <a:t>] 	3) [</a:t>
            </a:r>
            <a:r>
              <a:rPr lang="ru-RU" dirty="0"/>
              <a:t>11, 15</a:t>
            </a:r>
            <a:r>
              <a:rPr lang="en-US" dirty="0"/>
              <a:t>] 	4) [</a:t>
            </a:r>
            <a:r>
              <a:rPr lang="ru-RU" dirty="0"/>
              <a:t>15, 17</a:t>
            </a:r>
            <a:r>
              <a:rPr lang="en-US" dirty="0"/>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Решение.</a:t>
            </a:r>
            <a:endParaRPr kumimoji="0" lang="en-US" altLang="en-US" sz="22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i="0" u="none" strike="noStrike" cap="none" normalizeH="0" baseline="0" dirty="0">
                <a:ln>
                  <a:noFill/>
                </a:ln>
                <a:solidFill>
                  <a:schemeClr val="tx1"/>
                </a:solidFill>
                <a:effectLst/>
                <a:cs typeface="Times New Roman" panose="02020603050405020304" pitchFamily="18" charset="0"/>
              </a:rPr>
              <a:t>Эту задачу решим с помощью анализа исходного логического выражения после его преобразования, а также с помощью таблицы истинности.</a:t>
            </a:r>
            <a:endParaRPr kumimoji="0" lang="en-US" altLang="en-US" sz="22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ts val="120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Введем обозначения: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P</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P</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Q</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Q</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Перепишем условие задания:</a:t>
            </a:r>
            <a:r>
              <a:rPr lang="ru-RU" sz="2200" dirty="0"/>
              <a:t>				</a:t>
            </a:r>
          </a:p>
          <a:p>
            <a:pPr>
              <a:spcBef>
                <a:spcPts val="1200"/>
              </a:spcBef>
            </a:pPr>
            <a:r>
              <a:rPr lang="ru-RU" sz="2200" dirty="0"/>
              <a:t>			</a:t>
            </a:r>
            <a:r>
              <a:rPr lang="en-US" sz="2200" dirty="0"/>
              <a:t>A</a:t>
            </a:r>
            <a:r>
              <a:rPr lang="ru-RU" sz="2200" dirty="0"/>
              <a:t>	</a:t>
            </a:r>
            <a:r>
              <a:rPr lang="en-US" sz="2200" dirty="0"/>
              <a:t>P  </a:t>
            </a:r>
            <a:r>
              <a:rPr lang="en-US" sz="2200" dirty="0">
                <a:ea typeface="Calibri" panose="020F0502020204030204" pitchFamily="34" charset="0"/>
                <a:cs typeface="Times New Roman" panose="02020603050405020304" pitchFamily="18" charset="0"/>
              </a:rPr>
              <a:t>V</a:t>
            </a:r>
            <a:r>
              <a:rPr lang="ru-RU" sz="2200" dirty="0"/>
              <a:t> </a:t>
            </a:r>
            <a:r>
              <a:rPr lang="en-US" sz="2200" dirty="0"/>
              <a:t>Q</a:t>
            </a:r>
            <a:r>
              <a:rPr lang="ru-RU" sz="2200" dirty="0"/>
              <a:t> </a:t>
            </a:r>
            <a:r>
              <a:rPr lang="en-US" sz="2200" dirty="0"/>
              <a:t>= </a:t>
            </a:r>
            <a:r>
              <a:rPr lang="ru-RU" sz="2200" dirty="0"/>
              <a:t>¬</a:t>
            </a:r>
            <a:r>
              <a:rPr lang="en-US" sz="2200" dirty="0"/>
              <a:t> A</a:t>
            </a:r>
            <a:r>
              <a:rPr lang="ru-RU" sz="2200" dirty="0"/>
              <a:t> +  </a:t>
            </a:r>
            <a:r>
              <a:rPr lang="en-US" sz="2200" dirty="0"/>
              <a:t>P</a:t>
            </a:r>
            <a:r>
              <a:rPr lang="ru-RU" sz="2200" dirty="0"/>
              <a:t> + </a:t>
            </a:r>
            <a:r>
              <a:rPr lang="en-US" sz="2200" dirty="0"/>
              <a:t>Q</a:t>
            </a:r>
            <a:r>
              <a:rPr lang="ru-RU" sz="2200" dirty="0"/>
              <a:t/>
            </a:r>
            <a:br>
              <a:rPr lang="ru-RU" sz="2200" dirty="0"/>
            </a:br>
            <a:endParaRPr lang="ru-RU" sz="2200"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en-US" sz="2200" b="0" i="0" u="none" strike="noStrike" cap="none" normalizeH="0" baseline="0" dirty="0">
              <a:ln>
                <a:noFill/>
              </a:ln>
              <a:solidFill>
                <a:schemeClr val="tx1"/>
              </a:solidFill>
              <a:effectLst/>
            </a:endParaRPr>
          </a:p>
        </p:txBody>
      </p:sp>
      <p:sp>
        <p:nvSpPr>
          <p:cNvPr id="19" name="TextBox 18">
            <a:extLst>
              <a:ext uri="{FF2B5EF4-FFF2-40B4-BE49-F238E27FC236}">
                <a16:creationId xmlns="" xmlns:a16="http://schemas.microsoft.com/office/drawing/2014/main" id="{C449230C-C467-42A7-8D9A-ABC82DBA462D}"/>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4.</a:t>
            </a:r>
          </a:p>
        </p:txBody>
      </p:sp>
      <p:sp>
        <p:nvSpPr>
          <p:cNvPr id="2" name="Прямоугольник 1">
            <a:extLst>
              <a:ext uri="{FF2B5EF4-FFF2-40B4-BE49-F238E27FC236}">
                <a16:creationId xmlns="" xmlns:a16="http://schemas.microsoft.com/office/drawing/2014/main" id="{F710B016-5730-4924-A44C-D83564190812}"/>
              </a:ext>
            </a:extLst>
          </p:cNvPr>
          <p:cNvSpPr/>
          <p:nvPr/>
        </p:nvSpPr>
        <p:spPr>
          <a:xfrm>
            <a:off x="3425054" y="1731771"/>
            <a:ext cx="4464496" cy="481670"/>
          </a:xfrm>
          <a:prstGeom prst="rect">
            <a:avLst/>
          </a:prstGeom>
        </p:spPr>
        <p:txBody>
          <a:bodyPr wrap="square">
            <a:spAutoFit/>
          </a:bodyPr>
          <a:lstStyle/>
          <a:p>
            <a:pPr algn="ctr">
              <a:lnSpc>
                <a:spcPct val="115000"/>
              </a:lnSpc>
              <a:spcAft>
                <a:spcPts val="1000"/>
              </a:spcAft>
            </a:pPr>
            <a:r>
              <a:rPr lang="en-US" sz="2200" dirty="0">
                <a:ea typeface="Calibri" panose="020F0502020204030204" pitchFamily="34" charset="0"/>
                <a:cs typeface="Times New Roman" panose="02020603050405020304" pitchFamily="18" charset="0"/>
              </a:rPr>
              <a:t>(</a:t>
            </a:r>
            <a:r>
              <a:rPr lang="ru-RU" sz="2200" dirty="0">
                <a:ea typeface="Calibri" panose="020F0502020204030204" pitchFamily="34" charset="0"/>
                <a:cs typeface="Times New Roman" panose="02020603050405020304" pitchFamily="18" charset="0"/>
              </a:rPr>
              <a:t> ( </a:t>
            </a:r>
            <a:r>
              <a:rPr lang="en-US" sz="2200" dirty="0">
                <a:ea typeface="Calibri" panose="020F0502020204030204" pitchFamily="34" charset="0"/>
                <a:cs typeface="Times New Roman" panose="02020603050405020304" pitchFamily="18" charset="0"/>
              </a:rPr>
              <a:t>x ϵ A)      ( x ϵ P) V ( x ϵ Q) )</a:t>
            </a:r>
          </a:p>
        </p:txBody>
      </p:sp>
      <p:cxnSp>
        <p:nvCxnSpPr>
          <p:cNvPr id="4" name="Прямая со стрелкой 3">
            <a:extLst>
              <a:ext uri="{FF2B5EF4-FFF2-40B4-BE49-F238E27FC236}">
                <a16:creationId xmlns="" xmlns:a16="http://schemas.microsoft.com/office/drawing/2014/main" id="{E059E90F-8029-476E-A2A1-AA12F35228B7}"/>
              </a:ext>
            </a:extLst>
          </p:cNvPr>
          <p:cNvCxnSpPr/>
          <p:nvPr/>
        </p:nvCxnSpPr>
        <p:spPr>
          <a:xfrm>
            <a:off x="4932040" y="1984841"/>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a:extLst>
              <a:ext uri="{FF2B5EF4-FFF2-40B4-BE49-F238E27FC236}">
                <a16:creationId xmlns="" xmlns:a16="http://schemas.microsoft.com/office/drawing/2014/main" id="{8265C16C-3134-4B2C-AF2A-10A642C6E30E}"/>
              </a:ext>
            </a:extLst>
          </p:cNvPr>
          <p:cNvCxnSpPr/>
          <p:nvPr/>
        </p:nvCxnSpPr>
        <p:spPr>
          <a:xfrm>
            <a:off x="3635896" y="6408340"/>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36763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A2209AF5-BB3D-4935-BE32-45428C48C76C}"/>
              </a:ext>
            </a:extLst>
          </p:cNvPr>
          <p:cNvSpPr>
            <a:spLocks noChangeArrowheads="1"/>
          </p:cNvSpPr>
          <p:nvPr/>
        </p:nvSpPr>
        <p:spPr bwMode="auto">
          <a:xfrm>
            <a:off x="400718" y="943914"/>
            <a:ext cx="8485833"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000" dirty="0"/>
              <a:t>1 способ. Чтобы полученное выражение везде равнялось 1 , ¬</a:t>
            </a:r>
            <a:r>
              <a:rPr lang="en-US" sz="2000" dirty="0"/>
              <a:t>A</a:t>
            </a:r>
            <a:r>
              <a:rPr lang="ru-RU" sz="2000" dirty="0"/>
              <a:t> должно быть либо &lt;2, либо  &gt;14, поскольку в интервале </a:t>
            </a:r>
            <a:r>
              <a:rPr lang="en-US" sz="2000" dirty="0"/>
              <a:t>[</a:t>
            </a:r>
            <a:r>
              <a:rPr lang="ru-RU" sz="2000" dirty="0"/>
              <a:t>2, 14 </a:t>
            </a:r>
            <a:r>
              <a:rPr lang="en-US" sz="2000" dirty="0"/>
              <a:t>] </a:t>
            </a:r>
            <a:r>
              <a:rPr lang="ru-RU" sz="2000" dirty="0"/>
              <a:t>имеем либо</a:t>
            </a:r>
            <a:r>
              <a:rPr lang="en-US" sz="2000" dirty="0"/>
              <a:t> P=1</a:t>
            </a:r>
            <a:r>
              <a:rPr lang="ru-RU" sz="2000" dirty="0"/>
              <a:t> либо</a:t>
            </a:r>
            <a:r>
              <a:rPr lang="en-US" sz="2000" dirty="0"/>
              <a:t> Q=1 </a:t>
            </a:r>
            <a:r>
              <a:rPr lang="ru-RU" sz="2000" dirty="0"/>
              <a:t>. Значит, А принадлежит отрезку [2, 14]. Этот отрезок входит в интервал под номером 3).</a:t>
            </a:r>
            <a:endParaRPr lang="en-US" sz="2000" dirty="0"/>
          </a:p>
          <a:p>
            <a:r>
              <a:rPr lang="ru-RU" sz="2000" dirty="0"/>
              <a:t>2 способ. Разобьем  числовую ось ключевыми точками на несколько областей и составим ТИ для логического выражения.</a:t>
            </a:r>
            <a:endParaRPr lang="en-US" sz="2000" dirty="0"/>
          </a:p>
        </p:txBody>
      </p:sp>
      <p:sp>
        <p:nvSpPr>
          <p:cNvPr id="3" name="TextBox 2">
            <a:extLst>
              <a:ext uri="{FF2B5EF4-FFF2-40B4-BE49-F238E27FC236}">
                <a16:creationId xmlns="" xmlns:a16="http://schemas.microsoft.com/office/drawing/2014/main" id="{3BC31AEC-6A27-4066-A7E0-7F36BA5DC950}"/>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15" name="TextBox 14">
            <a:extLst>
              <a:ext uri="{FF2B5EF4-FFF2-40B4-BE49-F238E27FC236}">
                <a16:creationId xmlns="" xmlns:a16="http://schemas.microsoft.com/office/drawing/2014/main" id="{DD4FF29B-FF68-49CF-B62B-3AD7900FB43E}"/>
              </a:ext>
            </a:extLst>
          </p:cNvPr>
          <p:cNvSpPr txBox="1"/>
          <p:nvPr/>
        </p:nvSpPr>
        <p:spPr>
          <a:xfrm>
            <a:off x="400718" y="5589240"/>
            <a:ext cx="8070104" cy="1015663"/>
          </a:xfrm>
          <a:prstGeom prst="rect">
            <a:avLst/>
          </a:prstGeom>
          <a:noFill/>
        </p:spPr>
        <p:txBody>
          <a:bodyPr wrap="square" rtlCol="0">
            <a:spAutoFit/>
          </a:bodyPr>
          <a:lstStyle/>
          <a:p>
            <a:r>
              <a:rPr lang="ru-RU" sz="2000" dirty="0"/>
              <a:t>По ТИ получаем значения  ¬</a:t>
            </a:r>
            <a:r>
              <a:rPr lang="en-US" sz="2000" dirty="0"/>
              <a:t>A </a:t>
            </a:r>
            <a:r>
              <a:rPr lang="ru-RU" sz="2000" dirty="0"/>
              <a:t>&lt; 2 или  ¬</a:t>
            </a:r>
            <a:r>
              <a:rPr lang="en-US" sz="2000" dirty="0"/>
              <a:t>A </a:t>
            </a:r>
            <a:r>
              <a:rPr lang="ru-RU" sz="2000" dirty="0"/>
              <a:t>&gt; 14. Тогда решением задания будет 2 &lt; </a:t>
            </a:r>
            <a:r>
              <a:rPr lang="en-US" sz="2000" dirty="0"/>
              <a:t>A</a:t>
            </a:r>
            <a:r>
              <a:rPr lang="ru-RU" sz="2000" dirty="0"/>
              <a:t> &lt; 14. Это соответствует отрезку с номером 3).</a:t>
            </a:r>
            <a:endParaRPr lang="en-US" sz="2000" dirty="0"/>
          </a:p>
          <a:p>
            <a:r>
              <a:rPr lang="ru-RU" sz="2000" dirty="0"/>
              <a:t>Ответ: 3)</a:t>
            </a:r>
            <a:endParaRPr lang="en-US" sz="2000" dirty="0"/>
          </a:p>
        </p:txBody>
      </p:sp>
      <p:sp>
        <p:nvSpPr>
          <p:cNvPr id="17" name="TextBox 16">
            <a:extLst>
              <a:ext uri="{FF2B5EF4-FFF2-40B4-BE49-F238E27FC236}">
                <a16:creationId xmlns="" xmlns:a16="http://schemas.microsoft.com/office/drawing/2014/main" id="{24AF2908-FC54-496A-97EE-CA221485EE01}"/>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a:t>
            </a:r>
            <a:r>
              <a:rPr lang="en-US" sz="2200" u="sng" dirty="0"/>
              <a:t>4</a:t>
            </a:r>
            <a:r>
              <a:rPr lang="ru-RU" sz="2200" u="sng" dirty="0"/>
              <a:t>.</a:t>
            </a:r>
          </a:p>
        </p:txBody>
      </p:sp>
      <p:graphicFrame>
        <p:nvGraphicFramePr>
          <p:cNvPr id="4" name="Таблица 3">
            <a:extLst>
              <a:ext uri="{FF2B5EF4-FFF2-40B4-BE49-F238E27FC236}">
                <a16:creationId xmlns="" xmlns:a16="http://schemas.microsoft.com/office/drawing/2014/main" id="{B2D15D2D-BF7F-4143-ACDB-54C12300015A}"/>
              </a:ext>
            </a:extLst>
          </p:cNvPr>
          <p:cNvGraphicFramePr>
            <a:graphicFrameLocks noGrp="1"/>
          </p:cNvGraphicFramePr>
          <p:nvPr>
            <p:extLst>
              <p:ext uri="{D42A27DB-BD31-4B8C-83A1-F6EECF244321}">
                <p14:modId xmlns="" xmlns:p14="http://schemas.microsoft.com/office/powerpoint/2010/main" val="1486594572"/>
              </p:ext>
            </p:extLst>
          </p:nvPr>
        </p:nvGraphicFramePr>
        <p:xfrm>
          <a:off x="1115241" y="3014228"/>
          <a:ext cx="7056785" cy="2562318"/>
        </p:xfrm>
        <a:graphic>
          <a:graphicData uri="http://schemas.openxmlformats.org/drawingml/2006/table">
            <a:tbl>
              <a:tblPr firstRow="1" firstCol="1" bandRow="1">
                <a:tableStyleId>{2D5ABB26-0587-4C30-8999-92F81FD0307C}</a:tableStyleId>
              </a:tblPr>
              <a:tblGrid>
                <a:gridCol w="1176008">
                  <a:extLst>
                    <a:ext uri="{9D8B030D-6E8A-4147-A177-3AD203B41FA5}">
                      <a16:colId xmlns="" xmlns:a16="http://schemas.microsoft.com/office/drawing/2014/main" val="686707220"/>
                    </a:ext>
                  </a:extLst>
                </a:gridCol>
                <a:gridCol w="1176008">
                  <a:extLst>
                    <a:ext uri="{9D8B030D-6E8A-4147-A177-3AD203B41FA5}">
                      <a16:colId xmlns="" xmlns:a16="http://schemas.microsoft.com/office/drawing/2014/main" val="3534608382"/>
                    </a:ext>
                  </a:extLst>
                </a:gridCol>
                <a:gridCol w="1176008">
                  <a:extLst>
                    <a:ext uri="{9D8B030D-6E8A-4147-A177-3AD203B41FA5}">
                      <a16:colId xmlns="" xmlns:a16="http://schemas.microsoft.com/office/drawing/2014/main" val="2764537799"/>
                    </a:ext>
                  </a:extLst>
                </a:gridCol>
                <a:gridCol w="1176008">
                  <a:extLst>
                    <a:ext uri="{9D8B030D-6E8A-4147-A177-3AD203B41FA5}">
                      <a16:colId xmlns="" xmlns:a16="http://schemas.microsoft.com/office/drawing/2014/main" val="3469704493"/>
                    </a:ext>
                  </a:extLst>
                </a:gridCol>
                <a:gridCol w="1176008">
                  <a:extLst>
                    <a:ext uri="{9D8B030D-6E8A-4147-A177-3AD203B41FA5}">
                      <a16:colId xmlns="" xmlns:a16="http://schemas.microsoft.com/office/drawing/2014/main" val="1507425953"/>
                    </a:ext>
                  </a:extLst>
                </a:gridCol>
                <a:gridCol w="1176745">
                  <a:extLst>
                    <a:ext uri="{9D8B030D-6E8A-4147-A177-3AD203B41FA5}">
                      <a16:colId xmlns="" xmlns:a16="http://schemas.microsoft.com/office/drawing/2014/main" val="3857913599"/>
                    </a:ext>
                  </a:extLst>
                </a:gridCol>
              </a:tblGrid>
              <a:tr h="427053">
                <a:tc>
                  <a:txBody>
                    <a:bodyPr/>
                    <a:lstStyle/>
                    <a:p>
                      <a:pPr marL="0" marR="0" algn="ctr">
                        <a:lnSpc>
                          <a:spcPct val="115000"/>
                        </a:lnSpc>
                        <a:spcBef>
                          <a:spcPts val="0"/>
                        </a:spcBef>
                        <a:spcAft>
                          <a:spcPts val="300"/>
                        </a:spcAft>
                      </a:pPr>
                      <a:r>
                        <a:rPr lang="ru-RU"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P</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Q</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P +Q</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ru-RU" sz="1600">
                          <a:effectLst/>
                        </a:rPr>
                        <a:t>¬</a:t>
                      </a:r>
                      <a:r>
                        <a:rPr lang="en-US" sz="1600">
                          <a:effectLst/>
                        </a:rPr>
                        <a:t>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ru-RU" sz="1600">
                          <a:effectLst/>
                        </a:rPr>
                        <a:t>¬</a:t>
                      </a:r>
                      <a:r>
                        <a:rPr lang="en-US" sz="1600">
                          <a:effectLst/>
                        </a:rPr>
                        <a:t>A + P + Q</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536094210"/>
                  </a:ext>
                </a:extLst>
              </a:tr>
              <a:tr h="427053">
                <a:tc>
                  <a:txBody>
                    <a:bodyPr/>
                    <a:lstStyle/>
                    <a:p>
                      <a:pPr marL="0" marR="0" algn="ctr">
                        <a:lnSpc>
                          <a:spcPct val="115000"/>
                        </a:lnSpc>
                        <a:spcBef>
                          <a:spcPts val="0"/>
                        </a:spcBef>
                        <a:spcAft>
                          <a:spcPts val="300"/>
                        </a:spcAft>
                      </a:pPr>
                      <a:r>
                        <a:rPr lang="en-US" sz="1600">
                          <a:effectLst/>
                        </a:rPr>
                        <a:t>x &lt; 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121783331"/>
                  </a:ext>
                </a:extLst>
              </a:tr>
              <a:tr h="427053">
                <a:tc>
                  <a:txBody>
                    <a:bodyPr/>
                    <a:lstStyle/>
                    <a:p>
                      <a:pPr marL="0" marR="0" algn="ctr">
                        <a:lnSpc>
                          <a:spcPct val="115000"/>
                        </a:lnSpc>
                        <a:spcBef>
                          <a:spcPts val="0"/>
                        </a:spcBef>
                        <a:spcAft>
                          <a:spcPts val="300"/>
                        </a:spcAft>
                      </a:pPr>
                      <a:r>
                        <a:rPr lang="en-US" sz="1600">
                          <a:effectLst/>
                        </a:rPr>
                        <a:t>2 &lt; x &lt; 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ru-RU" sz="1600">
                          <a:effectLst/>
                        </a:rPr>
                        <a:t>любое</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4117105783"/>
                  </a:ext>
                </a:extLst>
              </a:tr>
              <a:tr h="427053">
                <a:tc>
                  <a:txBody>
                    <a:bodyPr/>
                    <a:lstStyle/>
                    <a:p>
                      <a:pPr marL="0" marR="0" algn="ctr">
                        <a:lnSpc>
                          <a:spcPct val="115000"/>
                        </a:lnSpc>
                        <a:spcBef>
                          <a:spcPts val="0"/>
                        </a:spcBef>
                        <a:spcAft>
                          <a:spcPts val="300"/>
                        </a:spcAft>
                      </a:pPr>
                      <a:r>
                        <a:rPr lang="en-US" sz="1600">
                          <a:effectLst/>
                        </a:rPr>
                        <a:t>6 &lt; x &lt; 10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dirty="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ru-RU" sz="1600">
                          <a:effectLst/>
                        </a:rPr>
                        <a:t>любое</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3477463185"/>
                  </a:ext>
                </a:extLst>
              </a:tr>
              <a:tr h="427053">
                <a:tc>
                  <a:txBody>
                    <a:bodyPr/>
                    <a:lstStyle/>
                    <a:p>
                      <a:pPr marL="0" marR="0" algn="ctr">
                        <a:lnSpc>
                          <a:spcPct val="115000"/>
                        </a:lnSpc>
                        <a:spcBef>
                          <a:spcPts val="0"/>
                        </a:spcBef>
                        <a:spcAft>
                          <a:spcPts val="300"/>
                        </a:spcAft>
                      </a:pPr>
                      <a:r>
                        <a:rPr lang="en-US" sz="1600" dirty="0">
                          <a:effectLst/>
                        </a:rPr>
                        <a:t>10 &lt; x &lt; 14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ru-RU" sz="1600">
                          <a:effectLst/>
                        </a:rPr>
                        <a:t>любое</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2287980902"/>
                  </a:ext>
                </a:extLst>
              </a:tr>
              <a:tr h="427053">
                <a:tc>
                  <a:txBody>
                    <a:bodyPr/>
                    <a:lstStyle/>
                    <a:p>
                      <a:pPr marL="0" marR="0" algn="ctr">
                        <a:lnSpc>
                          <a:spcPct val="115000"/>
                        </a:lnSpc>
                        <a:spcBef>
                          <a:spcPts val="0"/>
                        </a:spcBef>
                        <a:spcAft>
                          <a:spcPts val="300"/>
                        </a:spcAft>
                      </a:pPr>
                      <a:r>
                        <a:rPr lang="en-US" sz="1600">
                          <a:effectLst/>
                        </a:rPr>
                        <a:t>x &gt; 14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15000"/>
                        </a:lnSpc>
                        <a:spcBef>
                          <a:spcPts val="0"/>
                        </a:spcBef>
                        <a:spcAft>
                          <a:spcPts val="300"/>
                        </a:spcAft>
                      </a:pPr>
                      <a:r>
                        <a:rPr lang="en-US" sz="1600" dirty="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277727307"/>
                  </a:ext>
                </a:extLst>
              </a:tr>
            </a:tbl>
          </a:graphicData>
        </a:graphic>
      </p:graphicFrame>
    </p:spTree>
    <p:extLst>
      <p:ext uri="{BB962C8B-B14F-4D97-AF65-F5344CB8AC3E}">
        <p14:creationId xmlns="" xmlns:p14="http://schemas.microsoft.com/office/powerpoint/2010/main" val="2230871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06647" y="1069377"/>
            <a:ext cx="8485833" cy="17851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ru-RU" altLang="en-US" sz="2200" dirty="0">
                <a:ea typeface="Calibri" panose="020F0502020204030204" pitchFamily="34" charset="0"/>
                <a:cs typeface="Times New Roman" panose="02020603050405020304" pitchFamily="18" charset="0"/>
              </a:rPr>
              <a:t>На числовой прямой даны два отрезка: </a:t>
            </a:r>
            <a:r>
              <a:rPr lang="en-US" sz="2200" dirty="0"/>
              <a:t>P</a:t>
            </a:r>
            <a:r>
              <a:rPr lang="ru-RU" sz="2200" dirty="0"/>
              <a:t>=[2, 20] и </a:t>
            </a:r>
            <a:r>
              <a:rPr lang="en-US" sz="2200" dirty="0"/>
              <a:t>Q</a:t>
            </a:r>
            <a:r>
              <a:rPr lang="ru-RU" sz="2200" dirty="0"/>
              <a:t>=[15, 25]. Выберите из предложенных вариантов такой отрезок А, что логическое выражение</a:t>
            </a:r>
            <a:endParaRPr lang="ru-RU" altLang="en-US" sz="2200" dirty="0">
              <a:ea typeface="Calibri" panose="020F0502020204030204" pitchFamily="34" charset="0"/>
              <a:cs typeface="Times New Roman" panose="02020603050405020304" pitchFamily="18" charset="0"/>
            </a:endParaRPr>
          </a:p>
          <a:p>
            <a:pPr lvl="0" eaLnBrk="0" fontAlgn="base" hangingPunct="0">
              <a:spcBef>
                <a:spcPct val="0"/>
              </a:spcBef>
              <a:spcAft>
                <a:spcPct val="0"/>
              </a:spcAft>
            </a:pPr>
            <a:endParaRPr lang="ru-RU" altLang="en-US" sz="2200" dirty="0">
              <a:cs typeface="Times New Roman" panose="02020603050405020304" pitchFamily="18" charset="0"/>
            </a:endParaRPr>
          </a:p>
          <a:p>
            <a:pPr lvl="0" eaLnBrk="0" fontAlgn="base" hangingPunct="0">
              <a:spcBef>
                <a:spcPct val="0"/>
              </a:spcBef>
              <a:spcAft>
                <a:spcPct val="0"/>
              </a:spcAft>
            </a:pPr>
            <a:endParaRPr lang="en-US" altLang="en-US" sz="2200" dirty="0"/>
          </a:p>
        </p:txBody>
      </p:sp>
      <p:sp>
        <p:nvSpPr>
          <p:cNvPr id="7" name="TextBox 6">
            <a:extLst>
              <a:ext uri="{FF2B5EF4-FFF2-40B4-BE49-F238E27FC236}">
                <a16:creationId xmlns="" xmlns:a16="http://schemas.microsoft.com/office/drawing/2014/main" id="{A9C8EE49-3985-47B0-B937-379F8C699767}"/>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9" name="Управляющая кнопка: &quot;На главную&quot; 8">
            <a:hlinkClick r:id="rId3" action="ppaction://hlinksldjump" highlightClick="1"/>
            <a:extLst>
              <a:ext uri="{FF2B5EF4-FFF2-40B4-BE49-F238E27FC236}">
                <a16:creationId xmlns="" xmlns:a16="http://schemas.microsoft.com/office/drawing/2014/main" id="{782862A2-A945-478A-B678-3F9DC9B558D8}"/>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6">
            <a:extLst>
              <a:ext uri="{FF2B5EF4-FFF2-40B4-BE49-F238E27FC236}">
                <a16:creationId xmlns="" xmlns:a16="http://schemas.microsoft.com/office/drawing/2014/main" id="{2A09D8BB-3E13-4A67-9BA6-6905CEF544D6}"/>
              </a:ext>
            </a:extLst>
          </p:cNvPr>
          <p:cNvSpPr>
            <a:spLocks noChangeArrowheads="1"/>
          </p:cNvSpPr>
          <p:nvPr/>
        </p:nvSpPr>
        <p:spPr bwMode="auto">
          <a:xfrm>
            <a:off x="400718" y="2824269"/>
            <a:ext cx="8341817" cy="44627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будет тождественно истинным, то есть будет принимать значение 1 при любом значении переменной </a:t>
            </a:r>
            <a:r>
              <a:rPr kumimoji="0" lang="en-US" altLang="en-US" sz="2200" b="0" i="1"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t>
            </a:r>
            <a:endPar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a:p>
            <a:r>
              <a:rPr lang="ru-RU" sz="2200" dirty="0"/>
              <a:t>	1) [0, 15]	2) [10, 25] 	3) [2, 10] 	4) [15, 20]</a:t>
            </a:r>
            <a:endParaRPr lang="en-US" sz="2200"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Решение.</a:t>
            </a:r>
            <a:endParaRPr kumimoji="0" lang="en-US" altLang="en-US" sz="22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i="0" u="none" strike="noStrike" cap="none" normalizeH="0" baseline="0" dirty="0">
                <a:ln>
                  <a:noFill/>
                </a:ln>
                <a:solidFill>
                  <a:schemeClr val="tx1"/>
                </a:solidFill>
                <a:effectLst/>
                <a:cs typeface="Times New Roman" panose="02020603050405020304" pitchFamily="18" charset="0"/>
              </a:rPr>
              <a:t>Эту задачу решим с помощью таблицы истинности.</a:t>
            </a:r>
            <a:endParaRPr kumimoji="0" lang="en-US" altLang="en-US" sz="220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ts val="120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Введем обозначения: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P</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P</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Q</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Q</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Перепишем условие задания:</a:t>
            </a:r>
            <a:r>
              <a:rPr lang="ru-RU" sz="2200" dirty="0"/>
              <a:t>				</a:t>
            </a:r>
          </a:p>
          <a:p>
            <a:pPr>
              <a:spcBef>
                <a:spcPts val="1200"/>
              </a:spcBef>
            </a:pPr>
            <a:r>
              <a:rPr lang="ru-RU" sz="2200" dirty="0"/>
              <a:t>			(</a:t>
            </a:r>
            <a:r>
              <a:rPr lang="ru-RU" sz="2200" b="1" dirty="0"/>
              <a:t>¬</a:t>
            </a:r>
            <a:r>
              <a:rPr lang="en-US" sz="2200" dirty="0"/>
              <a:t>A</a:t>
            </a:r>
            <a:r>
              <a:rPr lang="ru-RU" sz="2200" dirty="0"/>
              <a:t>	</a:t>
            </a:r>
            <a:r>
              <a:rPr lang="ru-RU" sz="2200" b="1" dirty="0"/>
              <a:t>¬</a:t>
            </a:r>
            <a:r>
              <a:rPr lang="en-US" sz="2200" dirty="0"/>
              <a:t>P </a:t>
            </a:r>
            <a:r>
              <a:rPr lang="ru-RU" sz="2200" dirty="0"/>
              <a:t>)</a:t>
            </a:r>
            <a:r>
              <a:rPr lang="en-US" sz="2200" dirty="0"/>
              <a:t> </a:t>
            </a:r>
            <a:r>
              <a:rPr lang="en-US" sz="2200" dirty="0">
                <a:ea typeface="Calibri" panose="020F0502020204030204" pitchFamily="34" charset="0"/>
                <a:cs typeface="Times New Roman" panose="02020603050405020304" pitchFamily="18" charset="0"/>
              </a:rPr>
              <a:t>V</a:t>
            </a:r>
            <a:r>
              <a:rPr lang="ru-RU" sz="2200" dirty="0"/>
              <a:t> </a:t>
            </a:r>
            <a:r>
              <a:rPr lang="en-US" sz="2200" dirty="0"/>
              <a:t>Q</a:t>
            </a:r>
            <a:r>
              <a:rPr lang="ru-RU" sz="2200" dirty="0"/>
              <a:t> </a:t>
            </a:r>
            <a:r>
              <a:rPr lang="en-US" sz="2200" dirty="0"/>
              <a:t>= A</a:t>
            </a:r>
            <a:r>
              <a:rPr lang="ru-RU" sz="2200" dirty="0"/>
              <a:t> + </a:t>
            </a:r>
            <a:r>
              <a:rPr lang="ru-RU" sz="2200" b="1" dirty="0"/>
              <a:t>¬</a:t>
            </a:r>
            <a:r>
              <a:rPr lang="ru-RU" sz="2200" dirty="0"/>
              <a:t> </a:t>
            </a:r>
            <a:r>
              <a:rPr lang="en-US" sz="2200" dirty="0"/>
              <a:t>P</a:t>
            </a:r>
            <a:r>
              <a:rPr lang="ru-RU" sz="2200" dirty="0"/>
              <a:t> + </a:t>
            </a:r>
            <a:r>
              <a:rPr lang="en-US" sz="2200" dirty="0"/>
              <a:t>Q</a:t>
            </a:r>
            <a:r>
              <a:rPr lang="ru-RU" sz="2200" dirty="0"/>
              <a:t/>
            </a:r>
            <a:br>
              <a:rPr lang="ru-RU" sz="2200" dirty="0"/>
            </a:br>
            <a:endParaRPr lang="ru-RU" sz="2200"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en-US" sz="2200" b="0" i="0" u="none" strike="noStrike" cap="none" normalizeH="0" baseline="0" dirty="0">
              <a:ln>
                <a:noFill/>
              </a:ln>
              <a:solidFill>
                <a:schemeClr val="tx1"/>
              </a:solidFill>
              <a:effectLst/>
            </a:endParaRPr>
          </a:p>
        </p:txBody>
      </p:sp>
      <p:sp>
        <p:nvSpPr>
          <p:cNvPr id="19" name="TextBox 18">
            <a:extLst>
              <a:ext uri="{FF2B5EF4-FFF2-40B4-BE49-F238E27FC236}">
                <a16:creationId xmlns="" xmlns:a16="http://schemas.microsoft.com/office/drawing/2014/main" id="{C449230C-C467-42A7-8D9A-ABC82DBA462D}"/>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5.</a:t>
            </a:r>
          </a:p>
        </p:txBody>
      </p:sp>
      <p:sp>
        <p:nvSpPr>
          <p:cNvPr id="2" name="Прямоугольник 1">
            <a:extLst>
              <a:ext uri="{FF2B5EF4-FFF2-40B4-BE49-F238E27FC236}">
                <a16:creationId xmlns="" xmlns:a16="http://schemas.microsoft.com/office/drawing/2014/main" id="{F710B016-5730-4924-A44C-D83564190812}"/>
              </a:ext>
            </a:extLst>
          </p:cNvPr>
          <p:cNvSpPr/>
          <p:nvPr/>
        </p:nvSpPr>
        <p:spPr>
          <a:xfrm>
            <a:off x="2339378" y="2203783"/>
            <a:ext cx="4464496" cy="481670"/>
          </a:xfrm>
          <a:prstGeom prst="rect">
            <a:avLst/>
          </a:prstGeom>
        </p:spPr>
        <p:txBody>
          <a:bodyPr wrap="square">
            <a:spAutoFit/>
          </a:bodyPr>
          <a:lstStyle/>
          <a:p>
            <a:pPr algn="ctr">
              <a:lnSpc>
                <a:spcPct val="115000"/>
              </a:lnSpc>
              <a:spcAft>
                <a:spcPts val="1000"/>
              </a:spcAft>
            </a:pPr>
            <a:r>
              <a:rPr lang="en-US" sz="2200" dirty="0">
                <a:ea typeface="Calibri" panose="020F0502020204030204" pitchFamily="34" charset="0"/>
                <a:cs typeface="Times New Roman" panose="02020603050405020304" pitchFamily="18" charset="0"/>
              </a:rPr>
              <a:t>(</a:t>
            </a:r>
            <a:r>
              <a:rPr lang="ru-RU" sz="2200" dirty="0">
                <a:ea typeface="Calibri" panose="020F0502020204030204" pitchFamily="34" charset="0"/>
                <a:cs typeface="Times New Roman" panose="02020603050405020304" pitchFamily="18" charset="0"/>
              </a:rPr>
              <a:t> ( </a:t>
            </a:r>
            <a:r>
              <a:rPr lang="en-US" sz="2200" dirty="0">
                <a:ea typeface="Calibri" panose="020F0502020204030204" pitchFamily="34" charset="0"/>
                <a:cs typeface="Times New Roman" panose="02020603050405020304" pitchFamily="18" charset="0"/>
              </a:rPr>
              <a:t>x </a:t>
            </a:r>
            <a:r>
              <a:rPr lang="en-US" dirty="0"/>
              <a:t>ɇ</a:t>
            </a:r>
            <a:r>
              <a:rPr lang="en-US" sz="2200" dirty="0">
                <a:ea typeface="Calibri" panose="020F0502020204030204" pitchFamily="34" charset="0"/>
                <a:cs typeface="Times New Roman" panose="02020603050405020304" pitchFamily="18" charset="0"/>
              </a:rPr>
              <a:t> A)      ( x </a:t>
            </a:r>
            <a:r>
              <a:rPr lang="en-US" dirty="0"/>
              <a:t>ɇ</a:t>
            </a:r>
            <a:r>
              <a:rPr lang="en-US" sz="2200" dirty="0">
                <a:ea typeface="Calibri" panose="020F0502020204030204" pitchFamily="34" charset="0"/>
                <a:cs typeface="Times New Roman" panose="02020603050405020304" pitchFamily="18" charset="0"/>
              </a:rPr>
              <a:t> P) ) V ( x ϵ Q)</a:t>
            </a:r>
          </a:p>
        </p:txBody>
      </p:sp>
      <p:cxnSp>
        <p:nvCxnSpPr>
          <p:cNvPr id="4" name="Прямая со стрелкой 3">
            <a:extLst>
              <a:ext uri="{FF2B5EF4-FFF2-40B4-BE49-F238E27FC236}">
                <a16:creationId xmlns="" xmlns:a16="http://schemas.microsoft.com/office/drawing/2014/main" id="{E059E90F-8029-476E-A2A1-AA12F35228B7}"/>
              </a:ext>
            </a:extLst>
          </p:cNvPr>
          <p:cNvCxnSpPr/>
          <p:nvPr/>
        </p:nvCxnSpPr>
        <p:spPr>
          <a:xfrm>
            <a:off x="3847356" y="2444618"/>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a:extLst>
              <a:ext uri="{FF2B5EF4-FFF2-40B4-BE49-F238E27FC236}">
                <a16:creationId xmlns="" xmlns:a16="http://schemas.microsoft.com/office/drawing/2014/main" id="{8265C16C-3134-4B2C-AF2A-10A642C6E30E}"/>
              </a:ext>
            </a:extLst>
          </p:cNvPr>
          <p:cNvCxnSpPr/>
          <p:nvPr/>
        </p:nvCxnSpPr>
        <p:spPr>
          <a:xfrm>
            <a:off x="3779912" y="6381328"/>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8201966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A2209AF5-BB3D-4935-BE32-45428C48C76C}"/>
              </a:ext>
            </a:extLst>
          </p:cNvPr>
          <p:cNvSpPr>
            <a:spLocks noChangeArrowheads="1"/>
          </p:cNvSpPr>
          <p:nvPr/>
        </p:nvSpPr>
        <p:spPr bwMode="auto">
          <a:xfrm>
            <a:off x="400718" y="1028063"/>
            <a:ext cx="8485833"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200" dirty="0"/>
              <a:t>Разобьем  числовую ось ключевыми точками на несколько областей и составим ТИ для логического выражения.</a:t>
            </a:r>
            <a:endParaRPr lang="en-US" sz="2200" dirty="0"/>
          </a:p>
        </p:txBody>
      </p:sp>
      <p:sp>
        <p:nvSpPr>
          <p:cNvPr id="3" name="TextBox 2">
            <a:extLst>
              <a:ext uri="{FF2B5EF4-FFF2-40B4-BE49-F238E27FC236}">
                <a16:creationId xmlns="" xmlns:a16="http://schemas.microsoft.com/office/drawing/2014/main" id="{3BC31AEC-6A27-4066-A7E0-7F36BA5DC950}"/>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15" name="TextBox 14">
            <a:extLst>
              <a:ext uri="{FF2B5EF4-FFF2-40B4-BE49-F238E27FC236}">
                <a16:creationId xmlns="" xmlns:a16="http://schemas.microsoft.com/office/drawing/2014/main" id="{DD4FF29B-FF68-49CF-B62B-3AD7900FB43E}"/>
              </a:ext>
            </a:extLst>
          </p:cNvPr>
          <p:cNvSpPr txBox="1"/>
          <p:nvPr/>
        </p:nvSpPr>
        <p:spPr>
          <a:xfrm>
            <a:off x="400718" y="5157192"/>
            <a:ext cx="8070104" cy="1446550"/>
          </a:xfrm>
          <a:prstGeom prst="rect">
            <a:avLst/>
          </a:prstGeom>
          <a:noFill/>
        </p:spPr>
        <p:txBody>
          <a:bodyPr wrap="square" rtlCol="0">
            <a:spAutoFit/>
          </a:bodyPr>
          <a:lstStyle/>
          <a:p>
            <a:r>
              <a:rPr lang="ru-RU" sz="2200" dirty="0"/>
              <a:t>Из ТИ получаем, что  значения  А=1 будут на интервале </a:t>
            </a:r>
            <a:br>
              <a:rPr lang="ru-RU" sz="2200" dirty="0"/>
            </a:br>
            <a:r>
              <a:rPr lang="ru-RU" sz="2200" dirty="0"/>
              <a:t>2 &lt; </a:t>
            </a:r>
            <a:r>
              <a:rPr lang="en-US" sz="2200" dirty="0"/>
              <a:t>x</a:t>
            </a:r>
            <a:r>
              <a:rPr lang="ru-RU" sz="2200" dirty="0"/>
              <a:t> &lt; 15. Тогда решением задания будет отрезок с </a:t>
            </a:r>
            <a:br>
              <a:rPr lang="ru-RU" sz="2200" dirty="0"/>
            </a:br>
            <a:r>
              <a:rPr lang="ru-RU" sz="2200" dirty="0"/>
              <a:t>номером 1).</a:t>
            </a:r>
            <a:endParaRPr lang="en-US" sz="2200" dirty="0"/>
          </a:p>
          <a:p>
            <a:r>
              <a:rPr lang="ru-RU" sz="2200" dirty="0"/>
              <a:t>Ответ: 1)</a:t>
            </a:r>
            <a:endParaRPr lang="en-US" sz="2200" dirty="0"/>
          </a:p>
        </p:txBody>
      </p:sp>
      <p:sp>
        <p:nvSpPr>
          <p:cNvPr id="17" name="TextBox 16">
            <a:extLst>
              <a:ext uri="{FF2B5EF4-FFF2-40B4-BE49-F238E27FC236}">
                <a16:creationId xmlns="" xmlns:a16="http://schemas.microsoft.com/office/drawing/2014/main" id="{24AF2908-FC54-496A-97EE-CA221485EE01}"/>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5.</a:t>
            </a:r>
          </a:p>
        </p:txBody>
      </p:sp>
      <p:graphicFrame>
        <p:nvGraphicFramePr>
          <p:cNvPr id="5" name="Таблица 4">
            <a:extLst>
              <a:ext uri="{FF2B5EF4-FFF2-40B4-BE49-F238E27FC236}">
                <a16:creationId xmlns="" xmlns:a16="http://schemas.microsoft.com/office/drawing/2014/main" id="{27A0FA36-453F-41EE-8978-3D93878E6098}"/>
              </a:ext>
            </a:extLst>
          </p:cNvPr>
          <p:cNvGraphicFramePr>
            <a:graphicFrameLocks noGrp="1"/>
          </p:cNvGraphicFramePr>
          <p:nvPr>
            <p:extLst>
              <p:ext uri="{D42A27DB-BD31-4B8C-83A1-F6EECF244321}">
                <p14:modId xmlns="" xmlns:p14="http://schemas.microsoft.com/office/powerpoint/2010/main" val="1491930838"/>
              </p:ext>
            </p:extLst>
          </p:nvPr>
        </p:nvGraphicFramePr>
        <p:xfrm>
          <a:off x="979386" y="2109195"/>
          <a:ext cx="6912768" cy="2736306"/>
        </p:xfrm>
        <a:graphic>
          <a:graphicData uri="http://schemas.openxmlformats.org/drawingml/2006/table">
            <a:tbl>
              <a:tblPr firstRow="1" firstCol="1" bandRow="1">
                <a:tableStyleId>{5940675A-B579-460E-94D1-54222C63F5DA}</a:tableStyleId>
              </a:tblPr>
              <a:tblGrid>
                <a:gridCol w="1099985">
                  <a:extLst>
                    <a:ext uri="{9D8B030D-6E8A-4147-A177-3AD203B41FA5}">
                      <a16:colId xmlns="" xmlns:a16="http://schemas.microsoft.com/office/drawing/2014/main" val="1164886848"/>
                    </a:ext>
                  </a:extLst>
                </a:gridCol>
                <a:gridCol w="920677">
                  <a:extLst>
                    <a:ext uri="{9D8B030D-6E8A-4147-A177-3AD203B41FA5}">
                      <a16:colId xmlns="" xmlns:a16="http://schemas.microsoft.com/office/drawing/2014/main" val="1053580319"/>
                    </a:ext>
                  </a:extLst>
                </a:gridCol>
                <a:gridCol w="920677">
                  <a:extLst>
                    <a:ext uri="{9D8B030D-6E8A-4147-A177-3AD203B41FA5}">
                      <a16:colId xmlns="" xmlns:a16="http://schemas.microsoft.com/office/drawing/2014/main" val="3820566888"/>
                    </a:ext>
                  </a:extLst>
                </a:gridCol>
                <a:gridCol w="920677">
                  <a:extLst>
                    <a:ext uri="{9D8B030D-6E8A-4147-A177-3AD203B41FA5}">
                      <a16:colId xmlns="" xmlns:a16="http://schemas.microsoft.com/office/drawing/2014/main" val="2290916512"/>
                    </a:ext>
                  </a:extLst>
                </a:gridCol>
                <a:gridCol w="920677">
                  <a:extLst>
                    <a:ext uri="{9D8B030D-6E8A-4147-A177-3AD203B41FA5}">
                      <a16:colId xmlns="" xmlns:a16="http://schemas.microsoft.com/office/drawing/2014/main" val="974266094"/>
                    </a:ext>
                  </a:extLst>
                </a:gridCol>
                <a:gridCol w="920677">
                  <a:extLst>
                    <a:ext uri="{9D8B030D-6E8A-4147-A177-3AD203B41FA5}">
                      <a16:colId xmlns="" xmlns:a16="http://schemas.microsoft.com/office/drawing/2014/main" val="934690693"/>
                    </a:ext>
                  </a:extLst>
                </a:gridCol>
                <a:gridCol w="1209398">
                  <a:extLst>
                    <a:ext uri="{9D8B030D-6E8A-4147-A177-3AD203B41FA5}">
                      <a16:colId xmlns="" xmlns:a16="http://schemas.microsoft.com/office/drawing/2014/main" val="937386566"/>
                    </a:ext>
                  </a:extLst>
                </a:gridCol>
              </a:tblGrid>
              <a:tr h="456051">
                <a:tc>
                  <a:txBody>
                    <a:bodyPr/>
                    <a:lstStyle/>
                    <a:p>
                      <a:pPr marL="0" marR="0" algn="ctr">
                        <a:lnSpc>
                          <a:spcPct val="115000"/>
                        </a:lnSpc>
                        <a:spcBef>
                          <a:spcPts val="0"/>
                        </a:spcBef>
                        <a:spcAft>
                          <a:spcPts val="300"/>
                        </a:spcAft>
                      </a:pPr>
                      <a:r>
                        <a:rPr lang="ru-RU"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dirty="0">
                          <a:effectLst/>
                        </a:rPr>
                        <a:t>P</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ru-RU" sz="1600">
                          <a:effectLst/>
                        </a:rPr>
                        <a:t>¬</a:t>
                      </a:r>
                      <a:r>
                        <a:rPr lang="en-US" sz="1600">
                          <a:effectLst/>
                        </a:rPr>
                        <a:t>P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Q</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ru-RU" sz="1600">
                          <a:effectLst/>
                        </a:rPr>
                        <a:t>¬</a:t>
                      </a:r>
                      <a:r>
                        <a:rPr lang="en-US" sz="1600">
                          <a:effectLst/>
                        </a:rPr>
                        <a:t>P</a:t>
                      </a:r>
                      <a:r>
                        <a:rPr lang="ru-RU" sz="1600">
                          <a:effectLst/>
                        </a:rPr>
                        <a:t> + </a:t>
                      </a:r>
                      <a:r>
                        <a:rPr lang="en-US" sz="1600">
                          <a:effectLst/>
                        </a:rPr>
                        <a:t>Q</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A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A</a:t>
                      </a:r>
                      <a:r>
                        <a:rPr lang="ru-RU" sz="1600">
                          <a:effectLst/>
                        </a:rPr>
                        <a:t> + ¬ </a:t>
                      </a:r>
                      <a:r>
                        <a:rPr lang="en-US" sz="1600">
                          <a:effectLst/>
                        </a:rPr>
                        <a:t>P</a:t>
                      </a:r>
                      <a:r>
                        <a:rPr lang="ru-RU" sz="1600">
                          <a:effectLst/>
                        </a:rPr>
                        <a:t> + </a:t>
                      </a:r>
                      <a:r>
                        <a:rPr lang="en-US" sz="1600">
                          <a:effectLst/>
                        </a:rPr>
                        <a:t>Q</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374366757"/>
                  </a:ext>
                </a:extLst>
              </a:tr>
              <a:tr h="456051">
                <a:tc>
                  <a:txBody>
                    <a:bodyPr/>
                    <a:lstStyle/>
                    <a:p>
                      <a:pPr marL="0" marR="0" algn="ctr">
                        <a:lnSpc>
                          <a:spcPct val="115000"/>
                        </a:lnSpc>
                        <a:spcBef>
                          <a:spcPts val="0"/>
                        </a:spcBef>
                        <a:spcAft>
                          <a:spcPts val="300"/>
                        </a:spcAft>
                      </a:pPr>
                      <a:r>
                        <a:rPr lang="en-US" sz="1600">
                          <a:effectLst/>
                        </a:rPr>
                        <a:t>x &lt; 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ru-RU" sz="1600">
                          <a:effectLst/>
                        </a:rPr>
                        <a:t>любое</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951597987"/>
                  </a:ext>
                </a:extLst>
              </a:tr>
              <a:tr h="456051">
                <a:tc>
                  <a:txBody>
                    <a:bodyPr/>
                    <a:lstStyle/>
                    <a:p>
                      <a:pPr marL="0" marR="0" algn="ctr">
                        <a:lnSpc>
                          <a:spcPct val="115000"/>
                        </a:lnSpc>
                        <a:spcBef>
                          <a:spcPts val="0"/>
                        </a:spcBef>
                        <a:spcAft>
                          <a:spcPts val="300"/>
                        </a:spcAft>
                      </a:pPr>
                      <a:r>
                        <a:rPr lang="en-US" sz="1600">
                          <a:effectLst/>
                        </a:rPr>
                        <a:t>2 &lt; x &lt; </a:t>
                      </a:r>
                      <a:r>
                        <a:rPr lang="ru-RU" sz="1600">
                          <a:effectLst/>
                        </a:rPr>
                        <a:t>15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1498195210"/>
                  </a:ext>
                </a:extLst>
              </a:tr>
              <a:tr h="456051">
                <a:tc>
                  <a:txBody>
                    <a:bodyPr/>
                    <a:lstStyle/>
                    <a:p>
                      <a:pPr marL="0" marR="0" algn="ctr">
                        <a:lnSpc>
                          <a:spcPct val="115000"/>
                        </a:lnSpc>
                        <a:spcBef>
                          <a:spcPts val="0"/>
                        </a:spcBef>
                        <a:spcAft>
                          <a:spcPts val="300"/>
                        </a:spcAft>
                      </a:pPr>
                      <a:r>
                        <a:rPr lang="ru-RU" sz="1600">
                          <a:effectLst/>
                        </a:rPr>
                        <a:t>15</a:t>
                      </a:r>
                      <a:r>
                        <a:rPr lang="en-US" sz="1600">
                          <a:effectLst/>
                        </a:rPr>
                        <a:t> &lt; x &lt; </a:t>
                      </a:r>
                      <a:r>
                        <a:rPr lang="ru-RU" sz="1600">
                          <a:effectLst/>
                        </a:rPr>
                        <a:t>2</a:t>
                      </a: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dirty="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ru-RU" sz="1600">
                          <a:effectLst/>
                        </a:rPr>
                        <a:t>любое</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2332300701"/>
                  </a:ext>
                </a:extLst>
              </a:tr>
              <a:tr h="456051">
                <a:tc>
                  <a:txBody>
                    <a:bodyPr/>
                    <a:lstStyle/>
                    <a:p>
                      <a:pPr marL="0" marR="0" algn="ctr">
                        <a:lnSpc>
                          <a:spcPct val="115000"/>
                        </a:lnSpc>
                        <a:spcBef>
                          <a:spcPts val="0"/>
                        </a:spcBef>
                        <a:spcAft>
                          <a:spcPts val="300"/>
                        </a:spcAft>
                      </a:pPr>
                      <a:r>
                        <a:rPr lang="ru-RU" sz="1600">
                          <a:effectLst/>
                        </a:rPr>
                        <a:t>2</a:t>
                      </a:r>
                      <a:r>
                        <a:rPr lang="en-US" sz="1600">
                          <a:effectLst/>
                        </a:rPr>
                        <a:t>0 &lt; x &lt; </a:t>
                      </a:r>
                      <a:r>
                        <a:rPr lang="ru-RU" sz="1600">
                          <a:effectLst/>
                        </a:rPr>
                        <a:t>25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ru-RU" sz="1600">
                          <a:effectLst/>
                        </a:rPr>
                        <a:t>любое</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962663491"/>
                  </a:ext>
                </a:extLst>
              </a:tr>
              <a:tr h="456051">
                <a:tc>
                  <a:txBody>
                    <a:bodyPr/>
                    <a:lstStyle/>
                    <a:p>
                      <a:pPr marL="0" marR="0" algn="ctr">
                        <a:lnSpc>
                          <a:spcPct val="115000"/>
                        </a:lnSpc>
                        <a:spcBef>
                          <a:spcPts val="0"/>
                        </a:spcBef>
                        <a:spcAft>
                          <a:spcPts val="300"/>
                        </a:spcAft>
                      </a:pPr>
                      <a:r>
                        <a:rPr lang="en-US" sz="1600">
                          <a:effectLst/>
                        </a:rPr>
                        <a:t>x &gt; </a:t>
                      </a:r>
                      <a:r>
                        <a:rPr lang="ru-RU" sz="1600">
                          <a:effectLst/>
                        </a:rPr>
                        <a:t>25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0</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ru-RU" sz="1600">
                          <a:effectLst/>
                        </a:rPr>
                        <a:t>любое</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300"/>
                        </a:spcAft>
                      </a:pPr>
                      <a:r>
                        <a:rPr lang="en-US" sz="1600" dirty="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 xmlns:a16="http://schemas.microsoft.com/office/drawing/2014/main" val="3697161418"/>
                  </a:ext>
                </a:extLst>
              </a:tr>
            </a:tbl>
          </a:graphicData>
        </a:graphic>
      </p:graphicFrame>
    </p:spTree>
    <p:extLst>
      <p:ext uri="{BB962C8B-B14F-4D97-AF65-F5344CB8AC3E}">
        <p14:creationId xmlns="" xmlns:p14="http://schemas.microsoft.com/office/powerpoint/2010/main" val="281170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EAD77E3E-698C-4687-9A82-F5E5F483029A}"/>
              </a:ext>
            </a:extLst>
          </p:cNvPr>
          <p:cNvSpPr txBox="1"/>
          <p:nvPr/>
        </p:nvSpPr>
        <p:spPr>
          <a:xfrm>
            <a:off x="4355976" y="48781"/>
            <a:ext cx="4536504" cy="400110"/>
          </a:xfrm>
          <a:prstGeom prst="rect">
            <a:avLst/>
          </a:prstGeom>
          <a:noFill/>
        </p:spPr>
        <p:txBody>
          <a:bodyPr wrap="square" rtlCol="0">
            <a:spAutoFit/>
          </a:bodyPr>
          <a:lstStyle/>
          <a:p>
            <a:r>
              <a:rPr lang="ru-RU" sz="2000" i="1" dirty="0"/>
              <a:t>Задачи для самостоятельного решения</a:t>
            </a:r>
          </a:p>
        </p:txBody>
      </p:sp>
      <p:sp>
        <p:nvSpPr>
          <p:cNvPr id="6" name="Управляющая кнопка: &quot;На главную&quot; 5">
            <a:hlinkClick r:id="rId2" action="ppaction://hlinksldjump" highlightClick="1"/>
            <a:extLst>
              <a:ext uri="{FF2B5EF4-FFF2-40B4-BE49-F238E27FC236}">
                <a16:creationId xmlns="" xmlns:a16="http://schemas.microsoft.com/office/drawing/2014/main" id="{F0E4AE00-A042-4551-90F1-0EEFAFB321B6}"/>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 xmlns:a16="http://schemas.microsoft.com/office/drawing/2014/main" id="{4AD48382-F405-4064-AE41-37CFF6EF8B53}"/>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6.</a:t>
            </a:r>
          </a:p>
        </p:txBody>
      </p:sp>
      <p:sp>
        <p:nvSpPr>
          <p:cNvPr id="2" name="TextBox 1">
            <a:extLst>
              <a:ext uri="{FF2B5EF4-FFF2-40B4-BE49-F238E27FC236}">
                <a16:creationId xmlns="" xmlns:a16="http://schemas.microsoft.com/office/drawing/2014/main" id="{BB573FEA-7126-49E3-AE3E-08244D8918DB}"/>
              </a:ext>
            </a:extLst>
          </p:cNvPr>
          <p:cNvSpPr txBox="1"/>
          <p:nvPr/>
        </p:nvSpPr>
        <p:spPr>
          <a:xfrm>
            <a:off x="400718" y="1196752"/>
            <a:ext cx="8851802" cy="3801041"/>
          </a:xfrm>
          <a:prstGeom prst="rect">
            <a:avLst/>
          </a:prstGeom>
          <a:noFill/>
        </p:spPr>
        <p:txBody>
          <a:bodyPr wrap="square" rtlCol="0">
            <a:spAutoFit/>
          </a:bodyPr>
          <a:lstStyle/>
          <a:p>
            <a:pPr>
              <a:lnSpc>
                <a:spcPct val="150000"/>
              </a:lnSpc>
            </a:pPr>
            <a:r>
              <a:rPr lang="ru-RU" sz="2200" dirty="0"/>
              <a:t>На числовой прямой даны два отрезка: </a:t>
            </a:r>
            <a:r>
              <a:rPr lang="en-US" sz="2200" i="1" dirty="0"/>
              <a:t>P</a:t>
            </a:r>
            <a:r>
              <a:rPr lang="ru-RU" sz="2200" dirty="0"/>
              <a:t>=[10; 18] и </a:t>
            </a:r>
            <a:r>
              <a:rPr lang="en-US" sz="2200" i="1" dirty="0"/>
              <a:t>Q</a:t>
            </a:r>
            <a:r>
              <a:rPr lang="ru-RU" sz="2200" dirty="0"/>
              <a:t>=[31; 40]. Укажите наибольшую возможную длину такого отрезка </a:t>
            </a:r>
            <a:r>
              <a:rPr lang="en-US" sz="2200" i="1" dirty="0"/>
              <a:t>A</a:t>
            </a:r>
            <a:r>
              <a:rPr lang="ru-RU" sz="2200" dirty="0"/>
              <a:t>, что формула          </a:t>
            </a:r>
          </a:p>
          <a:p>
            <a:pPr>
              <a:lnSpc>
                <a:spcPct val="150000"/>
              </a:lnSpc>
            </a:pPr>
            <a:r>
              <a:rPr lang="ru-RU" sz="2200" dirty="0"/>
              <a:t>			</a:t>
            </a:r>
            <a:r>
              <a:rPr lang="en-US" sz="2200" dirty="0"/>
              <a:t>(x ϵ P) V ¬ ( x ϵ A) V ( x ϵ Q)</a:t>
            </a:r>
          </a:p>
          <a:p>
            <a:pPr>
              <a:lnSpc>
                <a:spcPct val="150000"/>
              </a:lnSpc>
            </a:pPr>
            <a:endParaRPr lang="ru-RU" sz="1400" dirty="0"/>
          </a:p>
          <a:p>
            <a:pPr>
              <a:lnSpc>
                <a:spcPct val="150000"/>
              </a:lnSpc>
            </a:pPr>
            <a:r>
              <a:rPr lang="ru-RU" sz="2200" dirty="0"/>
              <a:t>тождественно истинна, то есть принимает значение 1 при любом значении переменной </a:t>
            </a:r>
            <a:r>
              <a:rPr lang="en-US" sz="2200" i="1" dirty="0"/>
              <a:t>x</a:t>
            </a:r>
            <a:r>
              <a:rPr lang="ru-RU" sz="2200" dirty="0"/>
              <a:t>.</a:t>
            </a:r>
            <a:endParaRPr lang="en-US" sz="2200" dirty="0"/>
          </a:p>
          <a:p>
            <a:endParaRPr lang="en-US" sz="2200" dirty="0"/>
          </a:p>
        </p:txBody>
      </p:sp>
      <p:sp>
        <p:nvSpPr>
          <p:cNvPr id="3" name="TextBox 2">
            <a:extLst>
              <a:ext uri="{FF2B5EF4-FFF2-40B4-BE49-F238E27FC236}">
                <a16:creationId xmlns="" xmlns:a16="http://schemas.microsoft.com/office/drawing/2014/main" id="{AF9A5DCD-150D-4DC5-984F-89E41D34F786}"/>
              </a:ext>
            </a:extLst>
          </p:cNvPr>
          <p:cNvSpPr txBox="1"/>
          <p:nvPr/>
        </p:nvSpPr>
        <p:spPr>
          <a:xfrm>
            <a:off x="539552" y="5301208"/>
            <a:ext cx="2664296" cy="430887"/>
          </a:xfrm>
          <a:prstGeom prst="rect">
            <a:avLst/>
          </a:prstGeom>
          <a:noFill/>
        </p:spPr>
        <p:txBody>
          <a:bodyPr wrap="square" rtlCol="0">
            <a:spAutoFit/>
          </a:bodyPr>
          <a:lstStyle/>
          <a:p>
            <a:r>
              <a:rPr lang="ru-RU" sz="2200" dirty="0"/>
              <a:t>Ответ: 9</a:t>
            </a:r>
            <a:endParaRPr lang="en-US" sz="2200" dirty="0"/>
          </a:p>
        </p:txBody>
      </p:sp>
    </p:spTree>
    <p:extLst>
      <p:ext uri="{BB962C8B-B14F-4D97-AF65-F5344CB8AC3E}">
        <p14:creationId xmlns="" xmlns:p14="http://schemas.microsoft.com/office/powerpoint/2010/main" val="1139613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EAD77E3E-698C-4687-9A82-F5E5F483029A}"/>
              </a:ext>
            </a:extLst>
          </p:cNvPr>
          <p:cNvSpPr txBox="1"/>
          <p:nvPr/>
        </p:nvSpPr>
        <p:spPr>
          <a:xfrm>
            <a:off x="4355976" y="48781"/>
            <a:ext cx="4536504" cy="400110"/>
          </a:xfrm>
          <a:prstGeom prst="rect">
            <a:avLst/>
          </a:prstGeom>
          <a:noFill/>
        </p:spPr>
        <p:txBody>
          <a:bodyPr wrap="square" rtlCol="0">
            <a:spAutoFit/>
          </a:bodyPr>
          <a:lstStyle/>
          <a:p>
            <a:r>
              <a:rPr lang="ru-RU" sz="2000" i="1" dirty="0"/>
              <a:t>Задачи для самостоятельного решения</a:t>
            </a:r>
          </a:p>
        </p:txBody>
      </p:sp>
      <p:sp>
        <p:nvSpPr>
          <p:cNvPr id="6" name="Управляющая кнопка: &quot;На главную&quot; 5">
            <a:hlinkClick r:id="rId2" action="ppaction://hlinksldjump" highlightClick="1"/>
            <a:extLst>
              <a:ext uri="{FF2B5EF4-FFF2-40B4-BE49-F238E27FC236}">
                <a16:creationId xmlns="" xmlns:a16="http://schemas.microsoft.com/office/drawing/2014/main" id="{F0E4AE00-A042-4551-90F1-0EEFAFB321B6}"/>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 xmlns:a16="http://schemas.microsoft.com/office/drawing/2014/main" id="{4AD48382-F405-4064-AE41-37CFF6EF8B53}"/>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a:t>
            </a:r>
            <a:r>
              <a:rPr lang="en-US" sz="2200" u="sng" dirty="0"/>
              <a:t>7</a:t>
            </a:r>
            <a:r>
              <a:rPr lang="ru-RU" sz="2200" u="sng" dirty="0"/>
              <a:t>.</a:t>
            </a:r>
          </a:p>
        </p:txBody>
      </p:sp>
      <p:sp>
        <p:nvSpPr>
          <p:cNvPr id="2" name="TextBox 1">
            <a:extLst>
              <a:ext uri="{FF2B5EF4-FFF2-40B4-BE49-F238E27FC236}">
                <a16:creationId xmlns="" xmlns:a16="http://schemas.microsoft.com/office/drawing/2014/main" id="{BB573FEA-7126-49E3-AE3E-08244D8918DB}"/>
              </a:ext>
            </a:extLst>
          </p:cNvPr>
          <p:cNvSpPr txBox="1"/>
          <p:nvPr/>
        </p:nvSpPr>
        <p:spPr>
          <a:xfrm>
            <a:off x="545801" y="1539076"/>
            <a:ext cx="8851802" cy="3477875"/>
          </a:xfrm>
          <a:prstGeom prst="rect">
            <a:avLst/>
          </a:prstGeom>
          <a:noFill/>
        </p:spPr>
        <p:txBody>
          <a:bodyPr wrap="square" rtlCol="0">
            <a:spAutoFit/>
          </a:bodyPr>
          <a:lstStyle/>
          <a:p>
            <a:pPr>
              <a:lnSpc>
                <a:spcPct val="150000"/>
              </a:lnSpc>
            </a:pPr>
            <a:r>
              <a:rPr lang="ru-RU" sz="2200" dirty="0"/>
              <a:t>На числовой прямой даны два отрезка: </a:t>
            </a:r>
            <a:r>
              <a:rPr lang="en-US" sz="2200" i="1" dirty="0"/>
              <a:t>R</a:t>
            </a:r>
            <a:r>
              <a:rPr lang="ru-RU" sz="2200" dirty="0"/>
              <a:t>=[10; 30] и </a:t>
            </a:r>
            <a:r>
              <a:rPr lang="en-US" sz="2200" i="1" dirty="0"/>
              <a:t>S</a:t>
            </a:r>
            <a:r>
              <a:rPr lang="ru-RU" sz="2200" dirty="0"/>
              <a:t>=[20; 40]. Укажите наибольшую возможную длину такого отрезка </a:t>
            </a:r>
            <a:r>
              <a:rPr lang="en-US" sz="2200" i="1" dirty="0"/>
              <a:t>T</a:t>
            </a:r>
            <a:r>
              <a:rPr lang="ru-RU" sz="2200" dirty="0"/>
              <a:t>, что формула 			</a:t>
            </a:r>
          </a:p>
          <a:p>
            <a:pPr>
              <a:lnSpc>
                <a:spcPct val="150000"/>
              </a:lnSpc>
            </a:pPr>
            <a:endParaRPr lang="en-US" sz="2200" dirty="0"/>
          </a:p>
          <a:p>
            <a:pPr>
              <a:lnSpc>
                <a:spcPct val="150000"/>
              </a:lnSpc>
            </a:pPr>
            <a:r>
              <a:rPr lang="ru-RU" sz="2200" dirty="0"/>
              <a:t>тождественно истинна, то есть принимает значение 1 при любом значении переменной </a:t>
            </a:r>
            <a:r>
              <a:rPr lang="en-US" sz="2200" i="1" dirty="0"/>
              <a:t>x</a:t>
            </a:r>
            <a:r>
              <a:rPr lang="ru-RU" sz="2200" dirty="0"/>
              <a:t>.</a:t>
            </a:r>
            <a:endParaRPr lang="en-US" sz="2200" dirty="0"/>
          </a:p>
          <a:p>
            <a:endParaRPr lang="en-US" sz="2200" dirty="0"/>
          </a:p>
        </p:txBody>
      </p:sp>
      <p:sp>
        <p:nvSpPr>
          <p:cNvPr id="3" name="TextBox 2">
            <a:extLst>
              <a:ext uri="{FF2B5EF4-FFF2-40B4-BE49-F238E27FC236}">
                <a16:creationId xmlns="" xmlns:a16="http://schemas.microsoft.com/office/drawing/2014/main" id="{AF9A5DCD-150D-4DC5-984F-89E41D34F786}"/>
              </a:ext>
            </a:extLst>
          </p:cNvPr>
          <p:cNvSpPr txBox="1"/>
          <p:nvPr/>
        </p:nvSpPr>
        <p:spPr>
          <a:xfrm>
            <a:off x="539552" y="5301208"/>
            <a:ext cx="2664296" cy="430887"/>
          </a:xfrm>
          <a:prstGeom prst="rect">
            <a:avLst/>
          </a:prstGeom>
          <a:noFill/>
        </p:spPr>
        <p:txBody>
          <a:bodyPr wrap="square" rtlCol="0">
            <a:spAutoFit/>
          </a:bodyPr>
          <a:lstStyle/>
          <a:p>
            <a:r>
              <a:rPr lang="ru-RU" sz="2200" dirty="0"/>
              <a:t>Ответ: </a:t>
            </a:r>
            <a:r>
              <a:rPr lang="en-US" sz="2200" dirty="0"/>
              <a:t>30</a:t>
            </a:r>
          </a:p>
        </p:txBody>
      </p:sp>
      <p:sp>
        <p:nvSpPr>
          <p:cNvPr id="4" name="Rectangle 2">
            <a:extLst>
              <a:ext uri="{FF2B5EF4-FFF2-40B4-BE49-F238E27FC236}">
                <a16:creationId xmlns="" xmlns:a16="http://schemas.microsoft.com/office/drawing/2014/main" id="{C9D64824-0E00-4E61-846C-3CC7C4786C50}"/>
              </a:ext>
            </a:extLst>
          </p:cNvPr>
          <p:cNvSpPr>
            <a:spLocks noChangeArrowheads="1"/>
          </p:cNvSpPr>
          <p:nvPr/>
        </p:nvSpPr>
        <p:spPr bwMode="auto">
          <a:xfrm>
            <a:off x="145083" y="342324"/>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3">
            <a:extLst>
              <a:ext uri="{FF2B5EF4-FFF2-40B4-BE49-F238E27FC236}">
                <a16:creationId xmlns="" xmlns:a16="http://schemas.microsoft.com/office/drawing/2014/main" id="{870E3E67-0720-46FC-8B43-B4C4F11F9174}"/>
              </a:ext>
            </a:extLst>
          </p:cNvPr>
          <p:cNvSpPr>
            <a:spLocks noChangeArrowheads="1"/>
          </p:cNvSpPr>
          <p:nvPr/>
        </p:nvSpPr>
        <p:spPr bwMode="auto">
          <a:xfrm>
            <a:off x="2262565" y="3062569"/>
            <a:ext cx="4909036" cy="430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49263"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2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T</a:t>
            </a: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2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R</a:t>
            </a: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V</a:t>
            </a: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2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a:t>
            </a:r>
            <a:r>
              <a:rPr kumimoji="0" lang="ru-RU" altLang="en-US" sz="22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ru-RU" altLang="en-US" sz="2200" b="0" i="0" u="none" strike="noStrike" cap="none" normalizeH="0" baseline="0" dirty="0">
              <a:ln>
                <a:noFill/>
              </a:ln>
              <a:solidFill>
                <a:schemeClr val="tx1"/>
              </a:solidFill>
              <a:effectLst/>
              <a:latin typeface="Arial" panose="020B0604020202020204" pitchFamily="34" charset="0"/>
            </a:endParaRPr>
          </a:p>
        </p:txBody>
      </p:sp>
      <p:cxnSp>
        <p:nvCxnSpPr>
          <p:cNvPr id="10" name="Прямая со стрелкой 9">
            <a:extLst>
              <a:ext uri="{FF2B5EF4-FFF2-40B4-BE49-F238E27FC236}">
                <a16:creationId xmlns="" xmlns:a16="http://schemas.microsoft.com/office/drawing/2014/main" id="{769DBA99-80F9-4E6A-BFB2-BCB0DF672FD8}"/>
              </a:ext>
            </a:extLst>
          </p:cNvPr>
          <p:cNvCxnSpPr>
            <a:cxnSpLocks/>
          </p:cNvCxnSpPr>
          <p:nvPr/>
        </p:nvCxnSpPr>
        <p:spPr>
          <a:xfrm>
            <a:off x="3779912" y="3301876"/>
            <a:ext cx="432048"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506547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EAD77E3E-698C-4687-9A82-F5E5F483029A}"/>
              </a:ext>
            </a:extLst>
          </p:cNvPr>
          <p:cNvSpPr txBox="1"/>
          <p:nvPr/>
        </p:nvSpPr>
        <p:spPr>
          <a:xfrm>
            <a:off x="4355976" y="48781"/>
            <a:ext cx="4536504" cy="400110"/>
          </a:xfrm>
          <a:prstGeom prst="rect">
            <a:avLst/>
          </a:prstGeom>
          <a:noFill/>
        </p:spPr>
        <p:txBody>
          <a:bodyPr wrap="square" rtlCol="0">
            <a:spAutoFit/>
          </a:bodyPr>
          <a:lstStyle/>
          <a:p>
            <a:r>
              <a:rPr lang="ru-RU" sz="2000" i="1" dirty="0"/>
              <a:t>Задачи для самостоятельного решения</a:t>
            </a:r>
          </a:p>
        </p:txBody>
      </p:sp>
      <p:sp>
        <p:nvSpPr>
          <p:cNvPr id="6" name="Управляющая кнопка: &quot;На главную&quot; 5">
            <a:hlinkClick r:id="rId2" action="ppaction://hlinksldjump" highlightClick="1"/>
            <a:extLst>
              <a:ext uri="{FF2B5EF4-FFF2-40B4-BE49-F238E27FC236}">
                <a16:creationId xmlns="" xmlns:a16="http://schemas.microsoft.com/office/drawing/2014/main" id="{F0E4AE00-A042-4551-90F1-0EEFAFB321B6}"/>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 xmlns:a16="http://schemas.microsoft.com/office/drawing/2014/main" id="{4AD48382-F405-4064-AE41-37CFF6EF8B53}"/>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a:t>
            </a:r>
            <a:r>
              <a:rPr lang="en-US" sz="2200" u="sng" dirty="0"/>
              <a:t>8</a:t>
            </a:r>
            <a:r>
              <a:rPr lang="ru-RU" sz="2200" u="sng" dirty="0"/>
              <a:t>.</a:t>
            </a:r>
          </a:p>
        </p:txBody>
      </p:sp>
      <p:sp>
        <p:nvSpPr>
          <p:cNvPr id="2" name="TextBox 1">
            <a:extLst>
              <a:ext uri="{FF2B5EF4-FFF2-40B4-BE49-F238E27FC236}">
                <a16:creationId xmlns="" xmlns:a16="http://schemas.microsoft.com/office/drawing/2014/main" id="{BB573FEA-7126-49E3-AE3E-08244D8918DB}"/>
              </a:ext>
            </a:extLst>
          </p:cNvPr>
          <p:cNvSpPr txBox="1"/>
          <p:nvPr/>
        </p:nvSpPr>
        <p:spPr>
          <a:xfrm>
            <a:off x="400718" y="1196752"/>
            <a:ext cx="8203730" cy="1615827"/>
          </a:xfrm>
          <a:prstGeom prst="rect">
            <a:avLst/>
          </a:prstGeom>
          <a:noFill/>
        </p:spPr>
        <p:txBody>
          <a:bodyPr wrap="square" rtlCol="0">
            <a:spAutoFit/>
          </a:bodyPr>
          <a:lstStyle/>
          <a:p>
            <a:pPr>
              <a:lnSpc>
                <a:spcPct val="150000"/>
              </a:lnSpc>
            </a:pPr>
            <a:r>
              <a:rPr lang="ru-RU" sz="2200" dirty="0"/>
              <a:t>На числовой прямой даны два отрезка: </a:t>
            </a:r>
            <a:r>
              <a:rPr lang="en-US" sz="2200" i="1" dirty="0"/>
              <a:t>R</a:t>
            </a:r>
            <a:r>
              <a:rPr lang="ru-RU" sz="2200" dirty="0"/>
              <a:t>=[20; 50] и </a:t>
            </a:r>
            <a:r>
              <a:rPr lang="en-US" sz="2200" i="1" dirty="0"/>
              <a:t>S</a:t>
            </a:r>
            <a:r>
              <a:rPr lang="ru-RU" sz="2200" dirty="0"/>
              <a:t>=[30; 65]. Укажите наименьшую возможную длину такого отрезка </a:t>
            </a:r>
            <a:r>
              <a:rPr lang="en-US" sz="2200" i="1" dirty="0"/>
              <a:t>T</a:t>
            </a:r>
            <a:r>
              <a:rPr lang="ru-RU" sz="2200" dirty="0"/>
              <a:t>, что формула</a:t>
            </a:r>
            <a:endParaRPr lang="en-US" sz="2200" dirty="0"/>
          </a:p>
        </p:txBody>
      </p:sp>
      <p:sp>
        <p:nvSpPr>
          <p:cNvPr id="3" name="TextBox 2">
            <a:extLst>
              <a:ext uri="{FF2B5EF4-FFF2-40B4-BE49-F238E27FC236}">
                <a16:creationId xmlns="" xmlns:a16="http://schemas.microsoft.com/office/drawing/2014/main" id="{AF9A5DCD-150D-4DC5-984F-89E41D34F786}"/>
              </a:ext>
            </a:extLst>
          </p:cNvPr>
          <p:cNvSpPr txBox="1"/>
          <p:nvPr/>
        </p:nvSpPr>
        <p:spPr>
          <a:xfrm>
            <a:off x="539552" y="5301208"/>
            <a:ext cx="2664296" cy="430887"/>
          </a:xfrm>
          <a:prstGeom prst="rect">
            <a:avLst/>
          </a:prstGeom>
          <a:noFill/>
        </p:spPr>
        <p:txBody>
          <a:bodyPr wrap="square" rtlCol="0">
            <a:spAutoFit/>
          </a:bodyPr>
          <a:lstStyle/>
          <a:p>
            <a:r>
              <a:rPr lang="ru-RU" sz="2200" dirty="0"/>
              <a:t>Ответ: </a:t>
            </a:r>
            <a:r>
              <a:rPr lang="en-US" sz="2200" dirty="0"/>
              <a:t>2</a:t>
            </a:r>
            <a:r>
              <a:rPr lang="ru-RU" sz="2200" dirty="0"/>
              <a:t>0</a:t>
            </a:r>
            <a:endParaRPr lang="en-US" sz="2200" dirty="0"/>
          </a:p>
        </p:txBody>
      </p:sp>
      <p:sp>
        <p:nvSpPr>
          <p:cNvPr id="13" name="TextBox 12">
            <a:extLst>
              <a:ext uri="{FF2B5EF4-FFF2-40B4-BE49-F238E27FC236}">
                <a16:creationId xmlns="" xmlns:a16="http://schemas.microsoft.com/office/drawing/2014/main" id="{3A5BCAA6-DD8A-40B9-8700-97F553C5BADC}"/>
              </a:ext>
            </a:extLst>
          </p:cNvPr>
          <p:cNvSpPr txBox="1"/>
          <p:nvPr/>
        </p:nvSpPr>
        <p:spPr>
          <a:xfrm>
            <a:off x="471238" y="3548029"/>
            <a:ext cx="7915698" cy="1056123"/>
          </a:xfrm>
          <a:prstGeom prst="rect">
            <a:avLst/>
          </a:prstGeom>
          <a:noFill/>
        </p:spPr>
        <p:txBody>
          <a:bodyPr wrap="square" rtlCol="0">
            <a:spAutoFit/>
          </a:bodyPr>
          <a:lstStyle/>
          <a:p>
            <a:pPr>
              <a:lnSpc>
                <a:spcPct val="150000"/>
              </a:lnSpc>
            </a:pPr>
            <a:r>
              <a:rPr lang="ru-RU" sz="2200" dirty="0"/>
              <a:t>тождественно истинна, то есть принимает значение 1 при любом значении переменной </a:t>
            </a:r>
            <a:r>
              <a:rPr lang="en-US" sz="2200" i="1" dirty="0"/>
              <a:t>x</a:t>
            </a:r>
            <a:r>
              <a:rPr lang="ru-RU" sz="2200" dirty="0"/>
              <a:t>.</a:t>
            </a:r>
            <a:endParaRPr lang="en-US" sz="2200" dirty="0"/>
          </a:p>
        </p:txBody>
      </p:sp>
      <p:sp>
        <p:nvSpPr>
          <p:cNvPr id="14" name="Rectangle 8">
            <a:extLst>
              <a:ext uri="{FF2B5EF4-FFF2-40B4-BE49-F238E27FC236}">
                <a16:creationId xmlns="" xmlns:a16="http://schemas.microsoft.com/office/drawing/2014/main" id="{B9DDCA28-4226-443F-84D0-22CFFC7F17A9}"/>
              </a:ext>
            </a:extLst>
          </p:cNvPr>
          <p:cNvSpPr>
            <a:spLocks noChangeArrowheads="1"/>
          </p:cNvSpPr>
          <p:nvPr/>
        </p:nvSpPr>
        <p:spPr bwMode="auto">
          <a:xfrm>
            <a:off x="1225203" y="2572073"/>
            <a:ext cx="184731"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sz="2400"/>
          </a:p>
        </p:txBody>
      </p:sp>
      <p:sp>
        <p:nvSpPr>
          <p:cNvPr id="16" name="Rectangle 9">
            <a:extLst>
              <a:ext uri="{FF2B5EF4-FFF2-40B4-BE49-F238E27FC236}">
                <a16:creationId xmlns="" xmlns:a16="http://schemas.microsoft.com/office/drawing/2014/main" id="{B6304B2A-B8FF-48B0-8A9D-130C03BED60B}"/>
              </a:ext>
            </a:extLst>
          </p:cNvPr>
          <p:cNvSpPr>
            <a:spLocks noChangeArrowheads="1"/>
          </p:cNvSpPr>
          <p:nvPr/>
        </p:nvSpPr>
        <p:spPr bwMode="auto">
          <a:xfrm>
            <a:off x="2234419" y="2923535"/>
            <a:ext cx="5684378"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indent="449263" eaLnBrk="0" fontAlgn="base" hangingPunct="0">
              <a:spcBef>
                <a:spcPct val="0"/>
              </a:spcBef>
              <a:spcAft>
                <a:spcPct val="0"/>
              </a:spcAft>
            </a:pPr>
            <a:r>
              <a:rPr lang="en-US" sz="2400" dirty="0"/>
              <a:t>¬</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x</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ϵ</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4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T</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x</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ϵ</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4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R</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lang="en-US" sz="2400" dirty="0"/>
              <a:t>¬</a:t>
            </a:r>
            <a:r>
              <a:rPr kumimoji="0" lang="en-US"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kumimoji="0" lang="en-US"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x</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ϵ</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r>
              <a:rPr kumimoji="0" lang="en-US" altLang="en-US" sz="24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a:t>
            </a:r>
            <a:r>
              <a:rPr kumimoji="0" lang="ru-RU" altLang="en-US" sz="2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ru-RU" altLang="en-US" sz="2400" b="0" i="0" u="none" strike="noStrike" cap="none" normalizeH="0" baseline="0" dirty="0">
              <a:ln>
                <a:noFill/>
              </a:ln>
              <a:solidFill>
                <a:schemeClr val="tx1"/>
              </a:solidFill>
              <a:effectLst/>
              <a:latin typeface="Arial" panose="020B0604020202020204" pitchFamily="34" charset="0"/>
            </a:endParaRPr>
          </a:p>
        </p:txBody>
      </p:sp>
      <p:cxnSp>
        <p:nvCxnSpPr>
          <p:cNvPr id="18" name="Прямая со стрелкой 17">
            <a:extLst>
              <a:ext uri="{FF2B5EF4-FFF2-40B4-BE49-F238E27FC236}">
                <a16:creationId xmlns="" xmlns:a16="http://schemas.microsoft.com/office/drawing/2014/main" id="{D65DE460-716F-496C-B424-1CA0303C90A7}"/>
              </a:ext>
            </a:extLst>
          </p:cNvPr>
          <p:cNvCxnSpPr>
            <a:cxnSpLocks/>
          </p:cNvCxnSpPr>
          <p:nvPr/>
        </p:nvCxnSpPr>
        <p:spPr>
          <a:xfrm>
            <a:off x="3957712" y="3162176"/>
            <a:ext cx="432048"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a:extLst>
              <a:ext uri="{FF2B5EF4-FFF2-40B4-BE49-F238E27FC236}">
                <a16:creationId xmlns="" xmlns:a16="http://schemas.microsoft.com/office/drawing/2014/main" id="{34CB404A-D7AD-4E05-B9F3-476B0E86EC55}"/>
              </a:ext>
            </a:extLst>
          </p:cNvPr>
          <p:cNvCxnSpPr>
            <a:cxnSpLocks/>
          </p:cNvCxnSpPr>
          <p:nvPr/>
        </p:nvCxnSpPr>
        <p:spPr>
          <a:xfrm>
            <a:off x="5635104" y="3187700"/>
            <a:ext cx="53796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248443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33296" y="814325"/>
            <a:ext cx="3953282" cy="830997"/>
          </a:xfrm>
          <a:prstGeom prst="rect">
            <a:avLst/>
          </a:prstGeom>
          <a:noFill/>
        </p:spPr>
        <p:txBody>
          <a:bodyPr wrap="square" rtlCol="0">
            <a:spAutoFit/>
          </a:bodyPr>
          <a:lstStyle/>
          <a:p>
            <a:pPr algn="ctr"/>
            <a:r>
              <a:rPr lang="ru-RU" sz="4800" dirty="0">
                <a:solidFill>
                  <a:schemeClr val="tx2"/>
                </a:solidFill>
                <a:effectLst>
                  <a:outerShdw blurRad="63500" dist="38100" dir="5400000" algn="t" rotWithShape="0">
                    <a:prstClr val="black">
                      <a:alpha val="25000"/>
                    </a:prstClr>
                  </a:outerShdw>
                </a:effectLst>
                <a:ea typeface="+mj-ea"/>
                <a:cs typeface="+mj-cs"/>
              </a:rPr>
              <a:t>Содержание</a:t>
            </a:r>
          </a:p>
        </p:txBody>
      </p:sp>
      <p:sp>
        <p:nvSpPr>
          <p:cNvPr id="3" name="TextBox 2"/>
          <p:cNvSpPr txBox="1"/>
          <p:nvPr/>
        </p:nvSpPr>
        <p:spPr>
          <a:xfrm>
            <a:off x="1667872" y="2381134"/>
            <a:ext cx="5808256" cy="3477875"/>
          </a:xfrm>
          <a:prstGeom prst="rect">
            <a:avLst/>
          </a:prstGeom>
          <a:noFill/>
        </p:spPr>
        <p:txBody>
          <a:bodyPr wrap="square" rtlCol="0">
            <a:spAutoFit/>
          </a:bodyPr>
          <a:lstStyle/>
          <a:p>
            <a:pPr marL="342900" indent="-342900">
              <a:spcBef>
                <a:spcPts val="1200"/>
              </a:spcBef>
              <a:spcAft>
                <a:spcPts val="1200"/>
              </a:spcAft>
              <a:buAutoNum type="arabicPeriod"/>
            </a:pPr>
            <a:r>
              <a:rPr lang="ru-RU" sz="3200" dirty="0">
                <a:hlinkClick r:id="rId2" action="ppaction://hlinksldjump"/>
              </a:rPr>
              <a:t>Теория</a:t>
            </a:r>
            <a:endParaRPr lang="ru-RU" sz="3200" dirty="0">
              <a:hlinkClick r:id="rId3" action="ppaction://hlinksldjump"/>
            </a:endParaRPr>
          </a:p>
          <a:p>
            <a:pPr marL="342900" indent="-342900">
              <a:spcBef>
                <a:spcPts val="1200"/>
              </a:spcBef>
              <a:spcAft>
                <a:spcPts val="1200"/>
              </a:spcAft>
              <a:buAutoNum type="arabicPeriod"/>
            </a:pPr>
            <a:r>
              <a:rPr lang="ru-RU" sz="3200" dirty="0">
                <a:hlinkClick r:id="rId4" action="ppaction://hlinksldjump"/>
              </a:rPr>
              <a:t>Разбор решений задач</a:t>
            </a:r>
            <a:endParaRPr lang="ru-RU" sz="3200" dirty="0">
              <a:hlinkClick r:id="" action="ppaction://noaction"/>
            </a:endParaRPr>
          </a:p>
          <a:p>
            <a:pPr marL="342900" indent="-342900">
              <a:spcBef>
                <a:spcPts val="1200"/>
              </a:spcBef>
              <a:spcAft>
                <a:spcPts val="1200"/>
              </a:spcAft>
              <a:buAutoNum type="arabicPeriod"/>
            </a:pPr>
            <a:r>
              <a:rPr lang="ru-RU" sz="3200" dirty="0">
                <a:hlinkClick r:id="rId5" action="ppaction://hlinksldjump"/>
              </a:rPr>
              <a:t>Задачи для самостоятельного решения</a:t>
            </a:r>
            <a:endParaRPr lang="ru-RU" sz="3200" dirty="0">
              <a:hlinkClick r:id="" action="ppaction://noaction"/>
            </a:endParaRPr>
          </a:p>
          <a:p>
            <a:pPr marL="342900" indent="-342900">
              <a:spcBef>
                <a:spcPts val="1200"/>
              </a:spcBef>
              <a:spcAft>
                <a:spcPts val="1200"/>
              </a:spcAft>
              <a:buAutoNum type="arabicPeriod"/>
            </a:pPr>
            <a:r>
              <a:rPr lang="ru-RU" sz="3200" dirty="0">
                <a:hlinkClick r:id="rId3" action="ppaction://hlinksldjump"/>
              </a:rPr>
              <a:t>Источники</a:t>
            </a:r>
            <a:endParaRPr lang="ru-RU" sz="3200" dirty="0">
              <a:hlinkClick r:id="" action="ppaction://noaction"/>
            </a:endParaRPr>
          </a:p>
        </p:txBody>
      </p:sp>
    </p:spTree>
    <p:extLst>
      <p:ext uri="{BB962C8B-B14F-4D97-AF65-F5344CB8AC3E}">
        <p14:creationId xmlns="" xmlns:p14="http://schemas.microsoft.com/office/powerpoint/2010/main" val="1431920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EAD77E3E-698C-4687-9A82-F5E5F483029A}"/>
              </a:ext>
            </a:extLst>
          </p:cNvPr>
          <p:cNvSpPr txBox="1"/>
          <p:nvPr/>
        </p:nvSpPr>
        <p:spPr>
          <a:xfrm>
            <a:off x="4355976" y="48781"/>
            <a:ext cx="4536504" cy="400110"/>
          </a:xfrm>
          <a:prstGeom prst="rect">
            <a:avLst/>
          </a:prstGeom>
          <a:noFill/>
        </p:spPr>
        <p:txBody>
          <a:bodyPr wrap="square" rtlCol="0">
            <a:spAutoFit/>
          </a:bodyPr>
          <a:lstStyle/>
          <a:p>
            <a:r>
              <a:rPr lang="ru-RU" sz="2000" i="1" dirty="0"/>
              <a:t>Задачи для самостоятельного решения</a:t>
            </a:r>
          </a:p>
        </p:txBody>
      </p:sp>
      <p:sp>
        <p:nvSpPr>
          <p:cNvPr id="6" name="Управляющая кнопка: &quot;На главную&quot; 5">
            <a:hlinkClick r:id="rId2" action="ppaction://hlinksldjump" highlightClick="1"/>
            <a:extLst>
              <a:ext uri="{FF2B5EF4-FFF2-40B4-BE49-F238E27FC236}">
                <a16:creationId xmlns="" xmlns:a16="http://schemas.microsoft.com/office/drawing/2014/main" id="{F0E4AE00-A042-4551-90F1-0EEFAFB321B6}"/>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 xmlns:a16="http://schemas.microsoft.com/office/drawing/2014/main" id="{4AD48382-F405-4064-AE41-37CFF6EF8B53}"/>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9.</a:t>
            </a:r>
          </a:p>
        </p:txBody>
      </p:sp>
      <p:sp>
        <p:nvSpPr>
          <p:cNvPr id="2" name="TextBox 1">
            <a:extLst>
              <a:ext uri="{FF2B5EF4-FFF2-40B4-BE49-F238E27FC236}">
                <a16:creationId xmlns="" xmlns:a16="http://schemas.microsoft.com/office/drawing/2014/main" id="{BB573FEA-7126-49E3-AE3E-08244D8918DB}"/>
              </a:ext>
            </a:extLst>
          </p:cNvPr>
          <p:cNvSpPr txBox="1"/>
          <p:nvPr/>
        </p:nvSpPr>
        <p:spPr>
          <a:xfrm>
            <a:off x="400718" y="1196752"/>
            <a:ext cx="8851802" cy="4539704"/>
          </a:xfrm>
          <a:prstGeom prst="rect">
            <a:avLst/>
          </a:prstGeom>
          <a:noFill/>
        </p:spPr>
        <p:txBody>
          <a:bodyPr wrap="square" rtlCol="0">
            <a:spAutoFit/>
          </a:bodyPr>
          <a:lstStyle/>
          <a:p>
            <a:pPr>
              <a:lnSpc>
                <a:spcPct val="150000"/>
              </a:lnSpc>
            </a:pPr>
            <a:r>
              <a:rPr lang="ru-RU" sz="2200" dirty="0"/>
              <a:t>На числовой прямой даны два отрезка: </a:t>
            </a:r>
            <a:r>
              <a:rPr lang="en-US" sz="2200" i="1" dirty="0"/>
              <a:t>P</a:t>
            </a:r>
            <a:r>
              <a:rPr lang="ru-RU" sz="2200" dirty="0"/>
              <a:t>=[10; </a:t>
            </a:r>
            <a:r>
              <a:rPr lang="en-US" sz="2200" dirty="0"/>
              <a:t>25</a:t>
            </a:r>
            <a:r>
              <a:rPr lang="ru-RU" sz="2200" dirty="0"/>
              <a:t>] и </a:t>
            </a:r>
            <a:r>
              <a:rPr lang="en-US" sz="2200" i="1" dirty="0"/>
              <a:t>Q</a:t>
            </a:r>
            <a:r>
              <a:rPr lang="ru-RU" sz="2200" dirty="0"/>
              <a:t>=[</a:t>
            </a:r>
            <a:r>
              <a:rPr lang="en-US" sz="2200" dirty="0"/>
              <a:t>0</a:t>
            </a:r>
            <a:r>
              <a:rPr lang="ru-RU" sz="2200" dirty="0"/>
              <a:t>; </a:t>
            </a:r>
            <a:r>
              <a:rPr lang="en-US" sz="2200" dirty="0"/>
              <a:t>12</a:t>
            </a:r>
            <a:r>
              <a:rPr lang="ru-RU" sz="2200" dirty="0"/>
              <a:t>]. Выберите из предложенных вариантов такой отрезок А, что формула</a:t>
            </a:r>
          </a:p>
          <a:p>
            <a:pPr>
              <a:lnSpc>
                <a:spcPct val="150000"/>
              </a:lnSpc>
            </a:pPr>
            <a:r>
              <a:rPr lang="ru-RU" sz="2200" dirty="0"/>
              <a:t>			</a:t>
            </a:r>
            <a:endParaRPr lang="ru-RU" sz="1400" dirty="0"/>
          </a:p>
          <a:p>
            <a:pPr>
              <a:lnSpc>
                <a:spcPct val="150000"/>
              </a:lnSpc>
            </a:pPr>
            <a:r>
              <a:rPr lang="ru-RU" sz="2200" dirty="0"/>
              <a:t>тождественно истинна, то есть принимает значение 1 при любом значении переменной </a:t>
            </a:r>
            <a:r>
              <a:rPr lang="en-US" sz="2200" i="1" dirty="0"/>
              <a:t>x</a:t>
            </a:r>
            <a:r>
              <a:rPr lang="ru-RU" sz="2200" dirty="0"/>
              <a:t>.</a:t>
            </a:r>
            <a:endParaRPr lang="en-US" sz="2200" dirty="0"/>
          </a:p>
          <a:p>
            <a:pPr>
              <a:lnSpc>
                <a:spcPct val="150000"/>
              </a:lnSpc>
            </a:pPr>
            <a:r>
              <a:rPr lang="ru-RU" sz="2200" dirty="0"/>
              <a:t>1) </a:t>
            </a:r>
            <a:r>
              <a:rPr lang="en-US" sz="2200" dirty="0"/>
              <a:t>[1</a:t>
            </a:r>
            <a:r>
              <a:rPr lang="ru-RU" sz="2200" dirty="0"/>
              <a:t>0, </a:t>
            </a:r>
            <a:r>
              <a:rPr lang="en-US" sz="2200" dirty="0"/>
              <a:t>15]</a:t>
            </a:r>
            <a:r>
              <a:rPr lang="ru-RU" sz="2200" dirty="0"/>
              <a:t>		</a:t>
            </a:r>
            <a:r>
              <a:rPr lang="en-US" sz="2200" dirty="0"/>
              <a:t>2) [20</a:t>
            </a:r>
            <a:r>
              <a:rPr lang="ru-RU" sz="2200" dirty="0"/>
              <a:t>, </a:t>
            </a:r>
            <a:r>
              <a:rPr lang="en-US" sz="2200" dirty="0"/>
              <a:t>35] 	3) [5</a:t>
            </a:r>
            <a:r>
              <a:rPr lang="ru-RU" sz="2200" dirty="0"/>
              <a:t>, </a:t>
            </a:r>
            <a:r>
              <a:rPr lang="en-US" sz="2200" dirty="0"/>
              <a:t>20] 	4) [</a:t>
            </a:r>
            <a:r>
              <a:rPr lang="ru-RU" sz="2200" dirty="0"/>
              <a:t>1</a:t>
            </a:r>
            <a:r>
              <a:rPr lang="en-US" sz="2200" dirty="0"/>
              <a:t>2</a:t>
            </a:r>
            <a:r>
              <a:rPr lang="ru-RU" sz="2200" dirty="0"/>
              <a:t>, </a:t>
            </a:r>
            <a:r>
              <a:rPr lang="en-US" sz="2200" dirty="0"/>
              <a:t>40]</a:t>
            </a:r>
          </a:p>
          <a:p>
            <a:pPr>
              <a:lnSpc>
                <a:spcPct val="150000"/>
              </a:lnSpc>
            </a:pPr>
            <a:endParaRPr lang="en-US" sz="2200" dirty="0"/>
          </a:p>
          <a:p>
            <a:endParaRPr lang="en-US" sz="2200" dirty="0"/>
          </a:p>
        </p:txBody>
      </p:sp>
      <p:sp>
        <p:nvSpPr>
          <p:cNvPr id="3" name="TextBox 2">
            <a:extLst>
              <a:ext uri="{FF2B5EF4-FFF2-40B4-BE49-F238E27FC236}">
                <a16:creationId xmlns="" xmlns:a16="http://schemas.microsoft.com/office/drawing/2014/main" id="{AF9A5DCD-150D-4DC5-984F-89E41D34F786}"/>
              </a:ext>
            </a:extLst>
          </p:cNvPr>
          <p:cNvSpPr txBox="1"/>
          <p:nvPr/>
        </p:nvSpPr>
        <p:spPr>
          <a:xfrm>
            <a:off x="539552" y="5301208"/>
            <a:ext cx="2664296" cy="430887"/>
          </a:xfrm>
          <a:prstGeom prst="rect">
            <a:avLst/>
          </a:prstGeom>
          <a:noFill/>
        </p:spPr>
        <p:txBody>
          <a:bodyPr wrap="square" rtlCol="0">
            <a:spAutoFit/>
          </a:bodyPr>
          <a:lstStyle/>
          <a:p>
            <a:r>
              <a:rPr lang="ru-RU" sz="2200" dirty="0"/>
              <a:t>Ответ: </a:t>
            </a:r>
            <a:r>
              <a:rPr lang="en-US" sz="2200" dirty="0"/>
              <a:t>4)</a:t>
            </a:r>
          </a:p>
        </p:txBody>
      </p:sp>
      <p:sp>
        <p:nvSpPr>
          <p:cNvPr id="8" name="Прямоугольник 7">
            <a:extLst>
              <a:ext uri="{FF2B5EF4-FFF2-40B4-BE49-F238E27FC236}">
                <a16:creationId xmlns="" xmlns:a16="http://schemas.microsoft.com/office/drawing/2014/main" id="{AC9126C9-00B6-447E-8E67-C08737597AD9}"/>
              </a:ext>
            </a:extLst>
          </p:cNvPr>
          <p:cNvSpPr/>
          <p:nvPr/>
        </p:nvSpPr>
        <p:spPr>
          <a:xfrm>
            <a:off x="2483768" y="2694854"/>
            <a:ext cx="4464496" cy="481670"/>
          </a:xfrm>
          <a:prstGeom prst="rect">
            <a:avLst/>
          </a:prstGeom>
        </p:spPr>
        <p:txBody>
          <a:bodyPr wrap="square">
            <a:spAutoFit/>
          </a:bodyPr>
          <a:lstStyle/>
          <a:p>
            <a:pPr algn="ctr">
              <a:lnSpc>
                <a:spcPct val="115000"/>
              </a:lnSpc>
              <a:spcAft>
                <a:spcPts val="1000"/>
              </a:spcAft>
            </a:pPr>
            <a:r>
              <a:rPr lang="en-US" sz="2200" dirty="0">
                <a:ea typeface="Calibri" panose="020F0502020204030204" pitchFamily="34" charset="0"/>
                <a:cs typeface="Times New Roman" panose="02020603050405020304" pitchFamily="18" charset="0"/>
              </a:rPr>
              <a:t>(</a:t>
            </a:r>
            <a:r>
              <a:rPr lang="ru-RU" sz="2200" dirty="0">
                <a:ea typeface="Calibri" panose="020F0502020204030204" pitchFamily="34" charset="0"/>
                <a:cs typeface="Times New Roman" panose="02020603050405020304" pitchFamily="18" charset="0"/>
              </a:rPr>
              <a:t> ( </a:t>
            </a:r>
            <a:r>
              <a:rPr lang="en-US" sz="2200" dirty="0">
                <a:ea typeface="Calibri" panose="020F0502020204030204" pitchFamily="34" charset="0"/>
                <a:cs typeface="Times New Roman" panose="02020603050405020304" pitchFamily="18" charset="0"/>
              </a:rPr>
              <a:t>x </a:t>
            </a:r>
            <a:r>
              <a:rPr lang="en-US" sz="2200" dirty="0"/>
              <a:t>ɇ</a:t>
            </a:r>
            <a:r>
              <a:rPr lang="en-US" sz="2200" dirty="0">
                <a:ea typeface="Calibri" panose="020F0502020204030204" pitchFamily="34" charset="0"/>
                <a:cs typeface="Times New Roman" panose="02020603050405020304" pitchFamily="18" charset="0"/>
              </a:rPr>
              <a:t> Q)        ( x </a:t>
            </a:r>
            <a:r>
              <a:rPr lang="en-US" sz="2200" dirty="0"/>
              <a:t>ɇ</a:t>
            </a:r>
            <a:r>
              <a:rPr lang="en-US" sz="2200" dirty="0">
                <a:ea typeface="Calibri" panose="020F0502020204030204" pitchFamily="34" charset="0"/>
                <a:cs typeface="Times New Roman" panose="02020603050405020304" pitchFamily="18" charset="0"/>
              </a:rPr>
              <a:t> P) ) V ( x ϵ A)</a:t>
            </a:r>
          </a:p>
        </p:txBody>
      </p:sp>
      <p:cxnSp>
        <p:nvCxnSpPr>
          <p:cNvPr id="9" name="Прямая со стрелкой 8">
            <a:extLst>
              <a:ext uri="{FF2B5EF4-FFF2-40B4-BE49-F238E27FC236}">
                <a16:creationId xmlns="" xmlns:a16="http://schemas.microsoft.com/office/drawing/2014/main" id="{D38DD91A-F77A-41EF-A476-A34C0C3C1374}"/>
              </a:ext>
            </a:extLst>
          </p:cNvPr>
          <p:cNvCxnSpPr>
            <a:cxnSpLocks/>
          </p:cNvCxnSpPr>
          <p:nvPr/>
        </p:nvCxnSpPr>
        <p:spPr>
          <a:xfrm>
            <a:off x="3906912" y="2971676"/>
            <a:ext cx="432048"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9679884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 xmlns:a16="http://schemas.microsoft.com/office/drawing/2014/main" id="{EAD77E3E-698C-4687-9A82-F5E5F483029A}"/>
              </a:ext>
            </a:extLst>
          </p:cNvPr>
          <p:cNvSpPr txBox="1"/>
          <p:nvPr/>
        </p:nvSpPr>
        <p:spPr>
          <a:xfrm>
            <a:off x="4355976" y="48781"/>
            <a:ext cx="4536504" cy="400110"/>
          </a:xfrm>
          <a:prstGeom prst="rect">
            <a:avLst/>
          </a:prstGeom>
          <a:noFill/>
        </p:spPr>
        <p:txBody>
          <a:bodyPr wrap="square" rtlCol="0">
            <a:spAutoFit/>
          </a:bodyPr>
          <a:lstStyle/>
          <a:p>
            <a:r>
              <a:rPr lang="ru-RU" sz="2000" i="1" dirty="0"/>
              <a:t>Задачи для самостоятельного решения</a:t>
            </a:r>
          </a:p>
        </p:txBody>
      </p:sp>
      <p:sp>
        <p:nvSpPr>
          <p:cNvPr id="6" name="Управляющая кнопка: &quot;На главную&quot; 5">
            <a:hlinkClick r:id="rId2" action="ppaction://hlinksldjump" highlightClick="1"/>
            <a:extLst>
              <a:ext uri="{FF2B5EF4-FFF2-40B4-BE49-F238E27FC236}">
                <a16:creationId xmlns="" xmlns:a16="http://schemas.microsoft.com/office/drawing/2014/main" id="{F0E4AE00-A042-4551-90F1-0EEFAFB321B6}"/>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 xmlns:a16="http://schemas.microsoft.com/office/drawing/2014/main" id="{4AD48382-F405-4064-AE41-37CFF6EF8B53}"/>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a:t>
            </a:r>
            <a:r>
              <a:rPr lang="en-US" sz="2200" u="sng" dirty="0"/>
              <a:t>10</a:t>
            </a:r>
            <a:r>
              <a:rPr lang="ru-RU" sz="2200" u="sng" dirty="0"/>
              <a:t>.</a:t>
            </a:r>
          </a:p>
        </p:txBody>
      </p:sp>
      <p:sp>
        <p:nvSpPr>
          <p:cNvPr id="2" name="TextBox 1">
            <a:extLst>
              <a:ext uri="{FF2B5EF4-FFF2-40B4-BE49-F238E27FC236}">
                <a16:creationId xmlns="" xmlns:a16="http://schemas.microsoft.com/office/drawing/2014/main" id="{BB573FEA-7126-49E3-AE3E-08244D8918DB}"/>
              </a:ext>
            </a:extLst>
          </p:cNvPr>
          <p:cNvSpPr txBox="1"/>
          <p:nvPr/>
        </p:nvSpPr>
        <p:spPr>
          <a:xfrm>
            <a:off x="400718" y="1196752"/>
            <a:ext cx="8851802" cy="5001369"/>
          </a:xfrm>
          <a:prstGeom prst="rect">
            <a:avLst/>
          </a:prstGeom>
          <a:noFill/>
        </p:spPr>
        <p:txBody>
          <a:bodyPr wrap="square" rtlCol="0">
            <a:spAutoFit/>
          </a:bodyPr>
          <a:lstStyle/>
          <a:p>
            <a:pPr lvl="0">
              <a:lnSpc>
                <a:spcPct val="150000"/>
              </a:lnSpc>
            </a:pPr>
            <a:r>
              <a:rPr lang="ru-RU" sz="2200" dirty="0"/>
              <a:t>На числовой прямой даны два отрезка: P = [10, 40] и Q = [30, 50]. Отрезок A таков, что формула</a:t>
            </a:r>
            <a:endParaRPr lang="en-US" sz="2200" dirty="0"/>
          </a:p>
          <a:p>
            <a:pPr>
              <a:lnSpc>
                <a:spcPct val="150000"/>
              </a:lnSpc>
            </a:pPr>
            <a:r>
              <a:rPr lang="ru-RU" sz="2200" dirty="0"/>
              <a:t>			  </a:t>
            </a:r>
          </a:p>
          <a:p>
            <a:pPr>
              <a:lnSpc>
                <a:spcPct val="150000"/>
              </a:lnSpc>
            </a:pPr>
            <a:endParaRPr lang="en-US" sz="2200" dirty="0"/>
          </a:p>
          <a:p>
            <a:pPr>
              <a:lnSpc>
                <a:spcPct val="150000"/>
              </a:lnSpc>
            </a:pPr>
            <a:r>
              <a:rPr lang="ru-RU" sz="2200" dirty="0"/>
              <a:t>тождественно истинна, то есть принимает значение 1 при любом значении переменной </a:t>
            </a:r>
            <a:r>
              <a:rPr lang="ru-RU" sz="2200" b="1" i="1" dirty="0"/>
              <a:t>х</a:t>
            </a:r>
            <a:r>
              <a:rPr lang="ru-RU" sz="2200" dirty="0"/>
              <a:t>. Какова наибольшая возможная длина отрезка A?</a:t>
            </a:r>
            <a:endParaRPr lang="en-US" sz="2200" dirty="0"/>
          </a:p>
          <a:p>
            <a:pPr>
              <a:lnSpc>
                <a:spcPct val="150000"/>
              </a:lnSpc>
            </a:pPr>
            <a:r>
              <a:rPr lang="ru-RU" sz="2200" dirty="0"/>
              <a:t>	1) </a:t>
            </a:r>
            <a:r>
              <a:rPr lang="en-US" sz="2200" dirty="0"/>
              <a:t>10</a:t>
            </a:r>
            <a:r>
              <a:rPr lang="ru-RU" sz="2200" dirty="0"/>
              <a:t>		</a:t>
            </a:r>
            <a:r>
              <a:rPr lang="en-US" sz="2200" dirty="0"/>
              <a:t>2) 20           3) 30	4) 40</a:t>
            </a:r>
          </a:p>
          <a:p>
            <a:pPr>
              <a:lnSpc>
                <a:spcPct val="150000"/>
              </a:lnSpc>
            </a:pPr>
            <a:endParaRPr lang="en-US" sz="2200" dirty="0"/>
          </a:p>
          <a:p>
            <a:endParaRPr lang="en-US" sz="2200" dirty="0"/>
          </a:p>
        </p:txBody>
      </p:sp>
      <p:sp>
        <p:nvSpPr>
          <p:cNvPr id="3" name="TextBox 2">
            <a:extLst>
              <a:ext uri="{FF2B5EF4-FFF2-40B4-BE49-F238E27FC236}">
                <a16:creationId xmlns="" xmlns:a16="http://schemas.microsoft.com/office/drawing/2014/main" id="{AF9A5DCD-150D-4DC5-984F-89E41D34F786}"/>
              </a:ext>
            </a:extLst>
          </p:cNvPr>
          <p:cNvSpPr txBox="1"/>
          <p:nvPr/>
        </p:nvSpPr>
        <p:spPr>
          <a:xfrm>
            <a:off x="400718" y="5653095"/>
            <a:ext cx="2664296" cy="430887"/>
          </a:xfrm>
          <a:prstGeom prst="rect">
            <a:avLst/>
          </a:prstGeom>
          <a:noFill/>
        </p:spPr>
        <p:txBody>
          <a:bodyPr wrap="square" rtlCol="0">
            <a:spAutoFit/>
          </a:bodyPr>
          <a:lstStyle/>
          <a:p>
            <a:r>
              <a:rPr lang="ru-RU" sz="2200" dirty="0"/>
              <a:t>Ответ: </a:t>
            </a:r>
            <a:r>
              <a:rPr lang="en-US" sz="2200" dirty="0"/>
              <a:t>2)</a:t>
            </a:r>
          </a:p>
        </p:txBody>
      </p:sp>
      <p:sp>
        <p:nvSpPr>
          <p:cNvPr id="8" name="Прямоугольник 7">
            <a:extLst>
              <a:ext uri="{FF2B5EF4-FFF2-40B4-BE49-F238E27FC236}">
                <a16:creationId xmlns="" xmlns:a16="http://schemas.microsoft.com/office/drawing/2014/main" id="{AC9126C9-00B6-447E-8E67-C08737597AD9}"/>
              </a:ext>
            </a:extLst>
          </p:cNvPr>
          <p:cNvSpPr/>
          <p:nvPr/>
        </p:nvSpPr>
        <p:spPr>
          <a:xfrm>
            <a:off x="2303750" y="2467839"/>
            <a:ext cx="4968552" cy="457048"/>
          </a:xfrm>
          <a:prstGeom prst="rect">
            <a:avLst/>
          </a:prstGeom>
        </p:spPr>
        <p:txBody>
          <a:bodyPr wrap="square">
            <a:spAutoFit/>
          </a:bodyPr>
          <a:lstStyle/>
          <a:p>
            <a:pPr algn="ctr">
              <a:lnSpc>
                <a:spcPct val="115000"/>
              </a:lnSpc>
              <a:spcAft>
                <a:spcPts val="1000"/>
              </a:spcAft>
            </a:pPr>
            <a:r>
              <a:rPr lang="en-US" sz="2200" dirty="0">
                <a:ea typeface="Calibri" panose="020F0502020204030204" pitchFamily="34" charset="0"/>
                <a:cs typeface="Times New Roman" panose="02020603050405020304" pitchFamily="18" charset="0"/>
              </a:rPr>
              <a:t>(( x ϵ A)</a:t>
            </a:r>
            <a:r>
              <a:rPr lang="ru-RU" sz="2200" dirty="0">
                <a:ea typeface="Calibri" panose="020F0502020204030204" pitchFamily="34" charset="0"/>
                <a:cs typeface="Times New Roman" panose="02020603050405020304" pitchFamily="18" charset="0"/>
              </a:rPr>
              <a:t>          ( </a:t>
            </a:r>
            <a:r>
              <a:rPr lang="en-US" sz="2200" dirty="0">
                <a:ea typeface="Calibri" panose="020F0502020204030204" pitchFamily="34" charset="0"/>
                <a:cs typeface="Times New Roman" panose="02020603050405020304" pitchFamily="18" charset="0"/>
              </a:rPr>
              <a:t>x ϵ Q))</a:t>
            </a:r>
            <a:r>
              <a:rPr lang="ru-RU" sz="2200" dirty="0">
                <a:ea typeface="Calibri" panose="020F0502020204030204" pitchFamily="34" charset="0"/>
                <a:cs typeface="Times New Roman" panose="02020603050405020304" pitchFamily="18" charset="0"/>
              </a:rPr>
              <a:t>   </a:t>
            </a:r>
            <a:r>
              <a:rPr lang="en-US" sz="2200" dirty="0">
                <a:ea typeface="Calibri" panose="020F0502020204030204" pitchFamily="34" charset="0"/>
                <a:cs typeface="Times New Roman" panose="02020603050405020304" pitchFamily="18" charset="0"/>
              </a:rPr>
              <a:t>V  ( x ϵ P)</a:t>
            </a:r>
          </a:p>
        </p:txBody>
      </p:sp>
      <p:cxnSp>
        <p:nvCxnSpPr>
          <p:cNvPr id="9" name="Прямая со стрелкой 8">
            <a:extLst>
              <a:ext uri="{FF2B5EF4-FFF2-40B4-BE49-F238E27FC236}">
                <a16:creationId xmlns="" xmlns:a16="http://schemas.microsoft.com/office/drawing/2014/main" id="{D38DD91A-F77A-41EF-A476-A34C0C3C1374}"/>
              </a:ext>
            </a:extLst>
          </p:cNvPr>
          <p:cNvCxnSpPr>
            <a:cxnSpLocks/>
          </p:cNvCxnSpPr>
          <p:nvPr/>
        </p:nvCxnSpPr>
        <p:spPr>
          <a:xfrm>
            <a:off x="3923928" y="2721143"/>
            <a:ext cx="432048"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497949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87624" y="980728"/>
            <a:ext cx="6912768" cy="5509200"/>
          </a:xfrm>
          <a:prstGeom prst="rect">
            <a:avLst/>
          </a:prstGeom>
          <a:noFill/>
        </p:spPr>
        <p:txBody>
          <a:bodyPr wrap="square" rtlCol="0">
            <a:spAutoFit/>
          </a:bodyPr>
          <a:lstStyle/>
          <a:p>
            <a:pPr algn="ctr"/>
            <a:r>
              <a:rPr lang="ru-RU" sz="2400" dirty="0"/>
              <a:t>Источники</a:t>
            </a:r>
          </a:p>
          <a:p>
            <a:endParaRPr lang="ru-RU" dirty="0"/>
          </a:p>
          <a:p>
            <a:pPr marL="285750" indent="-285750">
              <a:buFont typeface="Arial" panose="020B0604020202020204" pitchFamily="34" charset="0"/>
              <a:buChar char="•"/>
            </a:pPr>
            <a:r>
              <a:rPr lang="ru-RU" sz="2000" dirty="0"/>
              <a:t>сайт К. Полякова</a:t>
            </a:r>
          </a:p>
          <a:p>
            <a:pPr marL="720000"/>
            <a:r>
              <a:rPr lang="en-US" sz="2000" dirty="0">
                <a:hlinkClick r:id="rId2"/>
              </a:rPr>
              <a:t>http://kpolyakov.spb.ru</a:t>
            </a:r>
            <a:endParaRPr lang="en-US" sz="2000" dirty="0"/>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ru-RU" sz="2000" dirty="0"/>
              <a:t>Открытый банк заданий ФИПИ</a:t>
            </a:r>
          </a:p>
          <a:p>
            <a:pPr marL="285750" indent="-285750">
              <a:buFont typeface="Arial" panose="020B0604020202020204" pitchFamily="34" charset="0"/>
              <a:buChar char="•"/>
            </a:pPr>
            <a:endParaRPr lang="ru-RU" sz="2000" dirty="0"/>
          </a:p>
          <a:p>
            <a:pPr marL="285750" indent="-285750">
              <a:buFont typeface="Arial" panose="020B0604020202020204" pitchFamily="34" charset="0"/>
              <a:buChar char="•"/>
            </a:pPr>
            <a:r>
              <a:rPr lang="ru-RU" sz="2000" dirty="0"/>
              <a:t>С.С. Крылов, Т.Е. </a:t>
            </a:r>
            <a:r>
              <a:rPr lang="ru-RU" sz="2000" dirty="0" smtClean="0"/>
              <a:t>Чуркина ЕГЭ-2018 </a:t>
            </a:r>
            <a:r>
              <a:rPr lang="ru-RU" sz="2000" dirty="0"/>
              <a:t>– типовые экзаменационные варианты. Информатика и ИКТ. Москва. Национальное образование. </a:t>
            </a:r>
            <a:r>
              <a:rPr lang="ru-RU" sz="2000" dirty="0" smtClean="0"/>
              <a:t>2017</a:t>
            </a:r>
            <a:endParaRPr lang="ru-RU" sz="2000" dirty="0"/>
          </a:p>
          <a:p>
            <a:pPr marL="285750" indent="-285750">
              <a:buFont typeface="Arial" panose="020B0604020202020204" pitchFamily="34" charset="0"/>
              <a:buChar char="•"/>
            </a:pPr>
            <a:endParaRPr lang="ru-RU" sz="2000" dirty="0"/>
          </a:p>
          <a:p>
            <a:pPr marL="285750" indent="-285750">
              <a:spcAft>
                <a:spcPts val="1200"/>
              </a:spcAft>
              <a:buFont typeface="Arial" panose="020B0604020202020204" pitchFamily="34" charset="0"/>
              <a:buChar char="•"/>
            </a:pPr>
            <a:r>
              <a:rPr lang="ru-RU" sz="2000" dirty="0"/>
              <a:t>В.Р. </a:t>
            </a:r>
            <a:r>
              <a:rPr lang="ru-RU" sz="2000" dirty="0" err="1"/>
              <a:t>Лещинер</a:t>
            </a:r>
            <a:r>
              <a:rPr lang="ru-RU" sz="2000" dirty="0"/>
              <a:t>. Информатика. </a:t>
            </a:r>
            <a:r>
              <a:rPr lang="ru-RU" sz="2000" dirty="0" smtClean="0"/>
              <a:t>ЕГЭ-201</a:t>
            </a:r>
            <a:r>
              <a:rPr lang="en-US" sz="2000" dirty="0" smtClean="0"/>
              <a:t>8</a:t>
            </a:r>
            <a:r>
              <a:rPr lang="ru-RU" sz="2000" dirty="0" smtClean="0"/>
              <a:t>. </a:t>
            </a:r>
            <a:r>
              <a:rPr lang="ru-RU" sz="2000" dirty="0"/>
              <a:t>Типовые тестовые задания. Москва. Издательство «Экзамен». </a:t>
            </a:r>
            <a:r>
              <a:rPr lang="ru-RU" sz="2000" dirty="0" smtClean="0"/>
              <a:t>201</a:t>
            </a:r>
            <a:r>
              <a:rPr lang="en-US" sz="2000" dirty="0" smtClean="0"/>
              <a:t>7</a:t>
            </a:r>
            <a:endParaRPr lang="ru-RU" sz="2000" dirty="0"/>
          </a:p>
          <a:p>
            <a:pPr marL="285750" indent="-285750">
              <a:buFont typeface="Arial" panose="020B0604020202020204" pitchFamily="34" charset="0"/>
              <a:buChar char="•"/>
            </a:pPr>
            <a:r>
              <a:rPr lang="ru-RU" sz="2000" dirty="0" err="1"/>
              <a:t>Самылкина</a:t>
            </a:r>
            <a:r>
              <a:rPr lang="ru-RU" sz="2000" dirty="0"/>
              <a:t> Н.Н. и др. Подготовка к </a:t>
            </a:r>
            <a:r>
              <a:rPr lang="ru-RU" sz="2000" dirty="0" smtClean="0"/>
              <a:t>ЕГЭ-2018. </a:t>
            </a:r>
            <a:r>
              <a:rPr lang="ru-RU" sz="2000" dirty="0"/>
              <a:t>Информатика. </a:t>
            </a:r>
            <a:r>
              <a:rPr lang="ru-RU" sz="2000" dirty="0" smtClean="0"/>
              <a:t>Москва</a:t>
            </a:r>
            <a:r>
              <a:rPr lang="ru-RU" sz="2000" dirty="0" smtClean="0"/>
              <a:t>. </a:t>
            </a:r>
            <a:r>
              <a:rPr lang="ru-RU" sz="2000" dirty="0" err="1" smtClean="0"/>
              <a:t>Эксмо</a:t>
            </a:r>
            <a:r>
              <a:rPr lang="ru-RU" sz="2000" dirty="0"/>
              <a:t>. </a:t>
            </a:r>
            <a:r>
              <a:rPr lang="ru-RU" sz="2000" dirty="0" smtClean="0"/>
              <a:t>2017</a:t>
            </a:r>
            <a:endParaRPr lang="ru-RU" sz="2000" dirty="0"/>
          </a:p>
          <a:p>
            <a:endParaRPr lang="ru-RU" sz="2000" dirty="0"/>
          </a:p>
        </p:txBody>
      </p:sp>
    </p:spTree>
    <p:extLst>
      <p:ext uri="{BB962C8B-B14F-4D97-AF65-F5344CB8AC3E}">
        <p14:creationId xmlns="" xmlns:p14="http://schemas.microsoft.com/office/powerpoint/2010/main" val="20314453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16089752-3F58-4F8E-B41E-547330A7303F}"/>
              </a:ext>
            </a:extLst>
          </p:cNvPr>
          <p:cNvSpPr txBox="1"/>
          <p:nvPr/>
        </p:nvSpPr>
        <p:spPr>
          <a:xfrm>
            <a:off x="467544" y="332656"/>
            <a:ext cx="7200800" cy="523220"/>
          </a:xfrm>
          <a:prstGeom prst="rect">
            <a:avLst/>
          </a:prstGeom>
          <a:noFill/>
        </p:spPr>
        <p:txBody>
          <a:bodyPr wrap="square" rtlCol="0">
            <a:spAutoFit/>
          </a:bodyPr>
          <a:lstStyle/>
          <a:p>
            <a:r>
              <a:rPr lang="ru-RU" sz="2800" dirty="0"/>
              <a:t>Теория</a:t>
            </a:r>
          </a:p>
        </p:txBody>
      </p:sp>
      <p:sp>
        <p:nvSpPr>
          <p:cNvPr id="3" name="TextBox 2">
            <a:extLst>
              <a:ext uri="{FF2B5EF4-FFF2-40B4-BE49-F238E27FC236}">
                <a16:creationId xmlns="" xmlns:a16="http://schemas.microsoft.com/office/drawing/2014/main" id="{53540832-E55D-4E38-B180-CA34C5413F78}"/>
              </a:ext>
            </a:extLst>
          </p:cNvPr>
          <p:cNvSpPr txBox="1"/>
          <p:nvPr/>
        </p:nvSpPr>
        <p:spPr>
          <a:xfrm>
            <a:off x="467544" y="980728"/>
            <a:ext cx="8280920" cy="5509200"/>
          </a:xfrm>
          <a:prstGeom prst="rect">
            <a:avLst/>
          </a:prstGeom>
          <a:noFill/>
        </p:spPr>
        <p:txBody>
          <a:bodyPr wrap="square" rtlCol="0">
            <a:spAutoFit/>
          </a:bodyPr>
          <a:lstStyle/>
          <a:p>
            <a:r>
              <a:rPr lang="ru-RU" sz="2200" dirty="0"/>
              <a:t>Задания№18 на логические отрезки можно решать несколькими способами.</a:t>
            </a:r>
          </a:p>
          <a:p>
            <a:r>
              <a:rPr lang="ru-RU" sz="2200" dirty="0"/>
              <a:t>В данной презентации рассматриваются два способа решения.</a:t>
            </a:r>
          </a:p>
          <a:p>
            <a:r>
              <a:rPr lang="ru-RU" sz="2200" dirty="0"/>
              <a:t>Как правило, в </a:t>
            </a:r>
            <a:r>
              <a:rPr lang="ru-RU" sz="2200" dirty="0" smtClean="0"/>
              <a:t>данных </a:t>
            </a:r>
            <a:r>
              <a:rPr lang="ru-RU" sz="2200" dirty="0"/>
              <a:t>задачах логическое выражение, для которого требуется найти длину отрезка, на котором это выражение истинно (или ложно), достаточно сложно для восприятия. Поэтому необходимо его упростить. Нужно ввести дополнительные обозначений для простых логических высказываний и за счёт этого получить логическую функцию традиционного вида. </a:t>
            </a:r>
          </a:p>
          <a:p>
            <a:r>
              <a:rPr lang="ru-RU" sz="2200" dirty="0"/>
              <a:t>Первый способ решения: полученное выражение нужно упростить, используя законы преобразования логических выражений. Итоговое выражение нужно приравнять 1, если по условию оно должно быть истинным, или 0, если должно быть ложно. </a:t>
            </a:r>
          </a:p>
        </p:txBody>
      </p:sp>
    </p:spTree>
    <p:extLst>
      <p:ext uri="{BB962C8B-B14F-4D97-AF65-F5344CB8AC3E}">
        <p14:creationId xmlns="" xmlns:p14="http://schemas.microsoft.com/office/powerpoint/2010/main" val="3339001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 xmlns:a16="http://schemas.microsoft.com/office/drawing/2014/main" id="{93818A7B-D70B-41C7-93B1-70EBF0C47F65}"/>
              </a:ext>
            </a:extLst>
          </p:cNvPr>
          <p:cNvSpPr txBox="1"/>
          <p:nvPr/>
        </p:nvSpPr>
        <p:spPr>
          <a:xfrm>
            <a:off x="467544" y="332656"/>
            <a:ext cx="7200800" cy="523220"/>
          </a:xfrm>
          <a:prstGeom prst="rect">
            <a:avLst/>
          </a:prstGeom>
          <a:noFill/>
        </p:spPr>
        <p:txBody>
          <a:bodyPr wrap="square" rtlCol="0">
            <a:spAutoFit/>
          </a:bodyPr>
          <a:lstStyle/>
          <a:p>
            <a:r>
              <a:rPr lang="ru-RU" sz="2800" dirty="0"/>
              <a:t>Теория</a:t>
            </a:r>
          </a:p>
        </p:txBody>
      </p:sp>
      <p:sp>
        <p:nvSpPr>
          <p:cNvPr id="10" name="TextBox 9">
            <a:extLst>
              <a:ext uri="{FF2B5EF4-FFF2-40B4-BE49-F238E27FC236}">
                <a16:creationId xmlns="" xmlns:a16="http://schemas.microsoft.com/office/drawing/2014/main" id="{BE5D45A2-391A-41DE-ACB7-2E9DCDDBF9A2}"/>
              </a:ext>
            </a:extLst>
          </p:cNvPr>
          <p:cNvSpPr txBox="1"/>
          <p:nvPr/>
        </p:nvSpPr>
        <p:spPr>
          <a:xfrm>
            <a:off x="467544" y="980728"/>
            <a:ext cx="8280920" cy="5509200"/>
          </a:xfrm>
          <a:prstGeom prst="rect">
            <a:avLst/>
          </a:prstGeom>
          <a:noFill/>
        </p:spPr>
        <p:txBody>
          <a:bodyPr wrap="square" rtlCol="0">
            <a:spAutoFit/>
          </a:bodyPr>
          <a:lstStyle/>
          <a:p>
            <a:r>
              <a:rPr lang="ru-RU" sz="2200" dirty="0"/>
              <a:t>Остается только рассмотреть простые высказывания, входящие в итоговое выражение, и выяснить, на каких отрезках они истинны (или ложны, в зависимости от условия задачи). Проанализировав эти отрезки, нужно найти итоговый (или несколько, в ответе может быть не один).</a:t>
            </a:r>
          </a:p>
          <a:p>
            <a:r>
              <a:rPr lang="ru-RU" sz="2200" dirty="0"/>
              <a:t>При втором способе решения для полученного после ввода обозначений выражения строится таблица истинности (ТИ), в которой отражены значения всех логических переменных и логических операций на каждом числовом отрезке. В одном из столбцов будут стоять значения искомой переменной. В зависимости от условия, она либо равна 1, либо равна 0, либо может принимать любое значение, поскольку не будет влиять на конечное значение исходного выражения. Остается выбрать строки, соответствующие условию задачи (истинно или ложно должно быть исходное выражение) и выбрать числовые отрезки (отрезок).</a:t>
            </a:r>
          </a:p>
        </p:txBody>
      </p:sp>
    </p:spTree>
    <p:extLst>
      <p:ext uri="{BB962C8B-B14F-4D97-AF65-F5344CB8AC3E}">
        <p14:creationId xmlns="" xmlns:p14="http://schemas.microsoft.com/office/powerpoint/2010/main" val="4274304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00718" y="864097"/>
            <a:ext cx="8485833"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ru-RU" altLang="en-US" sz="2200" dirty="0">
                <a:ea typeface="Calibri" panose="020F0502020204030204" pitchFamily="34" charset="0"/>
                <a:cs typeface="Times New Roman" panose="02020603050405020304" pitchFamily="18" charset="0"/>
              </a:rPr>
              <a:t>На числовой прямой даны два отрезка: </a:t>
            </a:r>
            <a:r>
              <a:rPr lang="en-US" altLang="en-US" sz="2200" i="1" dirty="0">
                <a:ea typeface="Calibri" panose="020F0502020204030204" pitchFamily="34" charset="0"/>
                <a:cs typeface="Times New Roman" panose="02020603050405020304" pitchFamily="18" charset="0"/>
              </a:rPr>
              <a:t>P</a:t>
            </a:r>
            <a:r>
              <a:rPr lang="ru-RU" altLang="en-US" sz="2200" dirty="0">
                <a:ea typeface="Calibri" panose="020F0502020204030204" pitchFamily="34" charset="0"/>
                <a:cs typeface="Times New Roman" panose="02020603050405020304" pitchFamily="18" charset="0"/>
              </a:rPr>
              <a:t>=[10; 18] и </a:t>
            </a:r>
            <a:r>
              <a:rPr lang="en-US" altLang="en-US" sz="2200" i="1" dirty="0">
                <a:ea typeface="Calibri" panose="020F0502020204030204" pitchFamily="34" charset="0"/>
                <a:cs typeface="Times New Roman" panose="02020603050405020304" pitchFamily="18" charset="0"/>
              </a:rPr>
              <a:t>Q</a:t>
            </a:r>
            <a:r>
              <a:rPr lang="ru-RU" altLang="en-US" sz="2200" dirty="0">
                <a:ea typeface="Calibri" panose="020F0502020204030204" pitchFamily="34" charset="0"/>
                <a:cs typeface="Times New Roman" panose="02020603050405020304" pitchFamily="18" charset="0"/>
              </a:rPr>
              <a:t>=[31; 40]. Укажите наименьшую возможную длину такого отрезка </a:t>
            </a:r>
            <a:r>
              <a:rPr lang="en-US" altLang="en-US" sz="2200" i="1" dirty="0">
                <a:ea typeface="Calibri" panose="020F0502020204030204" pitchFamily="34" charset="0"/>
                <a:cs typeface="Times New Roman" panose="02020603050405020304" pitchFamily="18" charset="0"/>
              </a:rPr>
              <a:t>A</a:t>
            </a:r>
            <a:r>
              <a:rPr lang="ru-RU" altLang="en-US" sz="2200" dirty="0">
                <a:ea typeface="Calibri" panose="020F0502020204030204" pitchFamily="34" charset="0"/>
                <a:cs typeface="Times New Roman" panose="02020603050405020304" pitchFamily="18" charset="0"/>
              </a:rPr>
              <a:t>, что формула</a:t>
            </a:r>
            <a:endParaRPr lang="en-US" altLang="en-US" sz="2200" dirty="0"/>
          </a:p>
        </p:txBody>
      </p:sp>
      <p:sp>
        <p:nvSpPr>
          <p:cNvPr id="7" name="TextBox 6">
            <a:extLst>
              <a:ext uri="{FF2B5EF4-FFF2-40B4-BE49-F238E27FC236}">
                <a16:creationId xmlns="" xmlns:a16="http://schemas.microsoft.com/office/drawing/2014/main" id="{A9C8EE49-3985-47B0-B937-379F8C699767}"/>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9" name="Управляющая кнопка: &quot;На главную&quot; 8">
            <a:hlinkClick r:id="rId2" action="ppaction://hlinksldjump" highlightClick="1"/>
            <a:extLst>
              <a:ext uri="{FF2B5EF4-FFF2-40B4-BE49-F238E27FC236}">
                <a16:creationId xmlns="" xmlns:a16="http://schemas.microsoft.com/office/drawing/2014/main" id="{782862A2-A945-478A-B678-3F9DC9B558D8}"/>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a:extLst>
              <a:ext uri="{FF2B5EF4-FFF2-40B4-BE49-F238E27FC236}">
                <a16:creationId xmlns="" xmlns:a16="http://schemas.microsoft.com/office/drawing/2014/main" id="{787075D0-23D6-44A8-A86A-37F4DEC6B966}"/>
              </a:ext>
            </a:extLst>
          </p:cNvP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2708161" y="1862700"/>
            <a:ext cx="3870948" cy="404110"/>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Rectangle 6">
            <a:extLst>
              <a:ext uri="{FF2B5EF4-FFF2-40B4-BE49-F238E27FC236}">
                <a16:creationId xmlns="" xmlns:a16="http://schemas.microsoft.com/office/drawing/2014/main" id="{2A09D8BB-3E13-4A67-9BA6-6905CEF544D6}"/>
              </a:ext>
            </a:extLst>
          </p:cNvPr>
          <p:cNvSpPr>
            <a:spLocks noChangeArrowheads="1"/>
          </p:cNvSpPr>
          <p:nvPr/>
        </p:nvSpPr>
        <p:spPr bwMode="auto">
          <a:xfrm>
            <a:off x="400719" y="2364462"/>
            <a:ext cx="8341817" cy="4493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тождественно истинна, то есть принимает значение 1 при любом значении переменной </a:t>
            </a:r>
            <a:r>
              <a:rPr kumimoji="0" lang="en-US" altLang="en-US" sz="2200" b="0" i="1"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Решение.</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Введем обозначения: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P</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P</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Q</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Q</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Перепишем условие задания:</a:t>
            </a:r>
          </a:p>
          <a:p>
            <a:r>
              <a:rPr lang="ru-RU" sz="2200" dirty="0"/>
              <a:t>	¬</a:t>
            </a:r>
            <a:r>
              <a:rPr lang="en-US" sz="2200" dirty="0"/>
              <a:t>P </a:t>
            </a:r>
            <a:r>
              <a:rPr lang="ru-RU" sz="2200" dirty="0"/>
              <a:t>      </a:t>
            </a:r>
            <a:r>
              <a:rPr lang="en-US" sz="2200" dirty="0"/>
              <a:t>Q</a:t>
            </a:r>
            <a:r>
              <a:rPr lang="ru-RU" sz="2200" dirty="0"/>
              <a:t> + ¬</a:t>
            </a:r>
            <a:r>
              <a:rPr lang="en-US" sz="2200" dirty="0"/>
              <a:t>A</a:t>
            </a:r>
            <a:r>
              <a:rPr lang="ru-RU" sz="2200" dirty="0"/>
              <a:t> 	или ¬</a:t>
            </a:r>
            <a:r>
              <a:rPr lang="en-US" sz="2200" dirty="0"/>
              <a:t>P </a:t>
            </a:r>
            <a:r>
              <a:rPr lang="ru-RU" sz="2200" dirty="0"/>
              <a:t>      ( </a:t>
            </a:r>
            <a:r>
              <a:rPr lang="en-US" sz="2200" dirty="0"/>
              <a:t>Q</a:t>
            </a:r>
            <a:r>
              <a:rPr lang="ru-RU" sz="2200" dirty="0"/>
              <a:t> + ¬</a:t>
            </a:r>
            <a:r>
              <a:rPr lang="en-US" sz="2200" dirty="0"/>
              <a:t>A</a:t>
            </a:r>
            <a:r>
              <a:rPr lang="ru-RU" sz="2200" dirty="0"/>
              <a:t>) </a:t>
            </a:r>
            <a:br>
              <a:rPr lang="ru-RU" sz="2200" dirty="0"/>
            </a:br>
            <a:r>
              <a:rPr lang="ru-RU" sz="2200" dirty="0"/>
              <a:t>(поскольку импликация имеет самый низкий приоритет и будет выполнена последней) </a:t>
            </a:r>
            <a:endParaRPr lang="en-US" sz="2200" dirty="0"/>
          </a:p>
          <a:p>
            <a:r>
              <a:rPr lang="ru-RU" sz="2200" dirty="0"/>
              <a:t>Раскрываем импликацию:</a:t>
            </a:r>
            <a:endParaRPr lang="en-US" sz="2200" dirty="0"/>
          </a:p>
          <a:p>
            <a:r>
              <a:rPr lang="ru-RU" sz="2200" dirty="0"/>
              <a:t>				</a:t>
            </a:r>
            <a:r>
              <a:rPr lang="en-US" sz="2200" dirty="0"/>
              <a:t>P + Q + </a:t>
            </a:r>
            <a:r>
              <a:rPr lang="ru-RU" sz="2200" dirty="0"/>
              <a:t>¬</a:t>
            </a:r>
            <a:r>
              <a:rPr lang="en-US" sz="2200" dirty="0"/>
              <a:t>A</a:t>
            </a:r>
          </a:p>
          <a:p>
            <a:r>
              <a:rPr lang="ru-RU" sz="2200" dirty="0"/>
              <a:t>Это выражение должно быть равным 1 при любом значении А:       </a:t>
            </a:r>
            <a:r>
              <a:rPr lang="en-US" sz="2200" dirty="0"/>
              <a:t>P</a:t>
            </a:r>
            <a:r>
              <a:rPr lang="ru-RU" sz="2200" dirty="0"/>
              <a:t> + </a:t>
            </a:r>
            <a:r>
              <a:rPr lang="en-US" sz="2200" dirty="0"/>
              <a:t>Q</a:t>
            </a:r>
            <a:r>
              <a:rPr lang="ru-RU" sz="2200" dirty="0"/>
              <a:t> + ¬</a:t>
            </a:r>
            <a:r>
              <a:rPr lang="en-US" sz="2200" dirty="0"/>
              <a:t>A</a:t>
            </a:r>
            <a:r>
              <a:rPr lang="ru-RU" sz="2200" dirty="0"/>
              <a:t> = 1 </a:t>
            </a:r>
            <a:endParaRPr lang="en-US" sz="2200" dirty="0"/>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en-US" sz="2200" b="0" i="0" u="none" strike="noStrike" cap="none" normalizeH="0" baseline="0" dirty="0">
              <a:ln>
                <a:noFill/>
              </a:ln>
              <a:solidFill>
                <a:schemeClr val="tx1"/>
              </a:solidFill>
              <a:effectLst/>
            </a:endParaRPr>
          </a:p>
        </p:txBody>
      </p:sp>
      <p:cxnSp>
        <p:nvCxnSpPr>
          <p:cNvPr id="13" name="Прямая со стрелкой 12">
            <a:extLst>
              <a:ext uri="{FF2B5EF4-FFF2-40B4-BE49-F238E27FC236}">
                <a16:creationId xmlns="" xmlns:a16="http://schemas.microsoft.com/office/drawing/2014/main" id="{2D125FEE-C3F6-419A-A654-C66749382DAE}"/>
              </a:ext>
            </a:extLst>
          </p:cNvPr>
          <p:cNvCxnSpPr/>
          <p:nvPr/>
        </p:nvCxnSpPr>
        <p:spPr>
          <a:xfrm>
            <a:off x="1835696" y="4293096"/>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a:extLst>
              <a:ext uri="{FF2B5EF4-FFF2-40B4-BE49-F238E27FC236}">
                <a16:creationId xmlns="" xmlns:a16="http://schemas.microsoft.com/office/drawing/2014/main" id="{76E43174-CC17-4DB0-8F61-FF0ADD951B5F}"/>
              </a:ext>
            </a:extLst>
          </p:cNvPr>
          <p:cNvCxnSpPr/>
          <p:nvPr/>
        </p:nvCxnSpPr>
        <p:spPr>
          <a:xfrm>
            <a:off x="4211960" y="4280644"/>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 xmlns:a16="http://schemas.microsoft.com/office/drawing/2014/main" id="{C449230C-C467-42A7-8D9A-ABC82DBA462D}"/>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1.</a:t>
            </a:r>
          </a:p>
        </p:txBody>
      </p:sp>
    </p:spTree>
    <p:extLst>
      <p:ext uri="{BB962C8B-B14F-4D97-AF65-F5344CB8AC3E}">
        <p14:creationId xmlns="" xmlns:p14="http://schemas.microsoft.com/office/powerpoint/2010/main" val="3670357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A2209AF5-BB3D-4935-BE32-45428C48C76C}"/>
              </a:ext>
            </a:extLst>
          </p:cNvPr>
          <p:cNvSpPr>
            <a:spLocks noChangeArrowheads="1"/>
          </p:cNvSpPr>
          <p:nvPr/>
        </p:nvSpPr>
        <p:spPr bwMode="auto">
          <a:xfrm>
            <a:off x="406647" y="1173313"/>
            <a:ext cx="8485833"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ru-RU" sz="2200" dirty="0"/>
              <a:t>Рассмотрим числовую ось с нашими отрезками </a:t>
            </a:r>
            <a:r>
              <a:rPr lang="en-US" sz="2200" dirty="0"/>
              <a:t>P</a:t>
            </a:r>
            <a:r>
              <a:rPr lang="ru-RU" sz="2200" dirty="0"/>
              <a:t> и </a:t>
            </a:r>
            <a:r>
              <a:rPr lang="en-US" sz="2200" dirty="0"/>
              <a:t>Q</a:t>
            </a:r>
            <a:r>
              <a:rPr lang="ru-RU" sz="2200" dirty="0"/>
              <a:t>.</a:t>
            </a:r>
            <a:endParaRPr lang="en-US" altLang="en-US" sz="2200" dirty="0"/>
          </a:p>
        </p:txBody>
      </p:sp>
      <p:sp>
        <p:nvSpPr>
          <p:cNvPr id="3" name="TextBox 2">
            <a:extLst>
              <a:ext uri="{FF2B5EF4-FFF2-40B4-BE49-F238E27FC236}">
                <a16:creationId xmlns="" xmlns:a16="http://schemas.microsoft.com/office/drawing/2014/main" id="{3BC31AEC-6A27-4066-A7E0-7F36BA5DC950}"/>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pic>
        <p:nvPicPr>
          <p:cNvPr id="14" name="Рисунок 13">
            <a:extLst>
              <a:ext uri="{FF2B5EF4-FFF2-40B4-BE49-F238E27FC236}">
                <a16:creationId xmlns="" xmlns:a16="http://schemas.microsoft.com/office/drawing/2014/main" id="{0FA728B7-FE48-457F-8C64-CF748E1BC9C1}"/>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124046" y="1730780"/>
            <a:ext cx="4680202" cy="1195684"/>
          </a:xfrm>
          <a:prstGeom prst="rect">
            <a:avLst/>
          </a:prstGeom>
        </p:spPr>
      </p:pic>
      <p:sp>
        <p:nvSpPr>
          <p:cNvPr id="15" name="TextBox 14">
            <a:extLst>
              <a:ext uri="{FF2B5EF4-FFF2-40B4-BE49-F238E27FC236}">
                <a16:creationId xmlns="" xmlns:a16="http://schemas.microsoft.com/office/drawing/2014/main" id="{DD4FF29B-FF68-49CF-B62B-3AD7900FB43E}"/>
              </a:ext>
            </a:extLst>
          </p:cNvPr>
          <p:cNvSpPr txBox="1"/>
          <p:nvPr/>
        </p:nvSpPr>
        <p:spPr>
          <a:xfrm>
            <a:off x="400718" y="3020408"/>
            <a:ext cx="7843689" cy="3477875"/>
          </a:xfrm>
          <a:prstGeom prst="rect">
            <a:avLst/>
          </a:prstGeom>
          <a:noFill/>
        </p:spPr>
        <p:txBody>
          <a:bodyPr wrap="square" rtlCol="0">
            <a:spAutoFit/>
          </a:bodyPr>
          <a:lstStyle/>
          <a:p>
            <a:r>
              <a:rPr lang="ru-RU" sz="2200" dirty="0"/>
              <a:t>Рассмотрим отдельно все три отрезка.</a:t>
            </a:r>
            <a:endParaRPr lang="en-US" sz="2200" dirty="0"/>
          </a:p>
          <a:p>
            <a:r>
              <a:rPr lang="ru-RU" sz="2200" dirty="0"/>
              <a:t>Отрезок 10‒18: выражение истинно, т.к. Р=1 (</a:t>
            </a:r>
            <a:r>
              <a:rPr lang="en-US" sz="2200" dirty="0"/>
              <a:t>x ϵ P</a:t>
            </a:r>
            <a:r>
              <a:rPr lang="ru-RU" sz="2200" dirty="0"/>
              <a:t>)</a:t>
            </a:r>
            <a:endParaRPr lang="en-US" sz="2200" dirty="0"/>
          </a:p>
          <a:p>
            <a:r>
              <a:rPr lang="ru-RU" sz="2200" dirty="0"/>
              <a:t>Отрезок 31‒ 40: выражение истинно, т.к. </a:t>
            </a:r>
            <a:r>
              <a:rPr lang="en-US" sz="2200" dirty="0"/>
              <a:t>Q</a:t>
            </a:r>
            <a:r>
              <a:rPr lang="ru-RU" sz="2200" dirty="0"/>
              <a:t>=1 (</a:t>
            </a:r>
            <a:r>
              <a:rPr lang="en-US" sz="2200" dirty="0"/>
              <a:t>x ϵ Q</a:t>
            </a:r>
            <a:r>
              <a:rPr lang="ru-RU" sz="2200" dirty="0"/>
              <a:t>)</a:t>
            </a:r>
            <a:endParaRPr lang="en-US" sz="2200" dirty="0"/>
          </a:p>
          <a:p>
            <a:r>
              <a:rPr lang="ru-RU" sz="2200" dirty="0"/>
              <a:t>Отрезок 18‒31: выражение будет истинным в случае ¬</a:t>
            </a:r>
            <a:r>
              <a:rPr lang="en-US" sz="2200" dirty="0"/>
              <a:t>A</a:t>
            </a:r>
            <a:r>
              <a:rPr lang="ru-RU" sz="2200" dirty="0"/>
              <a:t> = 1, или  А=0. Это значит, что А не принадлежит отрезку 18‒31, значение А  должно быть совпадающим либо с отрезком Р, либо с отрезком </a:t>
            </a:r>
            <a:r>
              <a:rPr lang="en-US" sz="2200" dirty="0"/>
              <a:t>Q</a:t>
            </a:r>
            <a:r>
              <a:rPr lang="ru-RU" sz="2200" dirty="0"/>
              <a:t>. Но поскольку в задании спрашивается наименьшая длина отрезка, то это будет отрезок (18-10)=8</a:t>
            </a:r>
            <a:endParaRPr lang="en-US" sz="2200" dirty="0"/>
          </a:p>
          <a:p>
            <a:r>
              <a:rPr lang="ru-RU" sz="2200" dirty="0"/>
              <a:t>Ответ: 8</a:t>
            </a:r>
            <a:endParaRPr lang="en-US" sz="2200" dirty="0"/>
          </a:p>
        </p:txBody>
      </p:sp>
      <p:sp>
        <p:nvSpPr>
          <p:cNvPr id="17" name="TextBox 16">
            <a:extLst>
              <a:ext uri="{FF2B5EF4-FFF2-40B4-BE49-F238E27FC236}">
                <a16:creationId xmlns="" xmlns:a16="http://schemas.microsoft.com/office/drawing/2014/main" id="{24AF2908-FC54-496A-97EE-CA221485EE01}"/>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1.</a:t>
            </a:r>
          </a:p>
        </p:txBody>
      </p:sp>
    </p:spTree>
    <p:extLst>
      <p:ext uri="{BB962C8B-B14F-4D97-AF65-F5344CB8AC3E}">
        <p14:creationId xmlns="" xmlns:p14="http://schemas.microsoft.com/office/powerpoint/2010/main" val="3918252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06647" y="1086416"/>
            <a:ext cx="8485833"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altLang="en-US" sz="2200" dirty="0">
                <a:ea typeface="Calibri" panose="020F0502020204030204" pitchFamily="34" charset="0"/>
                <a:cs typeface="Times New Roman" panose="02020603050405020304" pitchFamily="18" charset="0"/>
              </a:rPr>
              <a:t>На числовой прямой даны два отрезка: </a:t>
            </a:r>
            <a:r>
              <a:rPr lang="en-US" sz="2200" dirty="0"/>
              <a:t>P</a:t>
            </a:r>
            <a:r>
              <a:rPr lang="ru-RU" sz="2200" dirty="0"/>
              <a:t>=[-10, 0] и </a:t>
            </a:r>
            <a:r>
              <a:rPr lang="en-US" sz="2200" dirty="0"/>
              <a:t>Q</a:t>
            </a:r>
            <a:r>
              <a:rPr lang="ru-RU" sz="2200" dirty="0"/>
              <a:t>=[-3, 8]. Выберите из предложенных вариантов такой отрезок А, что логическое выражение</a:t>
            </a:r>
            <a:endParaRPr lang="en-US" altLang="en-US" sz="2200" dirty="0"/>
          </a:p>
        </p:txBody>
      </p:sp>
      <p:sp>
        <p:nvSpPr>
          <p:cNvPr id="7" name="TextBox 6">
            <a:extLst>
              <a:ext uri="{FF2B5EF4-FFF2-40B4-BE49-F238E27FC236}">
                <a16:creationId xmlns="" xmlns:a16="http://schemas.microsoft.com/office/drawing/2014/main" id="{A9C8EE49-3985-47B0-B937-379F8C699767}"/>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9" name="Управляющая кнопка: &quot;На главную&quot; 8">
            <a:hlinkClick r:id="rId3" action="ppaction://hlinksldjump" highlightClick="1"/>
            <a:extLst>
              <a:ext uri="{FF2B5EF4-FFF2-40B4-BE49-F238E27FC236}">
                <a16:creationId xmlns="" xmlns:a16="http://schemas.microsoft.com/office/drawing/2014/main" id="{782862A2-A945-478A-B678-3F9DC9B558D8}"/>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6">
            <a:extLst>
              <a:ext uri="{FF2B5EF4-FFF2-40B4-BE49-F238E27FC236}">
                <a16:creationId xmlns="" xmlns:a16="http://schemas.microsoft.com/office/drawing/2014/main" id="{2A09D8BB-3E13-4A67-9BA6-6905CEF544D6}"/>
              </a:ext>
            </a:extLst>
          </p:cNvPr>
          <p:cNvSpPr>
            <a:spLocks noChangeArrowheads="1"/>
          </p:cNvSpPr>
          <p:nvPr/>
        </p:nvSpPr>
        <p:spPr bwMode="auto">
          <a:xfrm>
            <a:off x="406647" y="2289384"/>
            <a:ext cx="8341817" cy="41549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ru-RU" sz="2200" dirty="0"/>
              <a:t>будет тождественно истинным, то есть будет принимать значение 1 при любом значении переменной х.</a:t>
            </a:r>
            <a:endParaRPr lang="en-US" sz="2200" dirty="0"/>
          </a:p>
          <a:p>
            <a:r>
              <a:rPr lang="ru-RU" sz="2200" dirty="0"/>
              <a:t>1) </a:t>
            </a:r>
            <a:r>
              <a:rPr lang="en-US" sz="2200" dirty="0"/>
              <a:t>[</a:t>
            </a:r>
            <a:r>
              <a:rPr lang="ru-RU" sz="2200" dirty="0"/>
              <a:t>-8, -4</a:t>
            </a:r>
            <a:r>
              <a:rPr lang="en-US" sz="2200" dirty="0"/>
              <a:t>]</a:t>
            </a:r>
            <a:r>
              <a:rPr lang="ru-RU" sz="2200" dirty="0"/>
              <a:t>	</a:t>
            </a:r>
            <a:r>
              <a:rPr lang="en-US" sz="2200" dirty="0"/>
              <a:t>2) [</a:t>
            </a:r>
            <a:r>
              <a:rPr lang="ru-RU" sz="2200" dirty="0"/>
              <a:t>-7, -1</a:t>
            </a:r>
            <a:r>
              <a:rPr lang="en-US" sz="2200" dirty="0"/>
              <a:t>] 	3) [</a:t>
            </a:r>
            <a:r>
              <a:rPr lang="ru-RU" sz="2200" dirty="0"/>
              <a:t>-2, 5</a:t>
            </a:r>
            <a:r>
              <a:rPr lang="en-US" sz="2200" dirty="0"/>
              <a:t>] 	</a:t>
            </a:r>
            <a:r>
              <a:rPr lang="ru-RU" sz="2200" dirty="0"/>
              <a:t>         </a:t>
            </a:r>
            <a:r>
              <a:rPr lang="en-US" sz="2200" dirty="0"/>
              <a:t>4) [</a:t>
            </a:r>
            <a:r>
              <a:rPr lang="ru-RU" sz="2200" dirty="0"/>
              <a:t>-15, 15</a:t>
            </a:r>
            <a:r>
              <a:rPr lang="en-US" sz="2200" dirty="0"/>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en-US" sz="22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1"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Решение.</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Введем обозначения: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P</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P</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Q</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Q</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x</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ϵ</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a:t>
            </a:r>
            <a:endParaRPr kumimoji="0" lang="en-US" altLang="en-US" sz="2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Перепишем условие задания:</a:t>
            </a:r>
            <a:r>
              <a:rPr lang="ru-RU" sz="2200" dirty="0"/>
              <a:t>				</a:t>
            </a:r>
          </a:p>
          <a:p>
            <a:endParaRPr lang="ru-RU" sz="2200" dirty="0"/>
          </a:p>
          <a:p>
            <a:r>
              <a:rPr lang="ru-RU" sz="2200" dirty="0"/>
              <a:t>Раскрываем импликацию, затем используем формулу </a:t>
            </a:r>
            <a:br>
              <a:rPr lang="ru-RU" sz="2200" dirty="0"/>
            </a:br>
            <a:r>
              <a:rPr lang="ru-RU" sz="2200" dirty="0"/>
              <a:t>де Моргана: </a:t>
            </a:r>
          </a:p>
          <a:p>
            <a:r>
              <a:rPr lang="ru-RU" sz="2200" dirty="0"/>
              <a:t>		      </a:t>
            </a:r>
            <a:r>
              <a:rPr lang="en-US" sz="2200" dirty="0"/>
              <a:t>¬ ( P · A ) + (Q · A ) </a:t>
            </a:r>
            <a:r>
              <a:rPr lang="ru-RU" sz="2200" dirty="0"/>
              <a:t>или</a:t>
            </a:r>
            <a:r>
              <a:rPr lang="en-US" sz="2200" dirty="0"/>
              <a:t>  ¬ P + ¬A + Q · A </a:t>
            </a:r>
          </a:p>
        </p:txBody>
      </p:sp>
      <p:sp>
        <p:nvSpPr>
          <p:cNvPr id="2" name="Прямоугольник 1">
            <a:extLst>
              <a:ext uri="{FF2B5EF4-FFF2-40B4-BE49-F238E27FC236}">
                <a16:creationId xmlns="" xmlns:a16="http://schemas.microsoft.com/office/drawing/2014/main" id="{F710B016-5730-4924-A44C-D83564190812}"/>
              </a:ext>
            </a:extLst>
          </p:cNvPr>
          <p:cNvSpPr/>
          <p:nvPr/>
        </p:nvSpPr>
        <p:spPr>
          <a:xfrm>
            <a:off x="3452986" y="1777521"/>
            <a:ext cx="5406380" cy="430887"/>
          </a:xfrm>
          <a:prstGeom prst="rect">
            <a:avLst/>
          </a:prstGeom>
        </p:spPr>
        <p:txBody>
          <a:bodyPr wrap="square">
            <a:spAutoFit/>
          </a:bodyPr>
          <a:lstStyle/>
          <a:p>
            <a:r>
              <a:rPr lang="en-US" sz="2200" dirty="0"/>
              <a:t>( (x ϵ P)  Ʌ  (x ϵ A) )       ( (x ϵ Q) Ʌ (x ϵ A) )</a:t>
            </a:r>
          </a:p>
        </p:txBody>
      </p:sp>
      <p:cxnSp>
        <p:nvCxnSpPr>
          <p:cNvPr id="4" name="Прямая со стрелкой 3">
            <a:extLst>
              <a:ext uri="{FF2B5EF4-FFF2-40B4-BE49-F238E27FC236}">
                <a16:creationId xmlns="" xmlns:a16="http://schemas.microsoft.com/office/drawing/2014/main" id="{4ED4FCE7-2684-44F8-9322-0630D02FD873}"/>
              </a:ext>
            </a:extLst>
          </p:cNvPr>
          <p:cNvCxnSpPr>
            <a:cxnSpLocks/>
          </p:cNvCxnSpPr>
          <p:nvPr/>
        </p:nvCxnSpPr>
        <p:spPr>
          <a:xfrm>
            <a:off x="6012160" y="2031064"/>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2">
            <a:extLst>
              <a:ext uri="{FF2B5EF4-FFF2-40B4-BE49-F238E27FC236}">
                <a16:creationId xmlns="" xmlns:a16="http://schemas.microsoft.com/office/drawing/2014/main" id="{DC4CAED5-F066-47BE-A128-E08CB175B3E9}"/>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3">
            <a:extLst>
              <a:ext uri="{FF2B5EF4-FFF2-40B4-BE49-F238E27FC236}">
                <a16:creationId xmlns="" xmlns:a16="http://schemas.microsoft.com/office/drawing/2014/main" id="{D5AE3517-3682-4B48-A668-D4AC99060D18}"/>
              </a:ext>
            </a:extLst>
          </p:cNvPr>
          <p:cNvSpPr>
            <a:spLocks noChangeArrowheads="1"/>
          </p:cNvSpPr>
          <p:nvPr/>
        </p:nvSpPr>
        <p:spPr bwMode="auto">
          <a:xfrm>
            <a:off x="4139953" y="4642794"/>
            <a:ext cx="3744414" cy="430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449263" algn="l" defTabSz="914400" rtl="0" eaLnBrk="0" fontAlgn="base" latinLnBrk="0" hangingPunct="0">
              <a:lnSpc>
                <a:spcPct val="100000"/>
              </a:lnSpc>
              <a:spcBef>
                <a:spcPct val="0"/>
              </a:spcBef>
              <a:spcAft>
                <a:spcPct val="0"/>
              </a:spcAft>
              <a:buClrTx/>
              <a:buSzTx/>
              <a:buFontTx/>
              <a:buNone/>
              <a:tabLst/>
            </a:pP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P</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Ʌ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       (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Q</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Ʌ  </a:t>
            </a:r>
            <a:r>
              <a:rPr kumimoji="0" lang="en-US"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A</a:t>
            </a:r>
            <a:r>
              <a:rPr kumimoji="0" lang="ru-RU" altLang="en-US" sz="2200" b="0" i="0" u="none" strike="noStrike" cap="none" normalizeH="0" baseline="0" dirty="0">
                <a:ln>
                  <a:noFill/>
                </a:ln>
                <a:solidFill>
                  <a:schemeClr val="tx1"/>
                </a:solidFill>
                <a:effectLst/>
                <a:ea typeface="Calibri" panose="020F0502020204030204" pitchFamily="34" charset="0"/>
                <a:cs typeface="Times New Roman" panose="02020603050405020304" pitchFamily="18" charset="0"/>
              </a:rPr>
              <a:t>) </a:t>
            </a:r>
            <a:endParaRPr kumimoji="0" lang="ru-RU" altLang="en-US" sz="2200" b="0" i="0" u="none" strike="noStrike" cap="none" normalizeH="0" baseline="0" dirty="0">
              <a:ln>
                <a:noFill/>
              </a:ln>
              <a:solidFill>
                <a:schemeClr val="tx1"/>
              </a:solidFill>
              <a:effectLst/>
            </a:endParaRPr>
          </a:p>
        </p:txBody>
      </p:sp>
      <p:sp>
        <p:nvSpPr>
          <p:cNvPr id="14" name="TextBox 13">
            <a:extLst>
              <a:ext uri="{FF2B5EF4-FFF2-40B4-BE49-F238E27FC236}">
                <a16:creationId xmlns="" xmlns:a16="http://schemas.microsoft.com/office/drawing/2014/main" id="{94CB7CCA-CD36-4F1C-B71E-653A58E4FC2D}"/>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2.</a:t>
            </a:r>
          </a:p>
        </p:txBody>
      </p:sp>
      <p:cxnSp>
        <p:nvCxnSpPr>
          <p:cNvPr id="12" name="Прямая со стрелкой 11">
            <a:extLst>
              <a:ext uri="{FF2B5EF4-FFF2-40B4-BE49-F238E27FC236}">
                <a16:creationId xmlns="" xmlns:a16="http://schemas.microsoft.com/office/drawing/2014/main" id="{9E41279D-0EFE-4855-A5A1-C3C075ADD505}"/>
              </a:ext>
            </a:extLst>
          </p:cNvPr>
          <p:cNvCxnSpPr/>
          <p:nvPr/>
        </p:nvCxnSpPr>
        <p:spPr>
          <a:xfrm>
            <a:off x="4932040" y="2560838"/>
            <a:ext cx="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a:extLst>
              <a:ext uri="{FF2B5EF4-FFF2-40B4-BE49-F238E27FC236}">
                <a16:creationId xmlns="" xmlns:a16="http://schemas.microsoft.com/office/drawing/2014/main" id="{7FB69F78-DF8F-4548-9995-9AEE451FB3B8}"/>
              </a:ext>
            </a:extLst>
          </p:cNvPr>
          <p:cNvCxnSpPr>
            <a:cxnSpLocks/>
          </p:cNvCxnSpPr>
          <p:nvPr/>
        </p:nvCxnSpPr>
        <p:spPr>
          <a:xfrm>
            <a:off x="6127452" y="4832522"/>
            <a:ext cx="28803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230864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 xmlns:a16="http://schemas.microsoft.com/office/drawing/2014/main" id="{A9C8EE49-3985-47B0-B937-379F8C699767}"/>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9" name="Управляющая кнопка: &quot;На главную&quot; 8">
            <a:hlinkClick r:id="rId3" action="ppaction://hlinksldjump" highlightClick="1"/>
            <a:extLst>
              <a:ext uri="{FF2B5EF4-FFF2-40B4-BE49-F238E27FC236}">
                <a16:creationId xmlns="" xmlns:a16="http://schemas.microsoft.com/office/drawing/2014/main" id="{782862A2-A945-478A-B678-3F9DC9B558D8}"/>
              </a:ext>
            </a:extLst>
          </p:cNvPr>
          <p:cNvSpPr/>
          <p:nvPr/>
        </p:nvSpPr>
        <p:spPr>
          <a:xfrm>
            <a:off x="8748464" y="6525344"/>
            <a:ext cx="288032" cy="288032"/>
          </a:xfrm>
          <a:prstGeom prst="actionButtonHom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6">
            <a:extLst>
              <a:ext uri="{FF2B5EF4-FFF2-40B4-BE49-F238E27FC236}">
                <a16:creationId xmlns="" xmlns:a16="http://schemas.microsoft.com/office/drawing/2014/main" id="{2A09D8BB-3E13-4A67-9BA6-6905CEF544D6}"/>
              </a:ext>
            </a:extLst>
          </p:cNvPr>
          <p:cNvSpPr>
            <a:spLocks noChangeArrowheads="1"/>
          </p:cNvSpPr>
          <p:nvPr/>
        </p:nvSpPr>
        <p:spPr bwMode="auto">
          <a:xfrm>
            <a:off x="419286" y="1228682"/>
            <a:ext cx="8341817" cy="144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ru-RU" sz="2200" dirty="0"/>
              <a:t>Преобразуем выражение, используя следующий  закон преобразования:   </a:t>
            </a:r>
            <a:r>
              <a:rPr lang="en-US" sz="2200" i="1" dirty="0"/>
              <a:t>a</a:t>
            </a:r>
            <a:r>
              <a:rPr lang="ru-RU" sz="2200" i="1" dirty="0"/>
              <a:t> + </a:t>
            </a:r>
            <a:r>
              <a:rPr lang="ru-RU" sz="2200" dirty="0"/>
              <a:t>¬</a:t>
            </a:r>
            <a:r>
              <a:rPr lang="en-US" sz="2200" i="1" dirty="0"/>
              <a:t>a</a:t>
            </a:r>
            <a:r>
              <a:rPr lang="ru-RU" sz="2200" dirty="0"/>
              <a:t>·</a:t>
            </a:r>
            <a:r>
              <a:rPr lang="en-US" sz="2200" i="1" dirty="0"/>
              <a:t>b </a:t>
            </a:r>
            <a:r>
              <a:rPr lang="ru-RU" sz="2200" i="1" dirty="0"/>
              <a:t>= </a:t>
            </a:r>
            <a:r>
              <a:rPr lang="en-US" sz="2200" i="1" dirty="0"/>
              <a:t>a</a:t>
            </a:r>
            <a:r>
              <a:rPr lang="ru-RU" sz="2200" i="1" dirty="0"/>
              <a:t> + </a:t>
            </a:r>
            <a:r>
              <a:rPr lang="en-US" sz="2200" i="1" dirty="0"/>
              <a:t>b</a:t>
            </a:r>
            <a:endParaRPr lang="ru-RU" sz="2200" i="1" dirty="0"/>
          </a:p>
          <a:p>
            <a:endParaRPr lang="en-US" sz="2200" dirty="0"/>
          </a:p>
          <a:p>
            <a:r>
              <a:rPr lang="en-US" sz="2200" dirty="0"/>
              <a:t>¬ P + (¬A + Q · A) = ¬ P + (¬A + Q) = ¬A + ¬ P + Q</a:t>
            </a:r>
            <a:endParaRPr kumimoji="0" lang="ru-RU" altLang="en-US" sz="2200" b="0" i="0" u="none" strike="noStrike" cap="none" normalizeH="0" baseline="0" dirty="0">
              <a:ln>
                <a:noFill/>
              </a:ln>
              <a:solidFill>
                <a:schemeClr val="tx1"/>
              </a:solidFill>
              <a:effectLst/>
            </a:endParaRPr>
          </a:p>
        </p:txBody>
      </p:sp>
      <p:sp>
        <p:nvSpPr>
          <p:cNvPr id="5" name="Rectangle 2">
            <a:extLst>
              <a:ext uri="{FF2B5EF4-FFF2-40B4-BE49-F238E27FC236}">
                <a16:creationId xmlns="" xmlns:a16="http://schemas.microsoft.com/office/drawing/2014/main" id="{DC4CAED5-F066-47BE-A128-E08CB175B3E9}"/>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TextBox 13">
            <a:extLst>
              <a:ext uri="{FF2B5EF4-FFF2-40B4-BE49-F238E27FC236}">
                <a16:creationId xmlns="" xmlns:a16="http://schemas.microsoft.com/office/drawing/2014/main" id="{94CB7CCA-CD36-4F1C-B71E-653A58E4FC2D}"/>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2.</a:t>
            </a:r>
          </a:p>
        </p:txBody>
      </p:sp>
      <p:sp>
        <p:nvSpPr>
          <p:cNvPr id="3" name="TextBox 2">
            <a:extLst>
              <a:ext uri="{FF2B5EF4-FFF2-40B4-BE49-F238E27FC236}">
                <a16:creationId xmlns="" xmlns:a16="http://schemas.microsoft.com/office/drawing/2014/main" id="{1F87759C-2617-4E03-9B5A-4E9FB5304578}"/>
              </a:ext>
            </a:extLst>
          </p:cNvPr>
          <p:cNvSpPr txBox="1"/>
          <p:nvPr/>
        </p:nvSpPr>
        <p:spPr>
          <a:xfrm>
            <a:off x="434193" y="2823556"/>
            <a:ext cx="8326910" cy="2616101"/>
          </a:xfrm>
          <a:prstGeom prst="rect">
            <a:avLst/>
          </a:prstGeom>
          <a:noFill/>
        </p:spPr>
        <p:txBody>
          <a:bodyPr wrap="square" rtlCol="0">
            <a:spAutoFit/>
          </a:bodyPr>
          <a:lstStyle/>
          <a:p>
            <a:r>
              <a:rPr lang="ru-RU" sz="2200" dirty="0"/>
              <a:t>Поскольку это выражение должно быть тождественно истинным, т.е. равным 1 при любом значении А, то  ¬</a:t>
            </a:r>
            <a:r>
              <a:rPr lang="en-US" sz="2200" dirty="0"/>
              <a:t>A</a:t>
            </a:r>
            <a:r>
              <a:rPr lang="ru-RU" sz="2200" dirty="0"/>
              <a:t> должно быть истинным там, где (¬ </a:t>
            </a:r>
            <a:r>
              <a:rPr lang="en-US" sz="2200" dirty="0"/>
              <a:t>P</a:t>
            </a:r>
            <a:r>
              <a:rPr lang="ru-RU" sz="2200" dirty="0"/>
              <a:t> + </a:t>
            </a:r>
            <a:r>
              <a:rPr lang="en-US" sz="2200" dirty="0"/>
              <a:t>Q</a:t>
            </a:r>
            <a:r>
              <a:rPr lang="ru-RU" sz="2200" dirty="0"/>
              <a:t>) ложно, или где истинно ¬ (¬ </a:t>
            </a:r>
            <a:r>
              <a:rPr lang="en-US" sz="2200" dirty="0"/>
              <a:t>P</a:t>
            </a:r>
            <a:r>
              <a:rPr lang="ru-RU" sz="2200" dirty="0"/>
              <a:t> + </a:t>
            </a:r>
            <a:r>
              <a:rPr lang="en-US" sz="2200" dirty="0"/>
              <a:t>Q</a:t>
            </a:r>
            <a:r>
              <a:rPr lang="ru-RU" sz="2200" dirty="0"/>
              <a:t>).</a:t>
            </a:r>
            <a:endParaRPr lang="en-US" sz="2200" dirty="0"/>
          </a:p>
          <a:p>
            <a:pPr>
              <a:spcBef>
                <a:spcPts val="1200"/>
              </a:spcBef>
            </a:pPr>
            <a:r>
              <a:rPr lang="ru-RU" sz="2200" dirty="0"/>
              <a:t>Преобразуем получившееся выражение, используя формулу де Моргана:</a:t>
            </a:r>
            <a:endParaRPr lang="en-US" sz="2200" dirty="0"/>
          </a:p>
          <a:p>
            <a:endParaRPr lang="en-US" sz="2200" dirty="0"/>
          </a:p>
        </p:txBody>
      </p:sp>
      <p:sp>
        <p:nvSpPr>
          <p:cNvPr id="6" name="Прямоугольник 5">
            <a:extLst>
              <a:ext uri="{FF2B5EF4-FFF2-40B4-BE49-F238E27FC236}">
                <a16:creationId xmlns="" xmlns:a16="http://schemas.microsoft.com/office/drawing/2014/main" id="{E71B3A41-F7DF-4710-92A2-BDF5E71C575B}"/>
              </a:ext>
            </a:extLst>
          </p:cNvPr>
          <p:cNvSpPr/>
          <p:nvPr/>
        </p:nvSpPr>
        <p:spPr>
          <a:xfrm>
            <a:off x="1115616" y="5338929"/>
            <a:ext cx="6021412" cy="498103"/>
          </a:xfrm>
          <a:prstGeom prst="rect">
            <a:avLst/>
          </a:prstGeom>
        </p:spPr>
        <p:txBody>
          <a:bodyPr wrap="square">
            <a:spAutoFit/>
          </a:bodyPr>
          <a:lstStyle/>
          <a:p>
            <a:pPr marL="899160" marR="0" indent="449580">
              <a:lnSpc>
                <a:spcPct val="115000"/>
              </a:lnSpc>
              <a:spcBef>
                <a:spcPts val="0"/>
              </a:spcBef>
              <a:spcAft>
                <a:spcPts val="300"/>
              </a:spcAft>
            </a:pPr>
            <a:r>
              <a:rPr lang="ru-RU" sz="2200" dirty="0">
                <a:ea typeface="Calibri" panose="020F0502020204030204" pitchFamily="34" charset="0"/>
                <a:cs typeface="Times New Roman" panose="02020603050405020304" pitchFamily="18" charset="0"/>
              </a:rPr>
              <a:t>¬ (¬ </a:t>
            </a:r>
            <a:r>
              <a:rPr lang="en-US" sz="2200" dirty="0">
                <a:ea typeface="Calibri" panose="020F0502020204030204" pitchFamily="34" charset="0"/>
                <a:cs typeface="Times New Roman" panose="02020603050405020304" pitchFamily="18" charset="0"/>
              </a:rPr>
              <a:t>P</a:t>
            </a:r>
            <a:r>
              <a:rPr lang="ru-RU" sz="2200" dirty="0">
                <a:ea typeface="Calibri" panose="020F0502020204030204" pitchFamily="34" charset="0"/>
                <a:cs typeface="Times New Roman" panose="02020603050405020304" pitchFamily="18" charset="0"/>
              </a:rPr>
              <a:t> + </a:t>
            </a:r>
            <a:r>
              <a:rPr lang="en-US" sz="2200" dirty="0">
                <a:ea typeface="Calibri" panose="020F0502020204030204" pitchFamily="34" charset="0"/>
                <a:cs typeface="Times New Roman" panose="02020603050405020304" pitchFamily="18" charset="0"/>
              </a:rPr>
              <a:t>Q</a:t>
            </a:r>
            <a:r>
              <a:rPr lang="ru-RU" sz="2200" dirty="0">
                <a:ea typeface="Calibri" panose="020F0502020204030204" pitchFamily="34" charset="0"/>
                <a:cs typeface="Times New Roman" panose="02020603050405020304" pitchFamily="18" charset="0"/>
              </a:rPr>
              <a:t>) = (¬ ¬ </a:t>
            </a:r>
            <a:r>
              <a:rPr lang="en-US" sz="2200" dirty="0">
                <a:ea typeface="Calibri" panose="020F0502020204030204" pitchFamily="34" charset="0"/>
                <a:cs typeface="Times New Roman" panose="02020603050405020304" pitchFamily="18" charset="0"/>
              </a:rPr>
              <a:t>P </a:t>
            </a:r>
            <a:r>
              <a:rPr lang="ru-RU" sz="2200" dirty="0">
                <a:ea typeface="Calibri" panose="020F0502020204030204" pitchFamily="34" charset="0"/>
                <a:cs typeface="Times New Roman" panose="02020603050405020304" pitchFamily="18" charset="0"/>
              </a:rPr>
              <a:t>) Ʌ  ¬</a:t>
            </a:r>
            <a:r>
              <a:rPr lang="en-US" sz="2200" dirty="0">
                <a:ea typeface="Calibri" panose="020F0502020204030204" pitchFamily="34" charset="0"/>
                <a:cs typeface="Times New Roman" panose="02020603050405020304" pitchFamily="18" charset="0"/>
              </a:rPr>
              <a:t>Q</a:t>
            </a:r>
            <a:r>
              <a:rPr lang="ru-RU" sz="2200" dirty="0">
                <a:ea typeface="Calibri" panose="020F0502020204030204" pitchFamily="34" charset="0"/>
                <a:cs typeface="Times New Roman" panose="02020603050405020304" pitchFamily="18" charset="0"/>
              </a:rPr>
              <a:t> = </a:t>
            </a:r>
            <a:r>
              <a:rPr lang="en-US" sz="2200" dirty="0">
                <a:ea typeface="Calibri" panose="020F0502020204030204" pitchFamily="34" charset="0"/>
                <a:cs typeface="Times New Roman" panose="02020603050405020304" pitchFamily="18" charset="0"/>
              </a:rPr>
              <a:t>P  </a:t>
            </a:r>
            <a:r>
              <a:rPr lang="ru-RU" sz="2200" dirty="0">
                <a:ea typeface="Calibri" panose="020F0502020204030204" pitchFamily="34" charset="0"/>
                <a:cs typeface="Times New Roman" panose="02020603050405020304" pitchFamily="18" charset="0"/>
              </a:rPr>
              <a:t>Ʌ  ¬</a:t>
            </a:r>
            <a:r>
              <a:rPr lang="en-US" sz="2200" dirty="0">
                <a:ea typeface="Calibri" panose="020F0502020204030204" pitchFamily="34" charset="0"/>
                <a:cs typeface="Times New Roman" panose="02020603050405020304" pitchFamily="18" charset="0"/>
              </a:rPr>
              <a:t>Q</a:t>
            </a:r>
          </a:p>
        </p:txBody>
      </p:sp>
    </p:spTree>
    <p:extLst>
      <p:ext uri="{BB962C8B-B14F-4D97-AF65-F5344CB8AC3E}">
        <p14:creationId xmlns="" xmlns:p14="http://schemas.microsoft.com/office/powerpoint/2010/main" val="2411480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A2209AF5-BB3D-4935-BE32-45428C48C76C}"/>
              </a:ext>
            </a:extLst>
          </p:cNvPr>
          <p:cNvSpPr>
            <a:spLocks noChangeArrowheads="1"/>
          </p:cNvSpPr>
          <p:nvPr/>
        </p:nvSpPr>
        <p:spPr bwMode="auto">
          <a:xfrm>
            <a:off x="400718" y="1043462"/>
            <a:ext cx="848583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ru-RU" sz="2000" dirty="0"/>
              <a:t>Рассмотрим числовую ось с нашими отрезками </a:t>
            </a:r>
            <a:r>
              <a:rPr lang="en-US" sz="2000" dirty="0"/>
              <a:t>P</a:t>
            </a:r>
            <a:r>
              <a:rPr lang="ru-RU" sz="2000" dirty="0"/>
              <a:t> и </a:t>
            </a:r>
            <a:r>
              <a:rPr lang="en-US" sz="2000" dirty="0"/>
              <a:t>Q</a:t>
            </a:r>
            <a:r>
              <a:rPr lang="ru-RU" sz="2000" dirty="0"/>
              <a:t>.</a:t>
            </a:r>
            <a:endParaRPr lang="en-US" altLang="en-US" sz="2000" dirty="0"/>
          </a:p>
        </p:txBody>
      </p:sp>
      <p:sp>
        <p:nvSpPr>
          <p:cNvPr id="3" name="TextBox 2">
            <a:extLst>
              <a:ext uri="{FF2B5EF4-FFF2-40B4-BE49-F238E27FC236}">
                <a16:creationId xmlns="" xmlns:a16="http://schemas.microsoft.com/office/drawing/2014/main" id="{3BC31AEC-6A27-4066-A7E0-7F36BA5DC950}"/>
              </a:ext>
            </a:extLst>
          </p:cNvPr>
          <p:cNvSpPr txBox="1"/>
          <p:nvPr/>
        </p:nvSpPr>
        <p:spPr>
          <a:xfrm>
            <a:off x="6156176" y="48781"/>
            <a:ext cx="2736304" cy="400110"/>
          </a:xfrm>
          <a:prstGeom prst="rect">
            <a:avLst/>
          </a:prstGeom>
          <a:noFill/>
        </p:spPr>
        <p:txBody>
          <a:bodyPr wrap="square" rtlCol="0">
            <a:spAutoFit/>
          </a:bodyPr>
          <a:lstStyle/>
          <a:p>
            <a:r>
              <a:rPr lang="ru-RU" sz="2000" i="1" dirty="0"/>
              <a:t>Разбор решения задач</a:t>
            </a:r>
          </a:p>
        </p:txBody>
      </p:sp>
      <p:sp>
        <p:nvSpPr>
          <p:cNvPr id="15" name="TextBox 14">
            <a:extLst>
              <a:ext uri="{FF2B5EF4-FFF2-40B4-BE49-F238E27FC236}">
                <a16:creationId xmlns="" xmlns:a16="http://schemas.microsoft.com/office/drawing/2014/main" id="{DD4FF29B-FF68-49CF-B62B-3AD7900FB43E}"/>
              </a:ext>
            </a:extLst>
          </p:cNvPr>
          <p:cNvSpPr txBox="1"/>
          <p:nvPr/>
        </p:nvSpPr>
        <p:spPr>
          <a:xfrm>
            <a:off x="400718" y="2636912"/>
            <a:ext cx="8491762" cy="4093428"/>
          </a:xfrm>
          <a:prstGeom prst="rect">
            <a:avLst/>
          </a:prstGeom>
          <a:noFill/>
        </p:spPr>
        <p:txBody>
          <a:bodyPr wrap="square" rtlCol="0">
            <a:spAutoFit/>
          </a:bodyPr>
          <a:lstStyle/>
          <a:p>
            <a:r>
              <a:rPr lang="ru-RU" sz="2000" dirty="0"/>
              <a:t>Выражение  (</a:t>
            </a:r>
            <a:r>
              <a:rPr lang="en-US" sz="2000" dirty="0"/>
              <a:t>P  </a:t>
            </a:r>
            <a:r>
              <a:rPr lang="ru-RU" sz="2000" dirty="0"/>
              <a:t>Ʌ  ¬</a:t>
            </a:r>
            <a:r>
              <a:rPr lang="en-US" sz="2000" dirty="0"/>
              <a:t>Q</a:t>
            </a:r>
            <a:r>
              <a:rPr lang="ru-RU" sz="2000" dirty="0"/>
              <a:t>)  истинно на отрезке [-10, -3]. На нем должно быть ¬</a:t>
            </a:r>
            <a:r>
              <a:rPr lang="en-US" sz="2000" dirty="0"/>
              <a:t>A</a:t>
            </a:r>
            <a:r>
              <a:rPr lang="ru-RU" sz="2000" dirty="0"/>
              <a:t>=1 или А=0. Это означает, что отрезок А не должен содержать в себе отрезок [-10, -3].</a:t>
            </a:r>
            <a:endParaRPr lang="en-US" sz="2000" dirty="0"/>
          </a:p>
          <a:p>
            <a:r>
              <a:rPr lang="ru-RU" sz="2000" dirty="0"/>
              <a:t>Рассмотрим варианты ответов. </a:t>
            </a:r>
            <a:endParaRPr lang="en-US" sz="2000" dirty="0"/>
          </a:p>
          <a:p>
            <a:r>
              <a:rPr lang="ru-RU" sz="2000" dirty="0"/>
              <a:t>Отрезок 1) [-8, -4] содержит в себе значения из  отрезка [-10, -3], поэтому не является правильным ответом.</a:t>
            </a:r>
            <a:endParaRPr lang="en-US" sz="2000" dirty="0"/>
          </a:p>
          <a:p>
            <a:r>
              <a:rPr lang="ru-RU" sz="2000" dirty="0"/>
              <a:t>Отрезок  2) [-7, -1] содержит в себе значения из  отрезка </a:t>
            </a:r>
            <a:br>
              <a:rPr lang="ru-RU" sz="2000" dirty="0"/>
            </a:br>
            <a:r>
              <a:rPr lang="ru-RU" sz="2000" dirty="0"/>
              <a:t>[-10, -3], что быть не должно.</a:t>
            </a:r>
            <a:endParaRPr lang="en-US" sz="2000" dirty="0"/>
          </a:p>
          <a:p>
            <a:r>
              <a:rPr lang="ru-RU" sz="2000" dirty="0"/>
              <a:t>Отрезок  4) [-15, 15] содержит в себе значения из  отрезка</a:t>
            </a:r>
            <a:br>
              <a:rPr lang="ru-RU" sz="2000" dirty="0"/>
            </a:br>
            <a:r>
              <a:rPr lang="ru-RU" sz="2000" dirty="0"/>
              <a:t>[-10, -3], что быть не должно.</a:t>
            </a:r>
            <a:endParaRPr lang="en-US" sz="2000" dirty="0"/>
          </a:p>
          <a:p>
            <a:r>
              <a:rPr lang="ru-RU" sz="2000" dirty="0"/>
              <a:t>Отрезок  3) [-2, 5] не содержит в себе значения [-10, -3], поэтому именно он и является ответом.</a:t>
            </a:r>
            <a:endParaRPr lang="en-US" sz="2000" dirty="0"/>
          </a:p>
          <a:p>
            <a:r>
              <a:rPr lang="ru-RU" sz="2000" dirty="0"/>
              <a:t>Ответ: 3)</a:t>
            </a:r>
            <a:endParaRPr lang="en-US" sz="2000" dirty="0"/>
          </a:p>
        </p:txBody>
      </p:sp>
      <p:sp>
        <p:nvSpPr>
          <p:cNvPr id="17" name="TextBox 16">
            <a:extLst>
              <a:ext uri="{FF2B5EF4-FFF2-40B4-BE49-F238E27FC236}">
                <a16:creationId xmlns="" xmlns:a16="http://schemas.microsoft.com/office/drawing/2014/main" id="{24AF2908-FC54-496A-97EE-CA221485EE01}"/>
              </a:ext>
            </a:extLst>
          </p:cNvPr>
          <p:cNvSpPr txBox="1"/>
          <p:nvPr/>
        </p:nvSpPr>
        <p:spPr>
          <a:xfrm>
            <a:off x="400718" y="569380"/>
            <a:ext cx="3024336" cy="430887"/>
          </a:xfrm>
          <a:prstGeom prst="rect">
            <a:avLst/>
          </a:prstGeom>
          <a:noFill/>
        </p:spPr>
        <p:txBody>
          <a:bodyPr wrap="square" rtlCol="0">
            <a:spAutoFit/>
          </a:bodyPr>
          <a:lstStyle/>
          <a:p>
            <a:r>
              <a:rPr lang="ru-RU" sz="2200" u="sng" dirty="0"/>
              <a:t>Задание 2.</a:t>
            </a:r>
          </a:p>
        </p:txBody>
      </p:sp>
      <p:pic>
        <p:nvPicPr>
          <p:cNvPr id="5" name="Рисунок 4">
            <a:extLst>
              <a:ext uri="{FF2B5EF4-FFF2-40B4-BE49-F238E27FC236}">
                <a16:creationId xmlns="" xmlns:a16="http://schemas.microsoft.com/office/drawing/2014/main" id="{CE567FF9-B776-4DDE-81A8-B90865903156}"/>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339752" y="1273567"/>
            <a:ext cx="3960440" cy="1542118"/>
          </a:xfrm>
          <a:prstGeom prst="rect">
            <a:avLst/>
          </a:prstGeom>
        </p:spPr>
      </p:pic>
    </p:spTree>
    <p:extLst>
      <p:ext uri="{BB962C8B-B14F-4D97-AF65-F5344CB8AC3E}">
        <p14:creationId xmlns="" xmlns:p14="http://schemas.microsoft.com/office/powerpoint/2010/main" val="6317356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радиент">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Исполнительн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Исполните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extLst>
    <a:ext uri="{05A4C25C-085E-4340-85A3-A5531E510DB2}">
      <thm15:themeFamily xmlns="" xmlns:thm15="http://schemas.microsoft.com/office/thememl/2012/main" name="градиент" id="{0638DE4D-4E89-47B3-B551-6021CCEDCE5E}" vid="{35E71E1B-72DC-4448-963E-549B2A01BEA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градиент</Template>
  <TotalTime>1285</TotalTime>
  <Words>1753</Words>
  <Application>Microsoft Office PowerPoint</Application>
  <PresentationFormat>Экран (4:3)</PresentationFormat>
  <Paragraphs>270</Paragraphs>
  <Slides>22</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градиент</vt:lpstr>
      <vt:lpstr>Подготовка к ЕГЭ: задача 18 (отрезки)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Адресация в Интернет</dc:title>
  <dc:creator>Marina</dc:creator>
  <cp:lastModifiedBy>MS</cp:lastModifiedBy>
  <cp:revision>169</cp:revision>
  <dcterms:created xsi:type="dcterms:W3CDTF">2016-05-05T18:18:08Z</dcterms:created>
  <dcterms:modified xsi:type="dcterms:W3CDTF">2017-11-25T14:01:13Z</dcterms:modified>
</cp:coreProperties>
</file>