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5" r:id="rId2"/>
    <p:sldId id="256" r:id="rId3"/>
    <p:sldId id="257" r:id="rId4"/>
    <p:sldId id="258" r:id="rId5"/>
    <p:sldId id="259" r:id="rId6"/>
    <p:sldId id="260" r:id="rId7"/>
    <p:sldId id="261" r:id="rId8"/>
    <p:sldId id="262" r:id="rId9"/>
    <p:sldId id="263" r:id="rId10"/>
    <p:sldId id="264"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8B1032C-EA38-4F05-BA0D-38AFFFC7BED3}" styleName="Светлый стиль 3 - акцент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26.12.2017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26.12.2017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26.12.2017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26.12.2017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26.12.2017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26.12.2017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26.12.2017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26.12.2017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26.12.2017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26.12.2017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26.12.2017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26.12.2017</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85786" y="1785926"/>
            <a:ext cx="7286676" cy="2616101"/>
          </a:xfrm>
          <a:prstGeom prst="rect">
            <a:avLst/>
          </a:prstGeom>
          <a:noFill/>
        </p:spPr>
        <p:txBody>
          <a:bodyPr wrap="square" rtlCol="0">
            <a:spAutoFit/>
          </a:bodyPr>
          <a:lstStyle/>
          <a:p>
            <a:pPr algn="ctr"/>
            <a:r>
              <a:rPr lang="ru-RU" sz="4400" b="1" dirty="0" smtClean="0">
                <a:latin typeface="Times New Roman" pitchFamily="18" charset="0"/>
                <a:cs typeface="Times New Roman" pitchFamily="18" charset="0"/>
              </a:rPr>
              <a:t>Финансовые  задачи </a:t>
            </a:r>
          </a:p>
          <a:p>
            <a:pPr algn="ctr"/>
            <a:r>
              <a:rPr lang="ru-RU" sz="4400" b="1" dirty="0" smtClean="0">
                <a:latin typeface="Times New Roman" pitchFamily="18" charset="0"/>
                <a:cs typeface="Times New Roman" pitchFamily="18" charset="0"/>
              </a:rPr>
              <a:t>на оптимальный выбор</a:t>
            </a:r>
          </a:p>
          <a:p>
            <a:pPr algn="ctr"/>
            <a:r>
              <a:rPr lang="ru-RU" sz="4400" dirty="0" smtClean="0">
                <a:latin typeface="Times New Roman" pitchFamily="18" charset="0"/>
                <a:cs typeface="Times New Roman" pitchFamily="18" charset="0"/>
              </a:rPr>
              <a:t> </a:t>
            </a:r>
          </a:p>
          <a:p>
            <a:pPr algn="ctr"/>
            <a:r>
              <a:rPr lang="ru-RU" sz="3200" dirty="0" smtClean="0">
                <a:latin typeface="Times New Roman" pitchFamily="18" charset="0"/>
                <a:cs typeface="Times New Roman" pitchFamily="18" charset="0"/>
              </a:rPr>
              <a:t>( № 17 ЕГЭ профильного уровня) </a:t>
            </a:r>
            <a:endParaRPr lang="ru-RU" sz="3200" dirty="0">
              <a:latin typeface="Times New Roman" pitchFamily="18" charset="0"/>
              <a:cs typeface="Times New Roman" pitchFamily="18" charset="0"/>
            </a:endParaRPr>
          </a:p>
        </p:txBody>
      </p:sp>
      <p:sp>
        <p:nvSpPr>
          <p:cNvPr id="3" name="TextBox 2"/>
          <p:cNvSpPr txBox="1"/>
          <p:nvPr/>
        </p:nvSpPr>
        <p:spPr>
          <a:xfrm>
            <a:off x="5500694" y="4857760"/>
            <a:ext cx="3429024" cy="1015663"/>
          </a:xfrm>
          <a:prstGeom prst="rect">
            <a:avLst/>
          </a:prstGeom>
          <a:noFill/>
        </p:spPr>
        <p:txBody>
          <a:bodyPr wrap="square" rtlCol="0">
            <a:spAutoFit/>
          </a:bodyPr>
          <a:lstStyle/>
          <a:p>
            <a:r>
              <a:rPr lang="ru-RU" sz="2000" b="1" dirty="0" smtClean="0">
                <a:latin typeface="Times New Roman" pitchFamily="18" charset="0"/>
                <a:cs typeface="Times New Roman" pitchFamily="18" charset="0"/>
              </a:rPr>
              <a:t>Подготовила</a:t>
            </a:r>
            <a:r>
              <a:rPr lang="en-US" sz="2000" dirty="0" smtClean="0">
                <a:latin typeface="Times New Roman" pitchFamily="18" charset="0"/>
                <a:cs typeface="Times New Roman" pitchFamily="18" charset="0"/>
              </a:rPr>
              <a:t>: </a:t>
            </a:r>
            <a:r>
              <a:rPr lang="ru-RU" sz="2000" dirty="0" smtClean="0">
                <a:latin typeface="Times New Roman" pitchFamily="18" charset="0"/>
                <a:cs typeface="Times New Roman" pitchFamily="18" charset="0"/>
              </a:rPr>
              <a:t>Быкова М.Г.</a:t>
            </a:r>
            <a:r>
              <a:rPr lang="en-US" sz="2000" dirty="0" smtClean="0">
                <a:latin typeface="Times New Roman" pitchFamily="18" charset="0"/>
                <a:cs typeface="Times New Roman" pitchFamily="18" charset="0"/>
              </a:rPr>
              <a:t>,</a:t>
            </a:r>
            <a:r>
              <a:rPr lang="ru-RU" sz="2000" dirty="0" smtClean="0">
                <a:latin typeface="Times New Roman" pitchFamily="18" charset="0"/>
                <a:cs typeface="Times New Roman" pitchFamily="18" charset="0"/>
              </a:rPr>
              <a:t> </a:t>
            </a:r>
          </a:p>
          <a:p>
            <a:r>
              <a:rPr lang="en-US" sz="2000" dirty="0" smtClean="0">
                <a:latin typeface="Times New Roman" pitchFamily="18" charset="0"/>
                <a:cs typeface="Times New Roman" pitchFamily="18" charset="0"/>
              </a:rPr>
              <a:t> </a:t>
            </a:r>
            <a:r>
              <a:rPr lang="ru-RU" sz="2000" dirty="0" smtClean="0">
                <a:latin typeface="Times New Roman" pitchFamily="18" charset="0"/>
                <a:cs typeface="Times New Roman" pitchFamily="18" charset="0"/>
              </a:rPr>
              <a:t>учитель математики </a:t>
            </a:r>
            <a:endParaRPr lang="en-US" sz="2000" dirty="0" smtClean="0">
              <a:latin typeface="Times New Roman" pitchFamily="18" charset="0"/>
              <a:cs typeface="Times New Roman" pitchFamily="18" charset="0"/>
            </a:endParaRPr>
          </a:p>
          <a:p>
            <a:r>
              <a:rPr lang="ru-RU" sz="2000" dirty="0" smtClean="0">
                <a:latin typeface="Times New Roman" pitchFamily="18" charset="0"/>
                <a:cs typeface="Times New Roman" pitchFamily="18" charset="0"/>
              </a:rPr>
              <a:t>МКОУ </a:t>
            </a:r>
            <a:r>
              <a:rPr lang="ru-RU" sz="2000" dirty="0" err="1" smtClean="0">
                <a:latin typeface="Times New Roman" pitchFamily="18" charset="0"/>
                <a:cs typeface="Times New Roman" pitchFamily="18" charset="0"/>
              </a:rPr>
              <a:t>Купреевской</a:t>
            </a:r>
            <a:r>
              <a:rPr lang="ru-RU" sz="2000" dirty="0" smtClean="0">
                <a:latin typeface="Times New Roman" pitchFamily="18" charset="0"/>
                <a:cs typeface="Times New Roman" pitchFamily="18" charset="0"/>
              </a:rPr>
              <a:t> СОШ</a:t>
            </a:r>
            <a:endParaRPr lang="ru-RU" sz="2000" dirty="0">
              <a:latin typeface="Times New Roman" pitchFamily="18" charset="0"/>
              <a:cs typeface="Times New Roman" pitchFamily="18" charset="0"/>
            </a:endParaRPr>
          </a:p>
        </p:txBody>
      </p:sp>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28662" y="1357298"/>
            <a:ext cx="7215238" cy="3416320"/>
          </a:xfrm>
          <a:prstGeom prst="rect">
            <a:avLst/>
          </a:prstGeom>
          <a:noFill/>
        </p:spPr>
        <p:txBody>
          <a:bodyPr wrap="square" rtlCol="0">
            <a:spAutoFit/>
          </a:bodyPr>
          <a:lstStyle/>
          <a:p>
            <a:pPr algn="ctr"/>
            <a:r>
              <a:rPr lang="ru-RU" sz="7200" b="1" dirty="0" smtClean="0">
                <a:latin typeface="Times New Roman" pitchFamily="18" charset="0"/>
                <a:cs typeface="Times New Roman" pitchFamily="18" charset="0"/>
              </a:rPr>
              <a:t>СПАСИБО   </a:t>
            </a:r>
          </a:p>
          <a:p>
            <a:pPr algn="ctr"/>
            <a:r>
              <a:rPr lang="ru-RU" sz="7200" b="1" dirty="0" smtClean="0">
                <a:latin typeface="Times New Roman" pitchFamily="18" charset="0"/>
                <a:cs typeface="Times New Roman" pitchFamily="18" charset="0"/>
              </a:rPr>
              <a:t>ЗА   ВНИМАНИЕ!!!</a:t>
            </a:r>
            <a:endParaRPr lang="ru-RU" sz="7200" b="1" dirty="0">
              <a:latin typeface="Times New Roman" pitchFamily="18" charset="0"/>
              <a:cs typeface="Times New Roman" pitchFamily="18" charset="0"/>
            </a:endParaRPr>
          </a:p>
        </p:txBody>
      </p:sp>
    </p:spTree>
  </p:cSld>
  <p:clrMapOvr>
    <a:masterClrMapping/>
  </p:clrMapOvr>
  <p:transition spd="slow">
    <p:newsflash/>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714480" y="428604"/>
            <a:ext cx="7215238" cy="1785950"/>
          </a:xfrm>
        </p:spPr>
        <p:txBody>
          <a:bodyPr>
            <a:noAutofit/>
          </a:bodyPr>
          <a:lstStyle/>
          <a:p>
            <a:r>
              <a:rPr lang="ru-RU" sz="2000" b="1" dirty="0" smtClean="0">
                <a:latin typeface="Times New Roman" pitchFamily="18" charset="0"/>
                <a:cs typeface="Times New Roman" pitchFamily="18" charset="0"/>
              </a:rPr>
              <a:t>Задача №1</a:t>
            </a: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У фермера есть два поля, каждое площадью 10 га. На каждом поле можно выращивать картофель и свёклу, поля можно делить между этими культурами в любой пропорции. Урожайность картофеля на первом поле составляет </a:t>
            </a:r>
            <a:r>
              <a:rPr lang="ru-RU" sz="1600" dirty="0" smtClean="0">
                <a:ln>
                  <a:solidFill>
                    <a:schemeClr val="tx2">
                      <a:lumMod val="60000"/>
                      <a:lumOff val="40000"/>
                    </a:schemeClr>
                  </a:solidFill>
                </a:ln>
                <a:solidFill>
                  <a:schemeClr val="tx1">
                    <a:lumMod val="65000"/>
                    <a:lumOff val="35000"/>
                  </a:schemeClr>
                </a:solidFill>
                <a:latin typeface="Times New Roman" pitchFamily="18" charset="0"/>
                <a:cs typeface="Times New Roman" pitchFamily="18" charset="0"/>
              </a:rPr>
              <a:t>500 </a:t>
            </a:r>
            <a:r>
              <a:rPr lang="ru-RU" sz="1600" dirty="0" err="1" smtClean="0">
                <a:ln>
                  <a:solidFill>
                    <a:schemeClr val="tx2">
                      <a:lumMod val="60000"/>
                      <a:lumOff val="40000"/>
                    </a:schemeClr>
                  </a:solidFill>
                </a:ln>
                <a:solidFill>
                  <a:schemeClr val="tx1">
                    <a:lumMod val="65000"/>
                    <a:lumOff val="35000"/>
                  </a:schemeClr>
                </a:solidFill>
                <a:latin typeface="Times New Roman" pitchFamily="18" charset="0"/>
                <a:cs typeface="Times New Roman" pitchFamily="18" charset="0"/>
              </a:rPr>
              <a:t>ц</a:t>
            </a:r>
            <a:r>
              <a:rPr lang="ru-RU" sz="1600" dirty="0" smtClean="0">
                <a:ln>
                  <a:solidFill>
                    <a:schemeClr val="tx2">
                      <a:lumMod val="60000"/>
                      <a:lumOff val="40000"/>
                    </a:schemeClr>
                  </a:solidFill>
                </a:ln>
                <a:solidFill>
                  <a:schemeClr val="tx1">
                    <a:lumMod val="65000"/>
                    <a:lumOff val="35000"/>
                  </a:schemeClr>
                </a:solidFill>
                <a:latin typeface="Times New Roman" pitchFamily="18" charset="0"/>
                <a:cs typeface="Times New Roman" pitchFamily="18" charset="0"/>
              </a:rPr>
              <a:t>/га</a:t>
            </a:r>
            <a:r>
              <a:rPr lang="ru-RU" sz="1600" dirty="0" smtClean="0">
                <a:latin typeface="Times New Roman" pitchFamily="18" charset="0"/>
                <a:cs typeface="Times New Roman" pitchFamily="18" charset="0"/>
              </a:rPr>
              <a:t>, а на втором </a:t>
            </a:r>
            <a:r>
              <a:rPr lang="ru-RU" sz="1600" dirty="0" smtClean="0">
                <a:ln>
                  <a:solidFill>
                    <a:schemeClr val="accent2">
                      <a:lumMod val="75000"/>
                    </a:schemeClr>
                  </a:solidFill>
                </a:ln>
                <a:latin typeface="Times New Roman" pitchFamily="18" charset="0"/>
                <a:cs typeface="Times New Roman" pitchFamily="18" charset="0"/>
              </a:rPr>
              <a:t>– 300 </a:t>
            </a:r>
            <a:r>
              <a:rPr lang="ru-RU" sz="1600" dirty="0" err="1" smtClean="0">
                <a:ln>
                  <a:solidFill>
                    <a:schemeClr val="accent2">
                      <a:lumMod val="75000"/>
                    </a:schemeClr>
                  </a:solidFill>
                </a:ln>
                <a:latin typeface="Times New Roman" pitchFamily="18" charset="0"/>
                <a:cs typeface="Times New Roman" pitchFamily="18" charset="0"/>
              </a:rPr>
              <a:t>ц</a:t>
            </a:r>
            <a:r>
              <a:rPr lang="ru-RU" sz="1600" dirty="0" smtClean="0">
                <a:ln>
                  <a:solidFill>
                    <a:schemeClr val="accent2">
                      <a:lumMod val="75000"/>
                    </a:schemeClr>
                  </a:solidFill>
                </a:ln>
                <a:latin typeface="Times New Roman" pitchFamily="18" charset="0"/>
                <a:cs typeface="Times New Roman" pitchFamily="18" charset="0"/>
              </a:rPr>
              <a:t>/га</a:t>
            </a:r>
            <a:r>
              <a:rPr lang="ru-RU" sz="1600" dirty="0" smtClean="0">
                <a:latin typeface="Times New Roman" pitchFamily="18" charset="0"/>
                <a:cs typeface="Times New Roman" pitchFamily="18" charset="0"/>
              </a:rPr>
              <a:t>. Урожайность свёклы на первом поле составляет </a:t>
            </a:r>
            <a:r>
              <a:rPr lang="ru-RU" sz="1600" dirty="0" smtClean="0">
                <a:ln>
                  <a:solidFill>
                    <a:schemeClr val="tx2">
                      <a:lumMod val="60000"/>
                      <a:lumOff val="40000"/>
                    </a:schemeClr>
                  </a:solidFill>
                </a:ln>
                <a:latin typeface="Times New Roman" pitchFamily="18" charset="0"/>
                <a:cs typeface="Times New Roman" pitchFamily="18" charset="0"/>
              </a:rPr>
              <a:t>300 </a:t>
            </a:r>
            <a:r>
              <a:rPr lang="ru-RU" sz="1600" dirty="0" err="1" smtClean="0">
                <a:ln>
                  <a:solidFill>
                    <a:schemeClr val="tx2">
                      <a:lumMod val="60000"/>
                      <a:lumOff val="40000"/>
                    </a:schemeClr>
                  </a:solidFill>
                </a:ln>
                <a:latin typeface="Times New Roman" pitchFamily="18" charset="0"/>
                <a:cs typeface="Times New Roman" pitchFamily="18" charset="0"/>
              </a:rPr>
              <a:t>ц</a:t>
            </a:r>
            <a:r>
              <a:rPr lang="ru-RU" sz="1600" dirty="0" smtClean="0">
                <a:ln>
                  <a:solidFill>
                    <a:schemeClr val="tx2">
                      <a:lumMod val="60000"/>
                      <a:lumOff val="40000"/>
                    </a:schemeClr>
                  </a:solidFill>
                </a:ln>
                <a:latin typeface="Times New Roman" pitchFamily="18" charset="0"/>
                <a:cs typeface="Times New Roman" pitchFamily="18" charset="0"/>
              </a:rPr>
              <a:t>/га</a:t>
            </a:r>
            <a:r>
              <a:rPr lang="ru-RU" sz="1600" dirty="0" smtClean="0">
                <a:latin typeface="Times New Roman" pitchFamily="18" charset="0"/>
                <a:cs typeface="Times New Roman" pitchFamily="18" charset="0"/>
              </a:rPr>
              <a:t>, а на втором – </a:t>
            </a:r>
            <a:r>
              <a:rPr lang="ru-RU" sz="1600" dirty="0" smtClean="0">
                <a:ln>
                  <a:solidFill>
                    <a:schemeClr val="accent2">
                      <a:lumMod val="75000"/>
                    </a:schemeClr>
                  </a:solidFill>
                </a:ln>
                <a:latin typeface="Times New Roman" pitchFamily="18" charset="0"/>
                <a:cs typeface="Times New Roman" pitchFamily="18" charset="0"/>
              </a:rPr>
              <a:t>500 </a:t>
            </a:r>
            <a:r>
              <a:rPr lang="ru-RU" sz="1600" dirty="0" err="1" smtClean="0">
                <a:ln>
                  <a:solidFill>
                    <a:schemeClr val="accent2">
                      <a:lumMod val="75000"/>
                    </a:schemeClr>
                  </a:solidFill>
                </a:ln>
                <a:latin typeface="Times New Roman" pitchFamily="18" charset="0"/>
                <a:cs typeface="Times New Roman" pitchFamily="18" charset="0"/>
              </a:rPr>
              <a:t>ц</a:t>
            </a:r>
            <a:r>
              <a:rPr lang="ru-RU" sz="1600" dirty="0" smtClean="0">
                <a:ln>
                  <a:solidFill>
                    <a:schemeClr val="accent2">
                      <a:lumMod val="75000"/>
                    </a:schemeClr>
                  </a:solidFill>
                </a:ln>
                <a:latin typeface="Times New Roman" pitchFamily="18" charset="0"/>
                <a:cs typeface="Times New Roman" pitchFamily="18" charset="0"/>
              </a:rPr>
              <a:t>/га</a:t>
            </a:r>
            <a:r>
              <a:rPr lang="ru-RU" sz="1600" dirty="0" smtClean="0">
                <a:latin typeface="Times New Roman" pitchFamily="18" charset="0"/>
                <a:cs typeface="Times New Roman" pitchFamily="18" charset="0"/>
              </a:rPr>
              <a:t>. </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Фермер может продавать картофель по цене 5 000 </a:t>
            </a:r>
            <a:r>
              <a:rPr lang="ru-RU" sz="1600" dirty="0" err="1" smtClean="0">
                <a:latin typeface="Times New Roman" pitchFamily="18" charset="0"/>
                <a:cs typeface="Times New Roman" pitchFamily="18" charset="0"/>
              </a:rPr>
              <a:t>р</a:t>
            </a:r>
            <a:r>
              <a:rPr lang="ru-RU" sz="1600" dirty="0" smtClean="0">
                <a:latin typeface="Times New Roman" pitchFamily="18" charset="0"/>
                <a:cs typeface="Times New Roman" pitchFamily="18" charset="0"/>
              </a:rPr>
              <a:t>/</a:t>
            </a:r>
            <a:r>
              <a:rPr lang="ru-RU" sz="1600" dirty="0" err="1" smtClean="0">
                <a:latin typeface="Times New Roman" pitchFamily="18" charset="0"/>
                <a:cs typeface="Times New Roman" pitchFamily="18" charset="0"/>
              </a:rPr>
              <a:t>ц</a:t>
            </a:r>
            <a:r>
              <a:rPr lang="ru-RU" sz="1600" dirty="0" smtClean="0">
                <a:latin typeface="Times New Roman" pitchFamily="18" charset="0"/>
                <a:cs typeface="Times New Roman" pitchFamily="18" charset="0"/>
              </a:rPr>
              <a:t>, а свёклу – по цене 8 000 </a:t>
            </a:r>
            <a:r>
              <a:rPr lang="ru-RU" sz="1600" dirty="0" err="1" smtClean="0">
                <a:latin typeface="Times New Roman" pitchFamily="18" charset="0"/>
                <a:cs typeface="Times New Roman" pitchFamily="18" charset="0"/>
              </a:rPr>
              <a:t>р</a:t>
            </a:r>
            <a:r>
              <a:rPr lang="ru-RU" sz="1600" dirty="0" smtClean="0">
                <a:latin typeface="Times New Roman" pitchFamily="18" charset="0"/>
                <a:cs typeface="Times New Roman" pitchFamily="18" charset="0"/>
              </a:rPr>
              <a:t>/</a:t>
            </a:r>
            <a:r>
              <a:rPr lang="ru-RU" sz="1600" dirty="0" err="1" smtClean="0">
                <a:latin typeface="Times New Roman" pitchFamily="18" charset="0"/>
                <a:cs typeface="Times New Roman" pitchFamily="18" charset="0"/>
              </a:rPr>
              <a:t>ц</a:t>
            </a:r>
            <a:r>
              <a:rPr lang="ru-RU" sz="1600" dirty="0" smtClean="0">
                <a:latin typeface="Times New Roman" pitchFamily="18" charset="0"/>
                <a:cs typeface="Times New Roman" pitchFamily="18" charset="0"/>
              </a:rPr>
              <a:t>. Какой наибольший доход может получить фермер?</a:t>
            </a:r>
            <a:endParaRPr lang="ru-RU" sz="1600" dirty="0">
              <a:latin typeface="Times New Roman" pitchFamily="18" charset="0"/>
              <a:cs typeface="Times New Roman" pitchFamily="18" charset="0"/>
            </a:endParaRPr>
          </a:p>
        </p:txBody>
      </p:sp>
      <p:sp>
        <p:nvSpPr>
          <p:cNvPr id="5" name="TextBox 4"/>
          <p:cNvSpPr txBox="1"/>
          <p:nvPr/>
        </p:nvSpPr>
        <p:spPr>
          <a:xfrm>
            <a:off x="785786" y="2357430"/>
            <a:ext cx="5000660" cy="369332"/>
          </a:xfrm>
          <a:prstGeom prst="rect">
            <a:avLst/>
          </a:prstGeom>
          <a:noFill/>
        </p:spPr>
        <p:txBody>
          <a:bodyPr wrap="square" rtlCol="0">
            <a:spAutoFit/>
          </a:bodyPr>
          <a:lstStyle/>
          <a:p>
            <a:r>
              <a:rPr lang="ru-RU" dirty="0" smtClean="0">
                <a:latin typeface="Times New Roman" pitchFamily="18" charset="0"/>
                <a:cs typeface="Times New Roman" pitchFamily="18" charset="0"/>
              </a:rPr>
              <a:t>Решение</a:t>
            </a:r>
            <a:endParaRPr lang="ru-RU" dirty="0">
              <a:latin typeface="Times New Roman" pitchFamily="18" charset="0"/>
              <a:cs typeface="Times New Roman" pitchFamily="18" charset="0"/>
            </a:endParaRPr>
          </a:p>
        </p:txBody>
      </p:sp>
      <p:sp>
        <p:nvSpPr>
          <p:cNvPr id="6" name="TextBox 5"/>
          <p:cNvSpPr txBox="1"/>
          <p:nvPr/>
        </p:nvSpPr>
        <p:spPr>
          <a:xfrm>
            <a:off x="928662" y="3286124"/>
            <a:ext cx="7500990" cy="369332"/>
          </a:xfrm>
          <a:prstGeom prst="rect">
            <a:avLst/>
          </a:prstGeom>
          <a:noFill/>
        </p:spPr>
        <p:txBody>
          <a:bodyPr wrap="square" rtlCol="0">
            <a:spAutoFit/>
          </a:bodyPr>
          <a:lstStyle/>
          <a:p>
            <a:endParaRPr lang="ru-RU" dirty="0"/>
          </a:p>
        </p:txBody>
      </p:sp>
      <p:graphicFrame>
        <p:nvGraphicFramePr>
          <p:cNvPr id="7" name="Таблица 6"/>
          <p:cNvGraphicFramePr>
            <a:graphicFrameLocks noGrp="1"/>
          </p:cNvGraphicFramePr>
          <p:nvPr/>
        </p:nvGraphicFramePr>
        <p:xfrm>
          <a:off x="928662" y="4500570"/>
          <a:ext cx="7286676" cy="2021840"/>
        </p:xfrm>
        <a:graphic>
          <a:graphicData uri="http://schemas.openxmlformats.org/drawingml/2006/table">
            <a:tbl>
              <a:tblPr firstRow="1" bandRow="1">
                <a:tableStyleId>{5C22544A-7EE6-4342-B048-85BDC9FD1C3A}</a:tableStyleId>
              </a:tblPr>
              <a:tblGrid>
                <a:gridCol w="1214446"/>
                <a:gridCol w="1214446"/>
                <a:gridCol w="1214446"/>
                <a:gridCol w="3643338"/>
              </a:tblGrid>
              <a:tr h="370840">
                <a:tc>
                  <a:txBody>
                    <a:bodyPr/>
                    <a:lstStyle/>
                    <a:p>
                      <a:r>
                        <a:rPr lang="ru-RU" dirty="0" smtClean="0">
                          <a:latin typeface="Times New Roman" pitchFamily="18" charset="0"/>
                          <a:cs typeface="Times New Roman" pitchFamily="18" charset="0"/>
                        </a:rPr>
                        <a:t>1 поле</a:t>
                      </a:r>
                      <a:endParaRPr lang="ru-RU" dirty="0">
                        <a:latin typeface="Times New Roman" pitchFamily="18" charset="0"/>
                        <a:cs typeface="Times New Roman" pitchFamily="18" charset="0"/>
                      </a:endParaRPr>
                    </a:p>
                  </a:txBody>
                  <a:tcPr/>
                </a:tc>
                <a:tc>
                  <a:txBody>
                    <a:bodyPr/>
                    <a:lstStyle/>
                    <a:p>
                      <a:r>
                        <a:rPr lang="ru-RU" dirty="0" smtClean="0">
                          <a:latin typeface="Times New Roman" pitchFamily="18" charset="0"/>
                          <a:cs typeface="Times New Roman" pitchFamily="18" charset="0"/>
                        </a:rPr>
                        <a:t>Площадь</a:t>
                      </a:r>
                      <a:endParaRPr lang="ru-RU" dirty="0">
                        <a:latin typeface="Times New Roman" pitchFamily="18" charset="0"/>
                        <a:cs typeface="Times New Roman" pitchFamily="18" charset="0"/>
                      </a:endParaRPr>
                    </a:p>
                  </a:txBody>
                  <a:tcPr/>
                </a:tc>
                <a:tc>
                  <a:txBody>
                    <a:bodyPr/>
                    <a:lstStyle/>
                    <a:p>
                      <a:r>
                        <a:rPr lang="ru-RU" dirty="0" smtClean="0">
                          <a:latin typeface="Times New Roman" pitchFamily="18" charset="0"/>
                          <a:cs typeface="Times New Roman" pitchFamily="18" charset="0"/>
                        </a:rPr>
                        <a:t>Урожай</a:t>
                      </a:r>
                      <a:endParaRPr lang="ru-RU" dirty="0">
                        <a:latin typeface="Times New Roman" pitchFamily="18" charset="0"/>
                        <a:cs typeface="Times New Roman" pitchFamily="18" charset="0"/>
                      </a:endParaRPr>
                    </a:p>
                  </a:txBody>
                  <a:tcPr/>
                </a:tc>
                <a:tc>
                  <a:txBody>
                    <a:bodyPr/>
                    <a:lstStyle/>
                    <a:p>
                      <a:r>
                        <a:rPr lang="ru-RU" dirty="0" smtClean="0">
                          <a:latin typeface="Times New Roman" pitchFamily="18" charset="0"/>
                          <a:cs typeface="Times New Roman" pitchFamily="18" charset="0"/>
                        </a:rPr>
                        <a:t>Выручка </a:t>
                      </a:r>
                      <a:endParaRPr lang="ru-RU" dirty="0">
                        <a:latin typeface="Times New Roman" pitchFamily="18" charset="0"/>
                        <a:cs typeface="Times New Roman" pitchFamily="18" charset="0"/>
                      </a:endParaRPr>
                    </a:p>
                  </a:txBody>
                  <a:tcPr/>
                </a:tc>
              </a:tr>
              <a:tr h="370840">
                <a:tc>
                  <a:txBody>
                    <a:bodyPr/>
                    <a:lstStyle/>
                    <a:p>
                      <a:r>
                        <a:rPr lang="ru-RU" dirty="0" smtClean="0">
                          <a:latin typeface="Times New Roman" pitchFamily="18" charset="0"/>
                          <a:cs typeface="Times New Roman" pitchFamily="18" charset="0"/>
                        </a:rPr>
                        <a:t>картофель</a:t>
                      </a:r>
                      <a:endParaRPr lang="ru-RU" dirty="0">
                        <a:latin typeface="Times New Roman" pitchFamily="18" charset="0"/>
                        <a:cs typeface="Times New Roman" pitchFamily="18" charset="0"/>
                      </a:endParaRPr>
                    </a:p>
                  </a:txBody>
                  <a:tcPr/>
                </a:tc>
                <a:tc>
                  <a:txBody>
                    <a:bodyPr/>
                    <a:lstStyle/>
                    <a:p>
                      <a:r>
                        <a:rPr lang="ru-RU" dirty="0" smtClean="0">
                          <a:latin typeface="Times New Roman" pitchFamily="18" charset="0"/>
                          <a:cs typeface="Times New Roman" pitchFamily="18" charset="0"/>
                        </a:rPr>
                        <a:t>(10 - </a:t>
                      </a:r>
                      <a:r>
                        <a:rPr lang="ru-RU" dirty="0" err="1" smtClean="0">
                          <a:latin typeface="Times New Roman" pitchFamily="18" charset="0"/>
                          <a:cs typeface="Times New Roman" pitchFamily="18" charset="0"/>
                        </a:rPr>
                        <a:t>х</a:t>
                      </a:r>
                      <a:r>
                        <a:rPr lang="ru-RU" dirty="0" smtClean="0">
                          <a:latin typeface="Times New Roman" pitchFamily="18" charset="0"/>
                          <a:cs typeface="Times New Roman" pitchFamily="18" charset="0"/>
                        </a:rPr>
                        <a:t>) га</a:t>
                      </a:r>
                      <a:endParaRPr lang="ru-RU" dirty="0">
                        <a:latin typeface="Times New Roman" pitchFamily="18" charset="0"/>
                        <a:cs typeface="Times New Roman" pitchFamily="18" charset="0"/>
                      </a:endParaRPr>
                    </a:p>
                  </a:txBody>
                  <a:tcPr/>
                </a:tc>
                <a:tc>
                  <a:txBody>
                    <a:bodyPr/>
                    <a:lstStyle/>
                    <a:p>
                      <a:r>
                        <a:rPr lang="ru-RU" dirty="0" smtClean="0">
                          <a:latin typeface="Times New Roman" pitchFamily="18" charset="0"/>
                          <a:cs typeface="Times New Roman" pitchFamily="18" charset="0"/>
                        </a:rPr>
                        <a:t>500 </a:t>
                      </a:r>
                      <a:r>
                        <a:rPr lang="ru-RU" dirty="0" err="1" smtClean="0">
                          <a:latin typeface="Times New Roman" pitchFamily="18" charset="0"/>
                          <a:cs typeface="Times New Roman" pitchFamily="18" charset="0"/>
                        </a:rPr>
                        <a:t>ц</a:t>
                      </a:r>
                      <a:r>
                        <a:rPr lang="en-US" dirty="0" smtClean="0">
                          <a:latin typeface="Times New Roman" pitchFamily="18" charset="0"/>
                          <a:cs typeface="Times New Roman" pitchFamily="18" charset="0"/>
                        </a:rPr>
                        <a:t>/</a:t>
                      </a:r>
                      <a:r>
                        <a:rPr lang="ru-RU" dirty="0" smtClean="0">
                          <a:latin typeface="Times New Roman" pitchFamily="18" charset="0"/>
                          <a:cs typeface="Times New Roman" pitchFamily="18" charset="0"/>
                        </a:rPr>
                        <a:t>га</a:t>
                      </a:r>
                      <a:endParaRPr lang="ru-RU" dirty="0">
                        <a:latin typeface="Times New Roman" pitchFamily="18" charset="0"/>
                        <a:cs typeface="Times New Roman" pitchFamily="18" charset="0"/>
                      </a:endParaRPr>
                    </a:p>
                  </a:txBody>
                  <a:tcPr/>
                </a:tc>
                <a:tc>
                  <a:txBody>
                    <a:bodyPr/>
                    <a:lstStyle/>
                    <a:p>
                      <a:r>
                        <a:rPr lang="ru-RU" dirty="0" smtClean="0">
                          <a:latin typeface="Times New Roman" pitchFamily="18" charset="0"/>
                          <a:cs typeface="Times New Roman" pitchFamily="18" charset="0"/>
                        </a:rPr>
                        <a:t> 500*5000*</a:t>
                      </a:r>
                      <a:r>
                        <a:rPr lang="ru-RU" baseline="0" dirty="0" smtClean="0">
                          <a:latin typeface="Times New Roman" pitchFamily="18" charset="0"/>
                          <a:cs typeface="Times New Roman" pitchFamily="18" charset="0"/>
                        </a:rPr>
                        <a:t> (10 - </a:t>
                      </a:r>
                      <a:r>
                        <a:rPr lang="ru-RU" baseline="0" dirty="0" err="1" smtClean="0">
                          <a:latin typeface="Times New Roman" pitchFamily="18" charset="0"/>
                          <a:cs typeface="Times New Roman" pitchFamily="18" charset="0"/>
                        </a:rPr>
                        <a:t>х</a:t>
                      </a:r>
                      <a:r>
                        <a:rPr lang="ru-RU" baseline="0" dirty="0" smtClean="0">
                          <a:latin typeface="Times New Roman" pitchFamily="18" charset="0"/>
                          <a:cs typeface="Times New Roman" pitchFamily="18" charset="0"/>
                        </a:rPr>
                        <a:t>) = 25 000 000 – </a:t>
                      </a:r>
                    </a:p>
                    <a:p>
                      <a:r>
                        <a:rPr lang="ru-RU" baseline="0" dirty="0" smtClean="0">
                          <a:latin typeface="Times New Roman" pitchFamily="18" charset="0"/>
                          <a:cs typeface="Times New Roman" pitchFamily="18" charset="0"/>
                        </a:rPr>
                        <a:t>2 500 000х    рублей</a:t>
                      </a:r>
                      <a:endParaRPr lang="ru-RU" dirty="0">
                        <a:latin typeface="Times New Roman" pitchFamily="18" charset="0"/>
                        <a:cs typeface="Times New Roman" pitchFamily="18" charset="0"/>
                      </a:endParaRPr>
                    </a:p>
                  </a:txBody>
                  <a:tcPr/>
                </a:tc>
              </a:tr>
              <a:tr h="370840">
                <a:tc>
                  <a:txBody>
                    <a:bodyPr/>
                    <a:lstStyle/>
                    <a:p>
                      <a:r>
                        <a:rPr lang="ru-RU" dirty="0" smtClean="0">
                          <a:latin typeface="Times New Roman" pitchFamily="18" charset="0"/>
                          <a:cs typeface="Times New Roman" pitchFamily="18" charset="0"/>
                        </a:rPr>
                        <a:t>свёкла</a:t>
                      </a:r>
                      <a:endParaRPr lang="ru-RU" dirty="0">
                        <a:latin typeface="Times New Roman" pitchFamily="18" charset="0"/>
                        <a:cs typeface="Times New Roman" pitchFamily="18" charset="0"/>
                      </a:endParaRPr>
                    </a:p>
                  </a:txBody>
                  <a:tcPr/>
                </a:tc>
                <a:tc>
                  <a:txBody>
                    <a:bodyPr/>
                    <a:lstStyle/>
                    <a:p>
                      <a:r>
                        <a:rPr lang="ru-RU" baseline="0" dirty="0" smtClean="0">
                          <a:latin typeface="Times New Roman" pitchFamily="18" charset="0"/>
                          <a:cs typeface="Times New Roman" pitchFamily="18" charset="0"/>
                        </a:rPr>
                        <a:t> </a:t>
                      </a:r>
                      <a:r>
                        <a:rPr lang="ru-RU" baseline="0" dirty="0" err="1" smtClean="0">
                          <a:latin typeface="Times New Roman" pitchFamily="18" charset="0"/>
                          <a:cs typeface="Times New Roman" pitchFamily="18" charset="0"/>
                        </a:rPr>
                        <a:t>х</a:t>
                      </a:r>
                      <a:r>
                        <a:rPr lang="ru-RU" baseline="0"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га</a:t>
                      </a:r>
                      <a:endParaRPr lang="ru-RU" dirty="0">
                        <a:latin typeface="Times New Roman" pitchFamily="18" charset="0"/>
                        <a:cs typeface="Times New Roman" pitchFamily="18" charset="0"/>
                      </a:endParaRPr>
                    </a:p>
                  </a:txBody>
                  <a:tcPr/>
                </a:tc>
                <a:tc>
                  <a:txBody>
                    <a:bodyPr/>
                    <a:lstStyle/>
                    <a:p>
                      <a:r>
                        <a:rPr lang="ru-RU" dirty="0" smtClean="0">
                          <a:latin typeface="Times New Roman" pitchFamily="18" charset="0"/>
                          <a:cs typeface="Times New Roman" pitchFamily="18" charset="0"/>
                        </a:rPr>
                        <a:t>300 </a:t>
                      </a:r>
                      <a:r>
                        <a:rPr lang="ru-RU" dirty="0" err="1" smtClean="0">
                          <a:latin typeface="Times New Roman" pitchFamily="18" charset="0"/>
                          <a:cs typeface="Times New Roman" pitchFamily="18" charset="0"/>
                        </a:rPr>
                        <a:t>ц</a:t>
                      </a:r>
                      <a:r>
                        <a:rPr lang="en-US" dirty="0" smtClean="0">
                          <a:latin typeface="Times New Roman" pitchFamily="18" charset="0"/>
                          <a:cs typeface="Times New Roman" pitchFamily="18" charset="0"/>
                        </a:rPr>
                        <a:t>/</a:t>
                      </a:r>
                      <a:r>
                        <a:rPr lang="ru-RU" dirty="0" smtClean="0">
                          <a:latin typeface="Times New Roman" pitchFamily="18" charset="0"/>
                          <a:cs typeface="Times New Roman" pitchFamily="18" charset="0"/>
                        </a:rPr>
                        <a:t>га</a:t>
                      </a:r>
                      <a:endParaRPr lang="ru-RU" dirty="0">
                        <a:latin typeface="Times New Roman" pitchFamily="18" charset="0"/>
                        <a:cs typeface="Times New Roman" pitchFamily="18" charset="0"/>
                      </a:endParaRPr>
                    </a:p>
                  </a:txBody>
                  <a:tcPr/>
                </a:tc>
                <a:tc>
                  <a:txBody>
                    <a:bodyPr/>
                    <a:lstStyle/>
                    <a:p>
                      <a:r>
                        <a:rPr lang="ru-RU" dirty="0" smtClean="0">
                          <a:latin typeface="Times New Roman" pitchFamily="18" charset="0"/>
                          <a:cs typeface="Times New Roman" pitchFamily="18" charset="0"/>
                        </a:rPr>
                        <a:t>300*8000*</a:t>
                      </a:r>
                      <a:r>
                        <a:rPr lang="ru-RU" dirty="0" err="1" smtClean="0">
                          <a:latin typeface="Times New Roman" pitchFamily="18" charset="0"/>
                          <a:cs typeface="Times New Roman" pitchFamily="18" charset="0"/>
                        </a:rPr>
                        <a:t>х</a:t>
                      </a:r>
                      <a:r>
                        <a:rPr lang="ru-RU" baseline="0" dirty="0" smtClean="0">
                          <a:latin typeface="Times New Roman" pitchFamily="18" charset="0"/>
                          <a:cs typeface="Times New Roman" pitchFamily="18" charset="0"/>
                        </a:rPr>
                        <a:t> = 2 400 000х рублей</a:t>
                      </a:r>
                      <a:endParaRPr lang="ru-RU" dirty="0">
                        <a:latin typeface="Times New Roman" pitchFamily="18" charset="0"/>
                        <a:cs typeface="Times New Roman" pitchFamily="18" charset="0"/>
                      </a:endParaRPr>
                    </a:p>
                  </a:txBody>
                  <a:tcPr/>
                </a:tc>
              </a:tr>
              <a:tr h="370840">
                <a:tc>
                  <a:txBody>
                    <a:bodyPr/>
                    <a:lstStyle/>
                    <a:p>
                      <a:r>
                        <a:rPr lang="ru-RU" dirty="0" smtClean="0">
                          <a:latin typeface="Times New Roman" pitchFamily="18" charset="0"/>
                          <a:cs typeface="Times New Roman" pitchFamily="18" charset="0"/>
                        </a:rPr>
                        <a:t>Всего </a:t>
                      </a:r>
                      <a:endParaRPr lang="ru-RU" dirty="0">
                        <a:latin typeface="Times New Roman" pitchFamily="18" charset="0"/>
                        <a:cs typeface="Times New Roman" pitchFamily="18" charset="0"/>
                      </a:endParaRPr>
                    </a:p>
                  </a:txBody>
                  <a:tcPr/>
                </a:tc>
                <a:tc>
                  <a:txBody>
                    <a:bodyPr/>
                    <a:lstStyle/>
                    <a:p>
                      <a:endParaRPr lang="ru-RU" dirty="0">
                        <a:latin typeface="Times New Roman" pitchFamily="18" charset="0"/>
                        <a:cs typeface="Times New Roman" pitchFamily="18" charset="0"/>
                      </a:endParaRPr>
                    </a:p>
                  </a:txBody>
                  <a:tcPr/>
                </a:tc>
                <a:tc>
                  <a:txBody>
                    <a:bodyPr/>
                    <a:lstStyle/>
                    <a:p>
                      <a:endParaRPr lang="ru-RU" dirty="0">
                        <a:latin typeface="Times New Roman" pitchFamily="18" charset="0"/>
                        <a:cs typeface="Times New Roman" pitchFamily="18" charset="0"/>
                      </a:endParaRPr>
                    </a:p>
                  </a:txBody>
                  <a:tcPr/>
                </a:tc>
                <a:tc>
                  <a:txBody>
                    <a:bodyPr/>
                    <a:lstStyle/>
                    <a:p>
                      <a:r>
                        <a:rPr lang="ru-RU" dirty="0" smtClean="0">
                          <a:latin typeface="Times New Roman" pitchFamily="18" charset="0"/>
                          <a:cs typeface="Times New Roman" pitchFamily="18" charset="0"/>
                        </a:rPr>
                        <a:t>25 000 000 – 2 500 000х +2 400 000 = 25 000 000 – 100 000х</a:t>
                      </a:r>
                      <a:endParaRPr lang="ru-RU" dirty="0">
                        <a:latin typeface="Times New Roman" pitchFamily="18" charset="0"/>
                        <a:cs typeface="Times New Roman" pitchFamily="18" charset="0"/>
                      </a:endParaRPr>
                    </a:p>
                  </a:txBody>
                  <a:tcPr/>
                </a:tc>
              </a:tr>
            </a:tbl>
          </a:graphicData>
        </a:graphic>
      </p:graphicFrame>
      <p:graphicFrame>
        <p:nvGraphicFramePr>
          <p:cNvPr id="8" name="Таблица 7"/>
          <p:cNvGraphicFramePr>
            <a:graphicFrameLocks noGrp="1"/>
          </p:cNvGraphicFramePr>
          <p:nvPr/>
        </p:nvGraphicFramePr>
        <p:xfrm>
          <a:off x="500034" y="2857496"/>
          <a:ext cx="6786610" cy="1381760"/>
        </p:xfrm>
        <a:graphic>
          <a:graphicData uri="http://schemas.openxmlformats.org/drawingml/2006/table">
            <a:tbl>
              <a:tblPr firstRow="1" bandRow="1">
                <a:tableStyleId>{5C22544A-7EE6-4342-B048-85BDC9FD1C3A}</a:tableStyleId>
              </a:tblPr>
              <a:tblGrid>
                <a:gridCol w="1352029"/>
                <a:gridCol w="1590623"/>
                <a:gridCol w="1749685"/>
                <a:gridCol w="2094273"/>
              </a:tblGrid>
              <a:tr h="370840">
                <a:tc>
                  <a:txBody>
                    <a:bodyPr/>
                    <a:lstStyle/>
                    <a:p>
                      <a:r>
                        <a:rPr lang="ru-RU" dirty="0" smtClean="0">
                          <a:latin typeface="Times New Roman" pitchFamily="18" charset="0"/>
                          <a:cs typeface="Times New Roman" pitchFamily="18" charset="0"/>
                        </a:rPr>
                        <a:t>2 поле</a:t>
                      </a:r>
                      <a:endParaRPr lang="ru-RU" dirty="0">
                        <a:latin typeface="Times New Roman" pitchFamily="18" charset="0"/>
                        <a:cs typeface="Times New Roman" pitchFamily="18" charset="0"/>
                      </a:endParaRPr>
                    </a:p>
                  </a:txBody>
                  <a:tcPr/>
                </a:tc>
                <a:tc>
                  <a:txBody>
                    <a:bodyPr/>
                    <a:lstStyle/>
                    <a:p>
                      <a:r>
                        <a:rPr lang="ru-RU" dirty="0" smtClean="0">
                          <a:latin typeface="Times New Roman" pitchFamily="18" charset="0"/>
                          <a:cs typeface="Times New Roman" pitchFamily="18" charset="0"/>
                        </a:rPr>
                        <a:t>Площадь</a:t>
                      </a:r>
                      <a:endParaRPr lang="ru-RU" dirty="0">
                        <a:latin typeface="Times New Roman" pitchFamily="18" charset="0"/>
                        <a:cs typeface="Times New Roman" pitchFamily="18" charset="0"/>
                      </a:endParaRPr>
                    </a:p>
                  </a:txBody>
                  <a:tcPr/>
                </a:tc>
                <a:tc>
                  <a:txBody>
                    <a:bodyPr/>
                    <a:lstStyle/>
                    <a:p>
                      <a:r>
                        <a:rPr lang="ru-RU" dirty="0" smtClean="0">
                          <a:latin typeface="Times New Roman" pitchFamily="18" charset="0"/>
                          <a:cs typeface="Times New Roman" pitchFamily="18" charset="0"/>
                        </a:rPr>
                        <a:t>Урожайность</a:t>
                      </a:r>
                      <a:endParaRPr lang="ru-RU" dirty="0">
                        <a:latin typeface="Times New Roman" pitchFamily="18" charset="0"/>
                        <a:cs typeface="Times New Roman" pitchFamily="18" charset="0"/>
                      </a:endParaRPr>
                    </a:p>
                  </a:txBody>
                  <a:tcPr/>
                </a:tc>
                <a:tc>
                  <a:txBody>
                    <a:bodyPr/>
                    <a:lstStyle/>
                    <a:p>
                      <a:r>
                        <a:rPr lang="ru-RU" dirty="0" smtClean="0">
                          <a:latin typeface="Times New Roman" pitchFamily="18" charset="0"/>
                          <a:cs typeface="Times New Roman" pitchFamily="18" charset="0"/>
                        </a:rPr>
                        <a:t>Выручка</a:t>
                      </a:r>
                      <a:endParaRPr lang="ru-RU" dirty="0">
                        <a:latin typeface="Times New Roman" pitchFamily="18" charset="0"/>
                        <a:cs typeface="Times New Roman" pitchFamily="18" charset="0"/>
                      </a:endParaRPr>
                    </a:p>
                  </a:txBody>
                  <a:tcPr/>
                </a:tc>
              </a:tr>
              <a:tr h="370840">
                <a:tc>
                  <a:txBody>
                    <a:bodyPr/>
                    <a:lstStyle/>
                    <a:p>
                      <a:r>
                        <a:rPr lang="ru-RU" dirty="0" smtClean="0">
                          <a:latin typeface="Times New Roman" pitchFamily="18" charset="0"/>
                          <a:cs typeface="Times New Roman" pitchFamily="18" charset="0"/>
                        </a:rPr>
                        <a:t>картофель</a:t>
                      </a:r>
                      <a:endParaRPr lang="ru-RU" dirty="0">
                        <a:latin typeface="Times New Roman" pitchFamily="18" charset="0"/>
                        <a:cs typeface="Times New Roman" pitchFamily="18" charset="0"/>
                      </a:endParaRPr>
                    </a:p>
                  </a:txBody>
                  <a:tcPr/>
                </a:tc>
                <a:tc>
                  <a:txBody>
                    <a:bodyPr/>
                    <a:lstStyle/>
                    <a:p>
                      <a:endParaRPr lang="ru-RU" dirty="0">
                        <a:latin typeface="Times New Roman" pitchFamily="18" charset="0"/>
                        <a:cs typeface="Times New Roman" pitchFamily="18" charset="0"/>
                      </a:endParaRPr>
                    </a:p>
                  </a:txBody>
                  <a:tcPr/>
                </a:tc>
                <a:tc>
                  <a:txBody>
                    <a:bodyPr/>
                    <a:lstStyle/>
                    <a:p>
                      <a:r>
                        <a:rPr lang="ru-RU" dirty="0" smtClean="0">
                          <a:latin typeface="Times New Roman" pitchFamily="18" charset="0"/>
                          <a:cs typeface="Times New Roman" pitchFamily="18" charset="0"/>
                        </a:rPr>
                        <a:t>300 </a:t>
                      </a:r>
                      <a:r>
                        <a:rPr lang="ru-RU" dirty="0" err="1" smtClean="0">
                          <a:latin typeface="Times New Roman" pitchFamily="18" charset="0"/>
                          <a:cs typeface="Times New Roman" pitchFamily="18" charset="0"/>
                        </a:rPr>
                        <a:t>ц</a:t>
                      </a:r>
                      <a:r>
                        <a:rPr lang="en-US" dirty="0" smtClean="0">
                          <a:latin typeface="Times New Roman" pitchFamily="18" charset="0"/>
                          <a:cs typeface="Times New Roman" pitchFamily="18" charset="0"/>
                        </a:rPr>
                        <a:t>/</a:t>
                      </a:r>
                      <a:r>
                        <a:rPr lang="ru-RU" dirty="0" smtClean="0">
                          <a:latin typeface="Times New Roman" pitchFamily="18" charset="0"/>
                          <a:cs typeface="Times New Roman" pitchFamily="18" charset="0"/>
                        </a:rPr>
                        <a:t>га</a:t>
                      </a:r>
                      <a:endParaRPr lang="ru-RU" dirty="0">
                        <a:latin typeface="Times New Roman" pitchFamily="18" charset="0"/>
                        <a:cs typeface="Times New Roman" pitchFamily="18" charset="0"/>
                      </a:endParaRPr>
                    </a:p>
                  </a:txBody>
                  <a:tcPr/>
                </a:tc>
                <a:tc>
                  <a:txBody>
                    <a:bodyPr/>
                    <a:lstStyle/>
                    <a:p>
                      <a:endParaRPr lang="ru-RU">
                        <a:latin typeface="Times New Roman" pitchFamily="18" charset="0"/>
                        <a:cs typeface="Times New Roman" pitchFamily="18" charset="0"/>
                      </a:endParaRPr>
                    </a:p>
                  </a:txBody>
                  <a:tcPr/>
                </a:tc>
              </a:tr>
              <a:tr h="370840">
                <a:tc>
                  <a:txBody>
                    <a:bodyPr/>
                    <a:lstStyle/>
                    <a:p>
                      <a:r>
                        <a:rPr lang="ru-RU" dirty="0" smtClean="0">
                          <a:latin typeface="Times New Roman" pitchFamily="18" charset="0"/>
                          <a:cs typeface="Times New Roman" pitchFamily="18" charset="0"/>
                        </a:rPr>
                        <a:t>свёкла</a:t>
                      </a:r>
                      <a:endParaRPr lang="ru-RU" dirty="0">
                        <a:latin typeface="Times New Roman" pitchFamily="18" charset="0"/>
                        <a:cs typeface="Times New Roman" pitchFamily="18" charset="0"/>
                      </a:endParaRPr>
                    </a:p>
                  </a:txBody>
                  <a:tcPr/>
                </a:tc>
                <a:tc>
                  <a:txBody>
                    <a:bodyPr/>
                    <a:lstStyle/>
                    <a:p>
                      <a:r>
                        <a:rPr lang="ru-RU" dirty="0" smtClean="0">
                          <a:latin typeface="Times New Roman" pitchFamily="18" charset="0"/>
                          <a:cs typeface="Times New Roman" pitchFamily="18" charset="0"/>
                        </a:rPr>
                        <a:t>10 га</a:t>
                      </a:r>
                      <a:endParaRPr lang="ru-RU" dirty="0">
                        <a:latin typeface="Times New Roman" pitchFamily="18" charset="0"/>
                        <a:cs typeface="Times New Roman" pitchFamily="18" charset="0"/>
                      </a:endParaRPr>
                    </a:p>
                  </a:txBody>
                  <a:tcPr/>
                </a:tc>
                <a:tc>
                  <a:txBody>
                    <a:bodyPr/>
                    <a:lstStyle/>
                    <a:p>
                      <a:r>
                        <a:rPr lang="ru-RU" dirty="0" smtClean="0">
                          <a:latin typeface="Times New Roman" pitchFamily="18" charset="0"/>
                          <a:cs typeface="Times New Roman" pitchFamily="18" charset="0"/>
                        </a:rPr>
                        <a:t>500 </a:t>
                      </a:r>
                      <a:r>
                        <a:rPr lang="ru-RU" dirty="0" err="1" smtClean="0">
                          <a:latin typeface="Times New Roman" pitchFamily="18" charset="0"/>
                          <a:cs typeface="Times New Roman" pitchFamily="18" charset="0"/>
                        </a:rPr>
                        <a:t>ц</a:t>
                      </a:r>
                      <a:r>
                        <a:rPr lang="en-US" dirty="0" smtClean="0">
                          <a:latin typeface="Times New Roman" pitchFamily="18" charset="0"/>
                          <a:cs typeface="Times New Roman" pitchFamily="18" charset="0"/>
                        </a:rPr>
                        <a:t>/</a:t>
                      </a:r>
                      <a:r>
                        <a:rPr lang="ru-RU" dirty="0" smtClean="0">
                          <a:latin typeface="Times New Roman" pitchFamily="18" charset="0"/>
                          <a:cs typeface="Times New Roman" pitchFamily="18" charset="0"/>
                        </a:rPr>
                        <a:t>га</a:t>
                      </a:r>
                      <a:endParaRPr lang="ru-RU" dirty="0">
                        <a:latin typeface="Times New Roman" pitchFamily="18" charset="0"/>
                        <a:cs typeface="Times New Roman" pitchFamily="18" charset="0"/>
                      </a:endParaRPr>
                    </a:p>
                  </a:txBody>
                  <a:tcPr/>
                </a:tc>
                <a:tc>
                  <a:txBody>
                    <a:bodyPr/>
                    <a:lstStyle/>
                    <a:p>
                      <a:r>
                        <a:rPr lang="ru-RU" dirty="0" smtClean="0">
                          <a:latin typeface="Times New Roman" pitchFamily="18" charset="0"/>
                          <a:cs typeface="Times New Roman" pitchFamily="18" charset="0"/>
                        </a:rPr>
                        <a:t>10*500*8000</a:t>
                      </a:r>
                      <a:r>
                        <a:rPr lang="ru-RU" baseline="0" dirty="0" smtClean="0">
                          <a:latin typeface="Times New Roman" pitchFamily="18" charset="0"/>
                          <a:cs typeface="Times New Roman" pitchFamily="18" charset="0"/>
                        </a:rPr>
                        <a:t> =</a:t>
                      </a:r>
                    </a:p>
                    <a:p>
                      <a:r>
                        <a:rPr lang="ru-RU" baseline="0" dirty="0" smtClean="0">
                          <a:latin typeface="Times New Roman" pitchFamily="18" charset="0"/>
                          <a:cs typeface="Times New Roman" pitchFamily="18" charset="0"/>
                        </a:rPr>
                        <a:t> 40 000 000 рублей</a:t>
                      </a:r>
                      <a:endParaRPr lang="ru-RU" dirty="0">
                        <a:latin typeface="Times New Roman" pitchFamily="18" charset="0"/>
                        <a:cs typeface="Times New Roman" pitchFamily="18" charset="0"/>
                      </a:endParaRPr>
                    </a:p>
                  </a:txBody>
                  <a:tcPr/>
                </a:tc>
              </a:tr>
            </a:tbl>
          </a:graphicData>
        </a:graphic>
      </p:graphicFrame>
    </p:spTree>
  </p:cSld>
  <p:clrMapOvr>
    <a:masterClrMapping/>
  </p:clrMapOvr>
  <p:transition spd="slow">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000232" y="428604"/>
            <a:ext cx="6572296" cy="2308324"/>
          </a:xfrm>
          <a:prstGeom prst="rect">
            <a:avLst/>
          </a:prstGeom>
          <a:noFill/>
        </p:spPr>
        <p:txBody>
          <a:bodyPr wrap="square" rtlCol="0">
            <a:spAutoFit/>
          </a:bodyPr>
          <a:lstStyle/>
          <a:p>
            <a:r>
              <a:rPr lang="ru-RU" sz="2000" dirty="0" smtClean="0">
                <a:latin typeface="Times New Roman" pitchFamily="18" charset="0"/>
                <a:cs typeface="Times New Roman" pitchFamily="18" charset="0"/>
              </a:rPr>
              <a:t>Выручка  </a:t>
            </a:r>
            <a:r>
              <a:rPr lang="ru-RU" sz="2000" b="1" dirty="0" smtClean="0">
                <a:latin typeface="Times New Roman" pitchFamily="18" charset="0"/>
                <a:cs typeface="Times New Roman" pitchFamily="18" charset="0"/>
              </a:rPr>
              <a:t>25 000 000 – 100 000х </a:t>
            </a:r>
            <a:r>
              <a:rPr lang="ru-RU" sz="2000" dirty="0" smtClean="0">
                <a:latin typeface="Times New Roman" pitchFamily="18" charset="0"/>
                <a:cs typeface="Times New Roman" pitchFamily="18" charset="0"/>
              </a:rPr>
              <a:t>будет наибольшей если </a:t>
            </a:r>
            <a:r>
              <a:rPr lang="ru-RU" sz="2000" dirty="0" err="1" smtClean="0">
                <a:latin typeface="Times New Roman" pitchFamily="18" charset="0"/>
                <a:cs typeface="Times New Roman" pitchFamily="18" charset="0"/>
              </a:rPr>
              <a:t>х</a:t>
            </a:r>
            <a:r>
              <a:rPr lang="ru-RU" sz="2000" dirty="0" smtClean="0">
                <a:latin typeface="Times New Roman" pitchFamily="18" charset="0"/>
                <a:cs typeface="Times New Roman" pitchFamily="18" charset="0"/>
              </a:rPr>
              <a:t> = 0.  Следовательно выручка с 1 поля равна 25 000 000 рублей.</a:t>
            </a:r>
          </a:p>
          <a:p>
            <a:r>
              <a:rPr lang="ru-RU" sz="2000" dirty="0" smtClean="0">
                <a:latin typeface="Times New Roman" pitchFamily="18" charset="0"/>
                <a:cs typeface="Times New Roman" pitchFamily="18" charset="0"/>
              </a:rPr>
              <a:t>Наибольший доход = 40 000 000 + 25 000 000 = 65 000 000 рублей</a:t>
            </a:r>
          </a:p>
          <a:p>
            <a:r>
              <a:rPr lang="ru-RU" sz="2000" dirty="0" smtClean="0">
                <a:latin typeface="Times New Roman" pitchFamily="18" charset="0"/>
                <a:cs typeface="Times New Roman" pitchFamily="18" charset="0"/>
              </a:rPr>
              <a:t>Ответ</a:t>
            </a:r>
            <a:r>
              <a:rPr lang="en-US" sz="2000" dirty="0" smtClean="0">
                <a:latin typeface="Times New Roman" pitchFamily="18" charset="0"/>
                <a:cs typeface="Times New Roman" pitchFamily="18" charset="0"/>
              </a:rPr>
              <a:t>: 65 000 000 </a:t>
            </a:r>
            <a:r>
              <a:rPr lang="ru-RU" sz="2000" dirty="0" smtClean="0">
                <a:latin typeface="Times New Roman" pitchFamily="18" charset="0"/>
                <a:cs typeface="Times New Roman" pitchFamily="18" charset="0"/>
              </a:rPr>
              <a:t>рублей</a:t>
            </a:r>
          </a:p>
          <a:p>
            <a:endParaRPr lang="ru-RU" sz="2400" dirty="0">
              <a:latin typeface="Times New Roman" pitchFamily="18" charset="0"/>
              <a:cs typeface="Times New Roman" pitchFamily="18" charset="0"/>
            </a:endParaRPr>
          </a:p>
        </p:txBody>
      </p:sp>
      <p:sp>
        <p:nvSpPr>
          <p:cNvPr id="5" name="TextBox 4"/>
          <p:cNvSpPr txBox="1"/>
          <p:nvPr/>
        </p:nvSpPr>
        <p:spPr>
          <a:xfrm>
            <a:off x="571472" y="3143248"/>
            <a:ext cx="7858180" cy="2862322"/>
          </a:xfrm>
          <a:prstGeom prst="rect">
            <a:avLst/>
          </a:prstGeom>
          <a:noFill/>
        </p:spPr>
        <p:txBody>
          <a:bodyPr wrap="square" rtlCol="0">
            <a:spAutoFit/>
          </a:bodyPr>
          <a:lstStyle/>
          <a:p>
            <a:r>
              <a:rPr lang="ru-RU" dirty="0" smtClean="0">
                <a:latin typeface="Times New Roman" pitchFamily="18" charset="0"/>
                <a:cs typeface="Times New Roman" pitchFamily="18" charset="0"/>
              </a:rPr>
              <a:t>В двух областях работают по 160 рабочих, каждый из которых готов трудиться по 5 часов в сутки на добыче алюминия или никеля. В первой области один рабочий за час добывает 0,1 кг алюминия или 0,3 кг никеля. Во второй области для добычи </a:t>
            </a:r>
            <a:r>
              <a:rPr lang="ru-RU" i="1" dirty="0" err="1" smtClean="0">
                <a:latin typeface="Times New Roman" pitchFamily="18" charset="0"/>
                <a:cs typeface="Times New Roman" pitchFamily="18" charset="0"/>
              </a:rPr>
              <a:t>x</a:t>
            </a:r>
            <a:r>
              <a:rPr lang="ru-RU" dirty="0" smtClean="0">
                <a:latin typeface="Times New Roman" pitchFamily="18" charset="0"/>
                <a:cs typeface="Times New Roman" pitchFamily="18" charset="0"/>
              </a:rPr>
              <a:t> кг алюминия в день требуется </a:t>
            </a:r>
            <a:r>
              <a:rPr lang="ru-RU" i="1" dirty="0" smtClean="0">
                <a:latin typeface="Times New Roman" pitchFamily="18" charset="0"/>
                <a:cs typeface="Times New Roman" pitchFamily="18" charset="0"/>
              </a:rPr>
              <a:t>x</a:t>
            </a:r>
            <a:r>
              <a:rPr lang="ru-RU" baseline="30000" dirty="0" smtClean="0">
                <a:latin typeface="Times New Roman" pitchFamily="18" charset="0"/>
                <a:cs typeface="Times New Roman" pitchFamily="18" charset="0"/>
              </a:rPr>
              <a:t>2</a:t>
            </a:r>
            <a:r>
              <a:rPr lang="ru-RU" dirty="0" smtClean="0">
                <a:latin typeface="Times New Roman" pitchFamily="18" charset="0"/>
                <a:cs typeface="Times New Roman" pitchFamily="18" charset="0"/>
              </a:rPr>
              <a:t> человеко-часов труда, а для добычи </a:t>
            </a:r>
            <a:r>
              <a:rPr lang="ru-RU" i="1" dirty="0" smtClean="0">
                <a:latin typeface="Times New Roman" pitchFamily="18" charset="0"/>
                <a:cs typeface="Times New Roman" pitchFamily="18" charset="0"/>
              </a:rPr>
              <a:t>у</a:t>
            </a:r>
            <a:r>
              <a:rPr lang="ru-RU" dirty="0" smtClean="0">
                <a:latin typeface="Times New Roman" pitchFamily="18" charset="0"/>
                <a:cs typeface="Times New Roman" pitchFamily="18" charset="0"/>
              </a:rPr>
              <a:t> кг никеля в день требуется </a:t>
            </a:r>
            <a:r>
              <a:rPr lang="ru-RU" i="1" dirty="0" smtClean="0">
                <a:latin typeface="Times New Roman" pitchFamily="18" charset="0"/>
                <a:cs typeface="Times New Roman" pitchFamily="18" charset="0"/>
              </a:rPr>
              <a:t>y</a:t>
            </a:r>
            <a:r>
              <a:rPr lang="ru-RU" baseline="30000" dirty="0" smtClean="0">
                <a:latin typeface="Times New Roman" pitchFamily="18" charset="0"/>
                <a:cs typeface="Times New Roman" pitchFamily="18" charset="0"/>
              </a:rPr>
              <a:t>2</a:t>
            </a:r>
            <a:r>
              <a:rPr lang="ru-RU" dirty="0" smtClean="0">
                <a:latin typeface="Times New Roman" pitchFamily="18" charset="0"/>
                <a:cs typeface="Times New Roman" pitchFamily="18" charset="0"/>
              </a:rPr>
              <a:t> человеко-часов труда.</a:t>
            </a:r>
          </a:p>
          <a:p>
            <a:r>
              <a:rPr lang="ru-RU" dirty="0" smtClean="0">
                <a:latin typeface="Times New Roman" pitchFamily="18" charset="0"/>
                <a:cs typeface="Times New Roman" pitchFamily="18" charset="0"/>
              </a:rPr>
              <a:t>Для нужд промышленности можно использовать или алюминий, или никель, причём 1 кг алюминия можно заменить 1 кг никеля. Какую наибольшую массу металлов можно добыть в двух областях суммарно для нужд промышленности?</a:t>
            </a:r>
          </a:p>
          <a:p>
            <a:endParaRPr lang="ru-RU" dirty="0"/>
          </a:p>
        </p:txBody>
      </p:sp>
      <p:sp>
        <p:nvSpPr>
          <p:cNvPr id="6" name="TextBox 5"/>
          <p:cNvSpPr txBox="1"/>
          <p:nvPr/>
        </p:nvSpPr>
        <p:spPr>
          <a:xfrm>
            <a:off x="1214414" y="2643182"/>
            <a:ext cx="2214578" cy="400110"/>
          </a:xfrm>
          <a:prstGeom prst="rect">
            <a:avLst/>
          </a:prstGeom>
          <a:noFill/>
        </p:spPr>
        <p:txBody>
          <a:bodyPr wrap="square" rtlCol="0">
            <a:spAutoFit/>
          </a:bodyPr>
          <a:lstStyle/>
          <a:p>
            <a:r>
              <a:rPr lang="ru-RU" sz="2000" b="1" dirty="0" smtClean="0">
                <a:latin typeface="Times New Roman" pitchFamily="18" charset="0"/>
                <a:cs typeface="Times New Roman" pitchFamily="18" charset="0"/>
              </a:rPr>
              <a:t>Задача №2</a:t>
            </a:r>
            <a:endParaRPr lang="ru-RU" sz="2000" b="1" dirty="0">
              <a:latin typeface="Times New Roman" pitchFamily="18" charset="0"/>
              <a:cs typeface="Times New Roman" pitchFamily="18" charset="0"/>
            </a:endParaRPr>
          </a:p>
        </p:txBody>
      </p:sp>
    </p:spTree>
  </p:cSld>
  <p:clrMapOvr>
    <a:masterClrMapping/>
  </p:clrMapOvr>
  <p:transition spd="slow">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Таблица 4"/>
          <p:cNvGraphicFramePr>
            <a:graphicFrameLocks noGrp="1"/>
          </p:cNvGraphicFramePr>
          <p:nvPr/>
        </p:nvGraphicFramePr>
        <p:xfrm>
          <a:off x="428596" y="571480"/>
          <a:ext cx="3214709" cy="2734002"/>
        </p:xfrm>
        <a:graphic>
          <a:graphicData uri="http://schemas.openxmlformats.org/drawingml/2006/table">
            <a:tbl>
              <a:tblPr firstRow="1" bandRow="1">
                <a:tableStyleId>{5C22544A-7EE6-4342-B048-85BDC9FD1C3A}</a:tableStyleId>
              </a:tblPr>
              <a:tblGrid>
                <a:gridCol w="833443"/>
                <a:gridCol w="1298261"/>
                <a:gridCol w="1083005"/>
              </a:tblGrid>
              <a:tr h="484614">
                <a:tc>
                  <a:txBody>
                    <a:bodyPr/>
                    <a:lstStyle/>
                    <a:p>
                      <a:endParaRPr lang="ru-RU" dirty="0"/>
                    </a:p>
                  </a:txBody>
                  <a:tcPr/>
                </a:tc>
                <a:tc gridSpan="2">
                  <a:txBody>
                    <a:bodyPr/>
                    <a:lstStyle/>
                    <a:p>
                      <a:r>
                        <a:rPr lang="ru-RU" dirty="0" smtClean="0"/>
                        <a:t>1 область</a:t>
                      </a:r>
                      <a:endParaRPr lang="ru-RU" dirty="0"/>
                    </a:p>
                  </a:txBody>
                  <a:tcPr/>
                </a:tc>
                <a:tc hMerge="1">
                  <a:txBody>
                    <a:bodyPr/>
                    <a:lstStyle/>
                    <a:p>
                      <a:endParaRPr lang="ru-RU"/>
                    </a:p>
                  </a:txBody>
                  <a:tcPr/>
                </a:tc>
              </a:tr>
              <a:tr h="484614">
                <a:tc>
                  <a:txBody>
                    <a:bodyPr/>
                    <a:lstStyle/>
                    <a:p>
                      <a:r>
                        <a:rPr lang="ru-RU" dirty="0" smtClean="0"/>
                        <a:t>Кол-во</a:t>
                      </a:r>
                      <a:r>
                        <a:rPr lang="ru-RU" baseline="0" dirty="0" smtClean="0"/>
                        <a:t> раб</a:t>
                      </a:r>
                      <a:endParaRPr lang="ru-RU" dirty="0"/>
                    </a:p>
                  </a:txBody>
                  <a:tcPr/>
                </a:tc>
                <a:tc gridSpan="2">
                  <a:txBody>
                    <a:bodyPr/>
                    <a:lstStyle/>
                    <a:p>
                      <a:r>
                        <a:rPr lang="ru-RU" dirty="0" smtClean="0"/>
                        <a:t>160 чел</a:t>
                      </a:r>
                      <a:endParaRPr lang="ru-RU" dirty="0"/>
                    </a:p>
                  </a:txBody>
                  <a:tcPr/>
                </a:tc>
                <a:tc hMerge="1">
                  <a:txBody>
                    <a:bodyPr/>
                    <a:lstStyle/>
                    <a:p>
                      <a:endParaRPr lang="ru-RU"/>
                    </a:p>
                  </a:txBody>
                  <a:tcPr/>
                </a:tc>
              </a:tr>
              <a:tr h="484614">
                <a:tc>
                  <a:txBody>
                    <a:bodyPr/>
                    <a:lstStyle/>
                    <a:p>
                      <a:endParaRPr lang="ru-RU" dirty="0"/>
                    </a:p>
                  </a:txBody>
                  <a:tcPr/>
                </a:tc>
                <a:tc gridSpan="2">
                  <a:txBody>
                    <a:bodyPr/>
                    <a:lstStyle/>
                    <a:p>
                      <a:r>
                        <a:rPr lang="ru-RU" dirty="0" smtClean="0"/>
                        <a:t>5 час</a:t>
                      </a:r>
                      <a:r>
                        <a:rPr lang="en-US" dirty="0" smtClean="0"/>
                        <a:t>/ </a:t>
                      </a:r>
                      <a:r>
                        <a:rPr lang="ru-RU" dirty="0" smtClean="0"/>
                        <a:t>сутки</a:t>
                      </a:r>
                      <a:endParaRPr lang="ru-RU" dirty="0"/>
                    </a:p>
                  </a:txBody>
                  <a:tcPr/>
                </a:tc>
                <a:tc hMerge="1">
                  <a:txBody>
                    <a:bodyPr/>
                    <a:lstStyle/>
                    <a:p>
                      <a:endParaRPr lang="ru-RU"/>
                    </a:p>
                  </a:txBody>
                  <a:tcPr/>
                </a:tc>
              </a:tr>
              <a:tr h="484614">
                <a:tc>
                  <a:txBody>
                    <a:bodyPr/>
                    <a:lstStyle/>
                    <a:p>
                      <a:r>
                        <a:rPr lang="ru-RU" dirty="0" err="1" smtClean="0"/>
                        <a:t>доб</a:t>
                      </a:r>
                      <a:r>
                        <a:rPr lang="ru-RU" dirty="0" smtClean="0"/>
                        <a:t>.  за час</a:t>
                      </a:r>
                      <a:endParaRPr lang="ru-RU" dirty="0"/>
                    </a:p>
                  </a:txBody>
                  <a:tcPr/>
                </a:tc>
                <a:tc>
                  <a:txBody>
                    <a:bodyPr/>
                    <a:lstStyle/>
                    <a:p>
                      <a:r>
                        <a:rPr lang="en-US" dirty="0" smtClean="0"/>
                        <a:t>Al</a:t>
                      </a:r>
                      <a:endParaRPr lang="ru-RU" dirty="0"/>
                    </a:p>
                  </a:txBody>
                  <a:tcPr/>
                </a:tc>
                <a:tc>
                  <a:txBody>
                    <a:bodyPr/>
                    <a:lstStyle/>
                    <a:p>
                      <a:r>
                        <a:rPr lang="en-US" dirty="0" smtClean="0"/>
                        <a:t>Ni</a:t>
                      </a:r>
                      <a:endParaRPr lang="ru-RU" dirty="0"/>
                    </a:p>
                  </a:txBody>
                  <a:tcPr/>
                </a:tc>
              </a:tr>
              <a:tr h="484614">
                <a:tc>
                  <a:txBody>
                    <a:bodyPr/>
                    <a:lstStyle/>
                    <a:p>
                      <a:endParaRPr lang="ru-RU" dirty="0"/>
                    </a:p>
                  </a:txBody>
                  <a:tcPr/>
                </a:tc>
                <a:tc>
                  <a:txBody>
                    <a:bodyPr/>
                    <a:lstStyle/>
                    <a:p>
                      <a:r>
                        <a:rPr lang="ru-RU" dirty="0" smtClean="0"/>
                        <a:t>0</a:t>
                      </a:r>
                      <a:r>
                        <a:rPr lang="en-US" dirty="0" smtClean="0"/>
                        <a:t>,</a:t>
                      </a:r>
                      <a:r>
                        <a:rPr lang="ru-RU" dirty="0" smtClean="0"/>
                        <a:t>1</a:t>
                      </a:r>
                      <a:r>
                        <a:rPr lang="en-US" dirty="0" smtClean="0"/>
                        <a:t> </a:t>
                      </a:r>
                      <a:r>
                        <a:rPr lang="ru-RU" dirty="0" smtClean="0"/>
                        <a:t>кг</a:t>
                      </a:r>
                      <a:endParaRPr lang="ru-RU" dirty="0"/>
                    </a:p>
                  </a:txBody>
                  <a:tcPr/>
                </a:tc>
                <a:tc>
                  <a:txBody>
                    <a:bodyPr/>
                    <a:lstStyle/>
                    <a:p>
                      <a:r>
                        <a:rPr lang="ru-RU" dirty="0" smtClean="0"/>
                        <a:t>0</a:t>
                      </a:r>
                      <a:r>
                        <a:rPr lang="en-US" dirty="0" smtClean="0"/>
                        <a:t>,</a:t>
                      </a:r>
                      <a:r>
                        <a:rPr lang="ru-RU" dirty="0" smtClean="0"/>
                        <a:t>3 кг</a:t>
                      </a:r>
                      <a:endParaRPr lang="ru-RU" dirty="0"/>
                    </a:p>
                  </a:txBody>
                  <a:tcPr/>
                </a:tc>
              </a:tr>
            </a:tbl>
          </a:graphicData>
        </a:graphic>
      </p:graphicFrame>
      <p:sp>
        <p:nvSpPr>
          <p:cNvPr id="6" name="TextBox 5"/>
          <p:cNvSpPr txBox="1"/>
          <p:nvPr/>
        </p:nvSpPr>
        <p:spPr>
          <a:xfrm>
            <a:off x="428596" y="3643314"/>
            <a:ext cx="3071834" cy="369332"/>
          </a:xfrm>
          <a:prstGeom prst="rect">
            <a:avLst/>
          </a:prstGeom>
          <a:noFill/>
        </p:spPr>
        <p:txBody>
          <a:bodyPr wrap="square" rtlCol="0">
            <a:spAutoFit/>
          </a:bodyPr>
          <a:lstStyle/>
          <a:p>
            <a:r>
              <a:rPr lang="ru-RU" dirty="0" smtClean="0"/>
              <a:t>160*5*0</a:t>
            </a:r>
            <a:r>
              <a:rPr lang="en-US" dirty="0" smtClean="0"/>
              <a:t>,3=240</a:t>
            </a:r>
            <a:r>
              <a:rPr lang="ru-RU" dirty="0" smtClean="0"/>
              <a:t> кг</a:t>
            </a:r>
            <a:endParaRPr lang="ru-RU" dirty="0"/>
          </a:p>
        </p:txBody>
      </p:sp>
      <p:graphicFrame>
        <p:nvGraphicFramePr>
          <p:cNvPr id="7" name="Таблица 6"/>
          <p:cNvGraphicFramePr>
            <a:graphicFrameLocks noGrp="1"/>
          </p:cNvGraphicFramePr>
          <p:nvPr/>
        </p:nvGraphicFramePr>
        <p:xfrm>
          <a:off x="3857620" y="142853"/>
          <a:ext cx="4929222" cy="4680911"/>
        </p:xfrm>
        <a:graphic>
          <a:graphicData uri="http://schemas.openxmlformats.org/drawingml/2006/table">
            <a:tbl>
              <a:tblPr firstRow="1" bandRow="1">
                <a:tableStyleId>{E8B1032C-EA38-4F05-BA0D-38AFFFC7BED3}</a:tableStyleId>
              </a:tblPr>
              <a:tblGrid>
                <a:gridCol w="1500198"/>
                <a:gridCol w="1571636"/>
                <a:gridCol w="1857388"/>
              </a:tblGrid>
              <a:tr h="591940">
                <a:tc>
                  <a:txBody>
                    <a:bodyPr/>
                    <a:lstStyle/>
                    <a:p>
                      <a:endParaRPr lang="ru-RU" dirty="0"/>
                    </a:p>
                  </a:txBody>
                  <a:tcPr/>
                </a:tc>
                <a:tc gridSpan="2">
                  <a:txBody>
                    <a:bodyPr/>
                    <a:lstStyle/>
                    <a:p>
                      <a:r>
                        <a:rPr lang="ru-RU" dirty="0" smtClean="0"/>
                        <a:t>2 область</a:t>
                      </a:r>
                      <a:endParaRPr lang="ru-RU" dirty="0"/>
                    </a:p>
                  </a:txBody>
                  <a:tcPr/>
                </a:tc>
                <a:tc hMerge="1">
                  <a:txBody>
                    <a:bodyPr/>
                    <a:lstStyle/>
                    <a:p>
                      <a:endParaRPr lang="ru-RU"/>
                    </a:p>
                  </a:txBody>
                  <a:tcPr/>
                </a:tc>
              </a:tr>
              <a:tr h="430293">
                <a:tc>
                  <a:txBody>
                    <a:bodyPr/>
                    <a:lstStyle/>
                    <a:p>
                      <a:r>
                        <a:rPr lang="ru-RU" dirty="0" smtClean="0"/>
                        <a:t>Кол-во</a:t>
                      </a:r>
                      <a:r>
                        <a:rPr lang="ru-RU" baseline="0" dirty="0" smtClean="0"/>
                        <a:t> раб</a:t>
                      </a:r>
                      <a:endParaRPr lang="ru-RU" dirty="0"/>
                    </a:p>
                  </a:txBody>
                  <a:tcPr/>
                </a:tc>
                <a:tc gridSpan="2">
                  <a:txBody>
                    <a:bodyPr/>
                    <a:lstStyle/>
                    <a:p>
                      <a:r>
                        <a:rPr lang="ru-RU" dirty="0" smtClean="0"/>
                        <a:t>160 чел</a:t>
                      </a:r>
                      <a:endParaRPr lang="ru-RU" dirty="0"/>
                    </a:p>
                  </a:txBody>
                  <a:tcPr/>
                </a:tc>
                <a:tc hMerge="1">
                  <a:txBody>
                    <a:bodyPr/>
                    <a:lstStyle/>
                    <a:p>
                      <a:endParaRPr lang="ru-RU"/>
                    </a:p>
                  </a:txBody>
                  <a:tcPr/>
                </a:tc>
              </a:tr>
              <a:tr h="430293">
                <a:tc>
                  <a:txBody>
                    <a:bodyPr/>
                    <a:lstStyle/>
                    <a:p>
                      <a:endParaRPr lang="ru-RU" dirty="0"/>
                    </a:p>
                  </a:txBody>
                  <a:tcPr/>
                </a:tc>
                <a:tc gridSpan="2">
                  <a:txBody>
                    <a:bodyPr/>
                    <a:lstStyle/>
                    <a:p>
                      <a:r>
                        <a:rPr lang="ru-RU" dirty="0" smtClean="0"/>
                        <a:t>5 час</a:t>
                      </a:r>
                      <a:r>
                        <a:rPr lang="en-US" dirty="0" smtClean="0"/>
                        <a:t>/ </a:t>
                      </a:r>
                      <a:r>
                        <a:rPr lang="ru-RU" dirty="0" smtClean="0"/>
                        <a:t>сутки</a:t>
                      </a:r>
                      <a:endParaRPr lang="ru-RU" dirty="0"/>
                    </a:p>
                  </a:txBody>
                  <a:tcPr/>
                </a:tc>
                <a:tc hMerge="1">
                  <a:txBody>
                    <a:bodyPr/>
                    <a:lstStyle/>
                    <a:p>
                      <a:endParaRPr lang="ru-RU"/>
                    </a:p>
                  </a:txBody>
                  <a:tcPr/>
                </a:tc>
              </a:tr>
              <a:tr h="430293">
                <a:tc>
                  <a:txBody>
                    <a:bodyPr/>
                    <a:lstStyle/>
                    <a:p>
                      <a:endParaRPr lang="ru-RU" dirty="0"/>
                    </a:p>
                  </a:txBody>
                  <a:tcPr/>
                </a:tc>
                <a:tc>
                  <a:txBody>
                    <a:bodyPr/>
                    <a:lstStyle/>
                    <a:p>
                      <a:r>
                        <a:rPr lang="en-US" dirty="0" smtClean="0"/>
                        <a:t>Al</a:t>
                      </a:r>
                      <a:endParaRPr lang="ru-RU" dirty="0"/>
                    </a:p>
                  </a:txBody>
                  <a:tcPr/>
                </a:tc>
                <a:tc>
                  <a:txBody>
                    <a:bodyPr/>
                    <a:lstStyle/>
                    <a:p>
                      <a:r>
                        <a:rPr lang="en-US" dirty="0" smtClean="0"/>
                        <a:t>Ni</a:t>
                      </a:r>
                      <a:endParaRPr lang="ru-RU" dirty="0"/>
                    </a:p>
                  </a:txBody>
                  <a:tcPr/>
                </a:tc>
              </a:tr>
              <a:tr h="711552">
                <a:tc>
                  <a:txBody>
                    <a:bodyPr/>
                    <a:lstStyle/>
                    <a:p>
                      <a:endParaRPr lang="ru-RU" dirty="0"/>
                    </a:p>
                  </a:txBody>
                  <a:tcPr/>
                </a:tc>
                <a:tc>
                  <a:txBody>
                    <a:bodyPr/>
                    <a:lstStyle/>
                    <a:p>
                      <a:r>
                        <a:rPr lang="en-US" dirty="0" smtClean="0">
                          <a:latin typeface="Times New Roman" pitchFamily="18" charset="0"/>
                          <a:cs typeface="Times New Roman" pitchFamily="18" charset="0"/>
                        </a:rPr>
                        <a:t>x</a:t>
                      </a:r>
                      <a:r>
                        <a:rPr lang="ru-RU" dirty="0" smtClean="0">
                          <a:latin typeface="Times New Roman" pitchFamily="18" charset="0"/>
                          <a:cs typeface="Times New Roman" pitchFamily="18" charset="0"/>
                        </a:rPr>
                        <a:t>  кг треб</a:t>
                      </a:r>
                      <a:r>
                        <a:rPr lang="ru-RU" baseline="0" dirty="0" smtClean="0">
                          <a:latin typeface="Times New Roman" pitchFamily="18" charset="0"/>
                          <a:cs typeface="Times New Roman" pitchFamily="18" charset="0"/>
                        </a:rPr>
                        <a:t>.</a:t>
                      </a:r>
                      <a:r>
                        <a:rPr lang="en-US" baseline="0" dirty="0" smtClean="0">
                          <a:latin typeface="Times New Roman" pitchFamily="18" charset="0"/>
                          <a:cs typeface="Times New Roman" pitchFamily="18" charset="0"/>
                        </a:rPr>
                        <a:t> </a:t>
                      </a:r>
                      <a:r>
                        <a:rPr lang="en-US" sz="1800" kern="1200" baseline="0" dirty="0" smtClean="0">
                          <a:solidFill>
                            <a:schemeClr val="tx1"/>
                          </a:solidFill>
                          <a:latin typeface="Times New Roman" pitchFamily="18" charset="0"/>
                          <a:ea typeface="+mn-ea"/>
                          <a:cs typeface="Times New Roman" pitchFamily="18" charset="0"/>
                        </a:rPr>
                        <a:t>x</a:t>
                      </a:r>
                      <a:r>
                        <a:rPr lang="en-US" sz="1800" kern="1200" baseline="30000" dirty="0" smtClean="0">
                          <a:solidFill>
                            <a:schemeClr val="tx1"/>
                          </a:solidFill>
                          <a:latin typeface="Times New Roman" pitchFamily="18" charset="0"/>
                          <a:ea typeface="+mn-ea"/>
                          <a:cs typeface="Times New Roman" pitchFamily="18" charset="0"/>
                        </a:rPr>
                        <a:t>2          </a:t>
                      </a:r>
                    </a:p>
                    <a:p>
                      <a:r>
                        <a:rPr lang="en-US" sz="1800" kern="1200" baseline="30000" dirty="0" smtClean="0">
                          <a:solidFill>
                            <a:schemeClr val="tx1"/>
                          </a:solidFill>
                          <a:latin typeface="Times New Roman" pitchFamily="18" charset="0"/>
                          <a:ea typeface="+mn-ea"/>
                          <a:cs typeface="Times New Roman" pitchFamily="18" charset="0"/>
                        </a:rPr>
                        <a:t> </a:t>
                      </a:r>
                      <a:r>
                        <a:rPr lang="ru-RU" sz="2400" kern="1200" baseline="30000" dirty="0" smtClean="0">
                          <a:solidFill>
                            <a:schemeClr val="tx1"/>
                          </a:solidFill>
                          <a:latin typeface="Times New Roman" pitchFamily="18" charset="0"/>
                          <a:ea typeface="+mn-ea"/>
                          <a:cs typeface="Times New Roman" pitchFamily="18" charset="0"/>
                        </a:rPr>
                        <a:t>чел</a:t>
                      </a:r>
                      <a:r>
                        <a:rPr lang="en-US" sz="2400" kern="1200" baseline="30000" dirty="0" smtClean="0">
                          <a:solidFill>
                            <a:schemeClr val="tx1"/>
                          </a:solidFill>
                          <a:latin typeface="Times New Roman" pitchFamily="18" charset="0"/>
                          <a:ea typeface="+mn-ea"/>
                          <a:cs typeface="Times New Roman" pitchFamily="18" charset="0"/>
                        </a:rPr>
                        <a:t>/</a:t>
                      </a:r>
                      <a:r>
                        <a:rPr lang="ru-RU" sz="2400" kern="1200" baseline="30000" dirty="0" smtClean="0">
                          <a:solidFill>
                            <a:schemeClr val="tx1"/>
                          </a:solidFill>
                          <a:latin typeface="Times New Roman" pitchFamily="18" charset="0"/>
                          <a:ea typeface="+mn-ea"/>
                          <a:cs typeface="Times New Roman" pitchFamily="18" charset="0"/>
                        </a:rPr>
                        <a:t>часов</a:t>
                      </a:r>
                      <a:endParaRPr lang="ru-RU" dirty="0">
                        <a:latin typeface="Times New Roman" pitchFamily="18" charset="0"/>
                        <a:cs typeface="Times New Roman" pitchFamily="18" charset="0"/>
                      </a:endParaRPr>
                    </a:p>
                  </a:txBody>
                  <a:tcPr/>
                </a:tc>
                <a:tc>
                  <a:txBody>
                    <a:bodyPr/>
                    <a:lstStyle/>
                    <a:p>
                      <a:r>
                        <a:rPr lang="ru-RU" baseline="0" dirty="0" smtClean="0">
                          <a:latin typeface="Times New Roman" pitchFamily="18" charset="0"/>
                          <a:cs typeface="Times New Roman" pitchFamily="18" charset="0"/>
                        </a:rPr>
                        <a:t> у   кг  треб. </a:t>
                      </a:r>
                      <a:r>
                        <a:rPr lang="en-US" sz="1800" kern="1200" dirty="0" smtClean="0">
                          <a:solidFill>
                            <a:schemeClr val="tx1"/>
                          </a:solidFill>
                          <a:latin typeface="Times New Roman" pitchFamily="18" charset="0"/>
                          <a:ea typeface="+mn-ea"/>
                          <a:cs typeface="Times New Roman" pitchFamily="18" charset="0"/>
                        </a:rPr>
                        <a:t>y</a:t>
                      </a:r>
                      <a:r>
                        <a:rPr lang="en-US" sz="1800" kern="1200" baseline="30000" dirty="0" smtClean="0">
                          <a:solidFill>
                            <a:schemeClr val="tx1"/>
                          </a:solidFill>
                          <a:latin typeface="Times New Roman" pitchFamily="18" charset="0"/>
                          <a:ea typeface="+mn-ea"/>
                          <a:cs typeface="Times New Roman" pitchFamily="18" charset="0"/>
                        </a:rPr>
                        <a:t>2 </a:t>
                      </a:r>
                      <a:endParaRPr lang="ru-RU" sz="1800" kern="1200" baseline="30000" dirty="0" smtClean="0">
                        <a:solidFill>
                          <a:schemeClr val="tx1"/>
                        </a:solidFill>
                        <a:latin typeface="Times New Roman" pitchFamily="18" charset="0"/>
                        <a:ea typeface="+mn-ea"/>
                        <a:cs typeface="Times New Roman" pitchFamily="18" charset="0"/>
                      </a:endParaRPr>
                    </a:p>
                    <a:p>
                      <a:r>
                        <a:rPr lang="ru-RU" sz="2400" kern="1200" baseline="30000" dirty="0" smtClean="0">
                          <a:solidFill>
                            <a:schemeClr val="tx1"/>
                          </a:solidFill>
                          <a:latin typeface="Times New Roman" pitchFamily="18" charset="0"/>
                          <a:ea typeface="+mn-ea"/>
                          <a:cs typeface="Times New Roman" pitchFamily="18" charset="0"/>
                        </a:rPr>
                        <a:t>чел</a:t>
                      </a:r>
                      <a:r>
                        <a:rPr lang="en-US" sz="2400" kern="1200" baseline="30000" dirty="0" smtClean="0">
                          <a:solidFill>
                            <a:schemeClr val="tx1"/>
                          </a:solidFill>
                          <a:latin typeface="Times New Roman" pitchFamily="18" charset="0"/>
                          <a:ea typeface="+mn-ea"/>
                          <a:cs typeface="Times New Roman" pitchFamily="18" charset="0"/>
                        </a:rPr>
                        <a:t>/</a:t>
                      </a:r>
                      <a:r>
                        <a:rPr lang="ru-RU" sz="2400" kern="1200" baseline="30000" dirty="0" smtClean="0">
                          <a:solidFill>
                            <a:schemeClr val="tx1"/>
                          </a:solidFill>
                          <a:latin typeface="Times New Roman" pitchFamily="18" charset="0"/>
                          <a:ea typeface="+mn-ea"/>
                          <a:cs typeface="Times New Roman" pitchFamily="18" charset="0"/>
                        </a:rPr>
                        <a:t>часов</a:t>
                      </a:r>
                      <a:endParaRPr lang="ru-RU" sz="2400" dirty="0">
                        <a:latin typeface="Times New Roman" pitchFamily="18" charset="0"/>
                        <a:cs typeface="Times New Roman" pitchFamily="18" charset="0"/>
                      </a:endParaRPr>
                    </a:p>
                  </a:txBody>
                  <a:tcPr/>
                </a:tc>
              </a:tr>
              <a:tr h="430293">
                <a:tc>
                  <a:txBody>
                    <a:bodyPr/>
                    <a:lstStyle/>
                    <a:p>
                      <a:endParaRPr lang="ru-RU"/>
                    </a:p>
                  </a:txBody>
                  <a:tcPr/>
                </a:tc>
                <a:tc>
                  <a:txBody>
                    <a:bodyPr/>
                    <a:lstStyle/>
                    <a:p>
                      <a:r>
                        <a:rPr lang="en-US" dirty="0" smtClean="0"/>
                        <a:t>m</a:t>
                      </a:r>
                      <a:r>
                        <a:rPr lang="en-US" baseline="0" dirty="0" smtClean="0"/>
                        <a:t> </a:t>
                      </a:r>
                      <a:r>
                        <a:rPr lang="ru-RU" baseline="0" dirty="0" smtClean="0"/>
                        <a:t>чел</a:t>
                      </a:r>
                      <a:endParaRPr lang="ru-RU" dirty="0"/>
                    </a:p>
                  </a:txBody>
                  <a:tcPr/>
                </a:tc>
                <a:tc>
                  <a:txBody>
                    <a:bodyPr/>
                    <a:lstStyle/>
                    <a:p>
                      <a:r>
                        <a:rPr lang="en-US" dirty="0" smtClean="0"/>
                        <a:t>(</a:t>
                      </a:r>
                      <a:r>
                        <a:rPr lang="ru-RU" dirty="0" smtClean="0"/>
                        <a:t>160-</a:t>
                      </a:r>
                      <a:r>
                        <a:rPr lang="en-US" dirty="0" smtClean="0"/>
                        <a:t>m) </a:t>
                      </a:r>
                      <a:r>
                        <a:rPr lang="ru-RU" dirty="0" smtClean="0"/>
                        <a:t>чел</a:t>
                      </a:r>
                      <a:endParaRPr lang="ru-RU" dirty="0"/>
                    </a:p>
                  </a:txBody>
                  <a:tcPr/>
                </a:tc>
              </a:tr>
              <a:tr h="622608">
                <a:tc>
                  <a:txBody>
                    <a:bodyPr/>
                    <a:lstStyle/>
                    <a:p>
                      <a:endParaRPr lang="ru-RU"/>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tx1"/>
                          </a:solidFill>
                          <a:latin typeface="+mn-lt"/>
                          <a:ea typeface="+mn-ea"/>
                          <a:cs typeface="+mn-cs"/>
                        </a:rPr>
                        <a:t>X</a:t>
                      </a:r>
                      <a:r>
                        <a:rPr lang="en-US" sz="1800" kern="1200" baseline="30000" dirty="0" smtClean="0">
                          <a:solidFill>
                            <a:schemeClr val="tx1"/>
                          </a:solidFill>
                          <a:latin typeface="+mn-lt"/>
                          <a:ea typeface="+mn-ea"/>
                          <a:cs typeface="+mn-cs"/>
                        </a:rPr>
                        <a:t>2</a:t>
                      </a:r>
                      <a:r>
                        <a:rPr lang="en-US" sz="1800" kern="1200" dirty="0" smtClean="0">
                          <a:solidFill>
                            <a:schemeClr val="tx1"/>
                          </a:solidFill>
                          <a:latin typeface="+mn-lt"/>
                          <a:ea typeface="+mn-ea"/>
                          <a:cs typeface="+mn-cs"/>
                        </a:rPr>
                        <a:t>= 5m</a:t>
                      </a:r>
                      <a:endParaRPr lang="ru-RU" sz="1800" kern="1200" dirty="0" smtClean="0">
                        <a:solidFill>
                          <a:schemeClr val="tx1"/>
                        </a:solidFill>
                        <a:latin typeface="+mn-lt"/>
                        <a:ea typeface="+mn-ea"/>
                        <a:cs typeface="+mn-cs"/>
                      </a:endParaRPr>
                    </a:p>
                    <a:p>
                      <a:endParaRPr lang="ru-RU" dirty="0"/>
                    </a:p>
                  </a:txBody>
                  <a:tcPr/>
                </a:tc>
                <a:tc>
                  <a:txBody>
                    <a:bodyPr/>
                    <a:lstStyle/>
                    <a:p>
                      <a:r>
                        <a:rPr lang="en-US" sz="1800" kern="1200" dirty="0" smtClean="0">
                          <a:solidFill>
                            <a:schemeClr val="tx1"/>
                          </a:solidFill>
                          <a:latin typeface="+mn-lt"/>
                          <a:ea typeface="+mn-ea"/>
                          <a:cs typeface="+mn-cs"/>
                        </a:rPr>
                        <a:t>y</a:t>
                      </a:r>
                      <a:r>
                        <a:rPr lang="en-US" sz="1800" kern="1200" baseline="30000" dirty="0" smtClean="0">
                          <a:solidFill>
                            <a:schemeClr val="tx1"/>
                          </a:solidFill>
                          <a:latin typeface="+mn-lt"/>
                          <a:ea typeface="+mn-ea"/>
                          <a:cs typeface="+mn-cs"/>
                        </a:rPr>
                        <a:t>2 </a:t>
                      </a:r>
                      <a:r>
                        <a:rPr lang="en-US" sz="1800" kern="1200" dirty="0" smtClean="0">
                          <a:solidFill>
                            <a:schemeClr val="tx1"/>
                          </a:solidFill>
                          <a:latin typeface="+mn-lt"/>
                          <a:ea typeface="+mn-ea"/>
                          <a:cs typeface="+mn-cs"/>
                        </a:rPr>
                        <a:t>= 5*(160-m)</a:t>
                      </a:r>
                      <a:endParaRPr lang="ru-RU" dirty="0"/>
                    </a:p>
                  </a:txBody>
                  <a:tcPr/>
                </a:tc>
              </a:tr>
              <a:tr h="996199">
                <a:tc>
                  <a:txBody>
                    <a:bodyPr/>
                    <a:lstStyle/>
                    <a:p>
                      <a:r>
                        <a:rPr lang="ru-RU" dirty="0" smtClean="0"/>
                        <a:t>Масса </a:t>
                      </a:r>
                      <a:r>
                        <a:rPr lang="ru-RU" dirty="0" err="1" smtClean="0"/>
                        <a:t>доб</a:t>
                      </a:r>
                      <a:r>
                        <a:rPr lang="ru-RU" dirty="0" smtClean="0"/>
                        <a:t>. металла</a:t>
                      </a:r>
                      <a:endParaRPr lang="ru-RU"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tx1"/>
                          </a:solidFill>
                          <a:latin typeface="+mn-lt"/>
                          <a:ea typeface="+mn-ea"/>
                          <a:cs typeface="+mn-cs"/>
                        </a:rPr>
                        <a:t>X=√</a:t>
                      </a:r>
                      <a:r>
                        <a:rPr lang="ru-RU" sz="1800" kern="1200" dirty="0" smtClean="0">
                          <a:solidFill>
                            <a:schemeClr val="tx1"/>
                          </a:solidFill>
                          <a:latin typeface="+mn-lt"/>
                          <a:ea typeface="+mn-ea"/>
                          <a:cs typeface="+mn-cs"/>
                        </a:rPr>
                        <a:t>5</a:t>
                      </a:r>
                      <a:r>
                        <a:rPr lang="en-US" sz="1800" kern="1200" dirty="0" smtClean="0">
                          <a:solidFill>
                            <a:schemeClr val="tx1"/>
                          </a:solidFill>
                          <a:latin typeface="+mn-lt"/>
                          <a:ea typeface="+mn-ea"/>
                          <a:cs typeface="+mn-cs"/>
                        </a:rPr>
                        <a:t>m</a:t>
                      </a:r>
                    </a:p>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tx1"/>
                          </a:solidFill>
                          <a:latin typeface="+mn-lt"/>
                          <a:ea typeface="+mn-ea"/>
                          <a:cs typeface="+mn-cs"/>
                        </a:rPr>
                        <a:t> </a:t>
                      </a:r>
                      <a:endParaRPr lang="ru-RU" sz="1800" kern="1200" dirty="0" smtClean="0">
                        <a:solidFill>
                          <a:schemeClr val="tx1"/>
                        </a:solidFill>
                        <a:latin typeface="+mn-lt"/>
                        <a:ea typeface="+mn-ea"/>
                        <a:cs typeface="+mn-cs"/>
                      </a:endParaRPr>
                    </a:p>
                  </a:txBody>
                  <a:tcPr/>
                </a:tc>
                <a:tc>
                  <a:txBody>
                    <a:bodyPr/>
                    <a:lstStyle/>
                    <a:p>
                      <a:r>
                        <a:rPr lang="en-US" dirty="0" smtClean="0"/>
                        <a:t>Y=√5(160-m)</a:t>
                      </a:r>
                      <a:endParaRPr lang="ru-RU" dirty="0"/>
                    </a:p>
                  </a:txBody>
                  <a:tcPr/>
                </a:tc>
              </a:tr>
            </a:tbl>
          </a:graphicData>
        </a:graphic>
      </p:graphicFrame>
      <p:sp>
        <p:nvSpPr>
          <p:cNvPr id="8" name="TextBox 7"/>
          <p:cNvSpPr txBox="1"/>
          <p:nvPr/>
        </p:nvSpPr>
        <p:spPr>
          <a:xfrm>
            <a:off x="3786182" y="4857760"/>
            <a:ext cx="5643602" cy="2308324"/>
          </a:xfrm>
          <a:prstGeom prst="rect">
            <a:avLst/>
          </a:prstGeom>
          <a:noFill/>
        </p:spPr>
        <p:txBody>
          <a:bodyPr wrap="square" rtlCol="0">
            <a:spAutoFit/>
          </a:bodyPr>
          <a:lstStyle/>
          <a:p>
            <a:r>
              <a:rPr lang="en-US" dirty="0" smtClean="0"/>
              <a:t>f(m)= √5m +√5(160-m)          f(80)= 20 + 20 = 40 </a:t>
            </a:r>
            <a:r>
              <a:rPr lang="ru-RU" dirty="0" smtClean="0"/>
              <a:t>кг</a:t>
            </a:r>
            <a:endParaRPr lang="en-US" dirty="0" smtClean="0"/>
          </a:p>
          <a:p>
            <a:r>
              <a:rPr lang="en-US" dirty="0" smtClean="0"/>
              <a:t>f`(m)=0</a:t>
            </a:r>
          </a:p>
          <a:p>
            <a:r>
              <a:rPr lang="ru-RU" dirty="0" err="1" smtClean="0"/>
              <a:t>√</a:t>
            </a:r>
            <a:r>
              <a:rPr lang="en-US" dirty="0" smtClean="0"/>
              <a:t>(800-5m) - √5m= 0</a:t>
            </a:r>
          </a:p>
          <a:p>
            <a:r>
              <a:rPr lang="en-US" dirty="0" smtClean="0"/>
              <a:t>10m=800</a:t>
            </a:r>
          </a:p>
          <a:p>
            <a:r>
              <a:rPr lang="en-US" dirty="0" smtClean="0"/>
              <a:t>m=80</a:t>
            </a:r>
          </a:p>
          <a:p>
            <a:endParaRPr lang="en-US" dirty="0" smtClean="0"/>
          </a:p>
          <a:p>
            <a:endParaRPr lang="en-US" dirty="0" smtClean="0"/>
          </a:p>
          <a:p>
            <a:endParaRPr lang="ru-RU" dirty="0"/>
          </a:p>
        </p:txBody>
      </p:sp>
      <p:sp>
        <p:nvSpPr>
          <p:cNvPr id="10" name="TextBox 9"/>
          <p:cNvSpPr txBox="1"/>
          <p:nvPr/>
        </p:nvSpPr>
        <p:spPr>
          <a:xfrm>
            <a:off x="357158" y="4643446"/>
            <a:ext cx="3000396" cy="923330"/>
          </a:xfrm>
          <a:prstGeom prst="rect">
            <a:avLst/>
          </a:prstGeom>
          <a:noFill/>
        </p:spPr>
        <p:txBody>
          <a:bodyPr wrap="square" rtlCol="0">
            <a:spAutoFit/>
          </a:bodyPr>
          <a:lstStyle/>
          <a:p>
            <a:r>
              <a:rPr lang="ru-RU" dirty="0" smtClean="0"/>
              <a:t>Общая масса </a:t>
            </a:r>
            <a:r>
              <a:rPr lang="ru-RU" dirty="0" err="1" smtClean="0"/>
              <a:t>доб.металла</a:t>
            </a:r>
            <a:r>
              <a:rPr lang="en-US" dirty="0" smtClean="0"/>
              <a:t>= 240 + 40 = 280 </a:t>
            </a:r>
            <a:r>
              <a:rPr lang="ru-RU" dirty="0" smtClean="0"/>
              <a:t>кг.</a:t>
            </a:r>
          </a:p>
          <a:p>
            <a:r>
              <a:rPr lang="ru-RU" dirty="0" smtClean="0"/>
              <a:t>Ответ </a:t>
            </a:r>
            <a:r>
              <a:rPr lang="en-US" dirty="0" smtClean="0"/>
              <a:t>: 280 </a:t>
            </a:r>
            <a:r>
              <a:rPr lang="ru-RU" dirty="0" smtClean="0"/>
              <a:t>кг.</a:t>
            </a:r>
            <a:endParaRPr lang="ru-RU" dirty="0"/>
          </a:p>
        </p:txBody>
      </p:sp>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2000"/>
                                        <p:tgtEl>
                                          <p:spTgt spid="6">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20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8">
                                            <p:txEl>
                                              <p:pRg st="0" end="0"/>
                                            </p:txEl>
                                          </p:spTgt>
                                        </p:tgtEl>
                                        <p:attrNameLst>
                                          <p:attrName>style.visibility</p:attrName>
                                        </p:attrNameLst>
                                      </p:cBhvr>
                                      <p:to>
                                        <p:strVal val="visible"/>
                                      </p:to>
                                    </p:set>
                                    <p:animEffect transition="in" filter="fade">
                                      <p:cBhvr>
                                        <p:cTn id="22" dur="2000"/>
                                        <p:tgtEl>
                                          <p:spTgt spid="8">
                                            <p:txEl>
                                              <p:pRg st="0" end="0"/>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8">
                                            <p:txEl>
                                              <p:pRg st="1" end="1"/>
                                            </p:txEl>
                                          </p:spTgt>
                                        </p:tgtEl>
                                        <p:attrNameLst>
                                          <p:attrName>style.visibility</p:attrName>
                                        </p:attrNameLst>
                                      </p:cBhvr>
                                      <p:to>
                                        <p:strVal val="visible"/>
                                      </p:to>
                                    </p:set>
                                    <p:animEffect transition="in" filter="fade">
                                      <p:cBhvr>
                                        <p:cTn id="25" dur="2000"/>
                                        <p:tgtEl>
                                          <p:spTgt spid="8">
                                            <p:txEl>
                                              <p:pRg st="1" end="1"/>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8">
                                            <p:txEl>
                                              <p:pRg st="2" end="2"/>
                                            </p:txEl>
                                          </p:spTgt>
                                        </p:tgtEl>
                                        <p:attrNameLst>
                                          <p:attrName>style.visibility</p:attrName>
                                        </p:attrNameLst>
                                      </p:cBhvr>
                                      <p:to>
                                        <p:strVal val="visible"/>
                                      </p:to>
                                    </p:set>
                                    <p:animEffect transition="in" filter="fade">
                                      <p:cBhvr>
                                        <p:cTn id="28" dur="2000"/>
                                        <p:tgtEl>
                                          <p:spTgt spid="8">
                                            <p:txEl>
                                              <p:pRg st="2" end="2"/>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8">
                                            <p:txEl>
                                              <p:pRg st="3" end="3"/>
                                            </p:txEl>
                                          </p:spTgt>
                                        </p:tgtEl>
                                        <p:attrNameLst>
                                          <p:attrName>style.visibility</p:attrName>
                                        </p:attrNameLst>
                                      </p:cBhvr>
                                      <p:to>
                                        <p:strVal val="visible"/>
                                      </p:to>
                                    </p:set>
                                    <p:animEffect transition="in" filter="fade">
                                      <p:cBhvr>
                                        <p:cTn id="31" dur="2000"/>
                                        <p:tgtEl>
                                          <p:spTgt spid="8">
                                            <p:txEl>
                                              <p:pRg st="3" end="3"/>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4" end="4"/>
                                            </p:txEl>
                                          </p:spTgt>
                                        </p:tgtEl>
                                        <p:attrNameLst>
                                          <p:attrName>style.visibility</p:attrName>
                                        </p:attrNameLst>
                                      </p:cBhvr>
                                      <p:to>
                                        <p:strVal val="visible"/>
                                      </p:to>
                                    </p:set>
                                    <p:animEffect transition="in" filter="fade">
                                      <p:cBhvr>
                                        <p:cTn id="34" dur="2000"/>
                                        <p:tgtEl>
                                          <p:spTgt spid="8">
                                            <p:txEl>
                                              <p:pRg st="4" end="4"/>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txEl>
                                              <p:pRg st="0" end="0"/>
                                            </p:txEl>
                                          </p:spTgt>
                                        </p:tgtEl>
                                        <p:attrNameLst>
                                          <p:attrName>style.visibility</p:attrName>
                                        </p:attrNameLst>
                                      </p:cBhvr>
                                      <p:to>
                                        <p:strVal val="visible"/>
                                      </p:to>
                                    </p:set>
                                    <p:animEffect transition="in" filter="fade">
                                      <p:cBhvr>
                                        <p:cTn id="39" dur="2000"/>
                                        <p:tgtEl>
                                          <p:spTgt spid="10">
                                            <p:txEl>
                                              <p:pRg st="0" end="0"/>
                                            </p:txEl>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1" end="1"/>
                                            </p:txEl>
                                          </p:spTgt>
                                        </p:tgtEl>
                                        <p:attrNameLst>
                                          <p:attrName>style.visibility</p:attrName>
                                        </p:attrNameLst>
                                      </p:cBhvr>
                                      <p:to>
                                        <p:strVal val="visible"/>
                                      </p:to>
                                    </p:set>
                                    <p:animEffect transition="in" filter="fade">
                                      <p:cBhvr>
                                        <p:cTn id="42" dur="2000"/>
                                        <p:tgtEl>
                                          <p:spTgt spid="1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8" grpId="0" build="allAtOnce"/>
      <p:bldP spid="10" grpId="0" build="allAtOnce"/>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857356" y="785794"/>
            <a:ext cx="7072394" cy="2800767"/>
          </a:xfrm>
          <a:prstGeom prst="rect">
            <a:avLst/>
          </a:prstGeom>
        </p:spPr>
        <p:txBody>
          <a:bodyPr wrap="square">
            <a:spAutoFit/>
          </a:bodyPr>
          <a:lstStyle/>
          <a:p>
            <a:r>
              <a:rPr lang="ru-RU" sz="1600" dirty="0" smtClean="0">
                <a:latin typeface="Times New Roman" pitchFamily="18" charset="0"/>
                <a:cs typeface="Times New Roman" pitchFamily="18" charset="0"/>
              </a:rPr>
              <a:t>В двух шахтах добывают алюминий и никель. В первой шахте имеется 20 рабочих, каждый из которых готов трудиться 5 часов в день. При этом один рабочий за час добывает 1 кг алюминия или 2 кг никеля. Во второй шахте имеется 100 рабочих, каждый из которых готов трудиться 5 часов в день. При этом один рабочий за час добывает 2 кг алюминия или 1 кг никеля.</a:t>
            </a:r>
          </a:p>
          <a:p>
            <a:r>
              <a:rPr lang="ru-RU" sz="1600" dirty="0" smtClean="0">
                <a:latin typeface="Times New Roman" pitchFamily="18" charset="0"/>
                <a:cs typeface="Times New Roman" pitchFamily="18" charset="0"/>
              </a:rPr>
              <a:t>Обе шахты поставляют добытый металл на завод, где для нужд промышленности производится сплав алюминия и никеля, в котором на 2 кг алюминия приходится 1 кг никеля. При этом шахты договариваются между собой вести добычу металлов так, чтобы завод мог произвести наибольшее количество сплава. Сколько килограммов сплава при таких условиях ежедневно сможет произвести завод?</a:t>
            </a:r>
            <a:endParaRPr lang="ru-RU" sz="1600" dirty="0">
              <a:latin typeface="Times New Roman" pitchFamily="18" charset="0"/>
              <a:cs typeface="Times New Roman" pitchFamily="18" charset="0"/>
            </a:endParaRPr>
          </a:p>
        </p:txBody>
      </p:sp>
      <p:sp>
        <p:nvSpPr>
          <p:cNvPr id="7" name="TextBox 6"/>
          <p:cNvSpPr txBox="1"/>
          <p:nvPr/>
        </p:nvSpPr>
        <p:spPr>
          <a:xfrm>
            <a:off x="2571736" y="357166"/>
            <a:ext cx="3357586" cy="400110"/>
          </a:xfrm>
          <a:prstGeom prst="rect">
            <a:avLst/>
          </a:prstGeom>
          <a:noFill/>
        </p:spPr>
        <p:txBody>
          <a:bodyPr wrap="square" rtlCol="0">
            <a:spAutoFit/>
          </a:bodyPr>
          <a:lstStyle/>
          <a:p>
            <a:r>
              <a:rPr lang="ru-RU" sz="2000" b="1" dirty="0" smtClean="0">
                <a:latin typeface="Times New Roman" pitchFamily="18" charset="0"/>
                <a:cs typeface="Times New Roman" pitchFamily="18" charset="0"/>
              </a:rPr>
              <a:t>Задание № 3</a:t>
            </a:r>
            <a:endParaRPr lang="ru-RU" sz="2000" b="1" dirty="0">
              <a:latin typeface="Times New Roman" pitchFamily="18" charset="0"/>
              <a:cs typeface="Times New Roman" pitchFamily="18" charset="0"/>
            </a:endParaRPr>
          </a:p>
        </p:txBody>
      </p:sp>
      <p:graphicFrame>
        <p:nvGraphicFramePr>
          <p:cNvPr id="5" name="Таблица 4"/>
          <p:cNvGraphicFramePr>
            <a:graphicFrameLocks noGrp="1"/>
          </p:cNvGraphicFramePr>
          <p:nvPr/>
        </p:nvGraphicFramePr>
        <p:xfrm>
          <a:off x="571473" y="3643314"/>
          <a:ext cx="8072494" cy="2931160"/>
        </p:xfrm>
        <a:graphic>
          <a:graphicData uri="http://schemas.openxmlformats.org/drawingml/2006/table">
            <a:tbl>
              <a:tblPr firstRow="1" bandRow="1">
                <a:tableStyleId>{5C22544A-7EE6-4342-B048-85BDC9FD1C3A}</a:tableStyleId>
              </a:tblPr>
              <a:tblGrid>
                <a:gridCol w="1763738"/>
                <a:gridCol w="1356722"/>
                <a:gridCol w="1451571"/>
                <a:gridCol w="1357322"/>
                <a:gridCol w="2143141"/>
              </a:tblGrid>
              <a:tr h="370840">
                <a:tc>
                  <a:txBody>
                    <a:bodyPr/>
                    <a:lstStyle/>
                    <a:p>
                      <a:endParaRPr lang="ru-RU" dirty="0"/>
                    </a:p>
                  </a:txBody>
                  <a:tcPr/>
                </a:tc>
                <a:tc gridSpan="2">
                  <a:txBody>
                    <a:bodyPr/>
                    <a:lstStyle/>
                    <a:p>
                      <a:pPr algn="ctr"/>
                      <a:r>
                        <a:rPr lang="en-US" dirty="0" smtClean="0"/>
                        <a:t>Al</a:t>
                      </a:r>
                      <a:endParaRPr lang="ru-RU" dirty="0"/>
                    </a:p>
                  </a:txBody>
                  <a:tcPr/>
                </a:tc>
                <a:tc hMerge="1">
                  <a:txBody>
                    <a:bodyPr/>
                    <a:lstStyle/>
                    <a:p>
                      <a:endParaRPr lang="ru-RU"/>
                    </a:p>
                  </a:txBody>
                  <a:tcPr/>
                </a:tc>
                <a:tc gridSpan="2">
                  <a:txBody>
                    <a:bodyPr/>
                    <a:lstStyle/>
                    <a:p>
                      <a:pPr algn="ctr"/>
                      <a:r>
                        <a:rPr lang="en-US" dirty="0" smtClean="0"/>
                        <a:t>Ni</a:t>
                      </a:r>
                      <a:endParaRPr lang="ru-RU" dirty="0"/>
                    </a:p>
                  </a:txBody>
                  <a:tcPr/>
                </a:tc>
                <a:tc hMerge="1">
                  <a:txBody>
                    <a:bodyPr/>
                    <a:lstStyle/>
                    <a:p>
                      <a:endParaRPr lang="ru-RU"/>
                    </a:p>
                  </a:txBody>
                  <a:tcPr/>
                </a:tc>
              </a:tr>
              <a:tr h="343540">
                <a:tc>
                  <a:txBody>
                    <a:bodyPr/>
                    <a:lstStyle/>
                    <a:p>
                      <a:endParaRPr lang="ru-RU" dirty="0">
                        <a:latin typeface="Times New Roman" pitchFamily="18" charset="0"/>
                        <a:cs typeface="Times New Roman" pitchFamily="18" charset="0"/>
                      </a:endParaRPr>
                    </a:p>
                  </a:txBody>
                  <a:tcPr/>
                </a:tc>
                <a:tc>
                  <a:txBody>
                    <a:bodyPr/>
                    <a:lstStyle/>
                    <a:p>
                      <a:r>
                        <a:rPr lang="ru-RU" dirty="0" smtClean="0">
                          <a:latin typeface="Times New Roman" pitchFamily="18" charset="0"/>
                          <a:cs typeface="Times New Roman" pitchFamily="18" charset="0"/>
                        </a:rPr>
                        <a:t>Кол- во раб.</a:t>
                      </a:r>
                      <a:endParaRPr lang="ru-RU" dirty="0">
                        <a:latin typeface="Times New Roman" pitchFamily="18" charset="0"/>
                        <a:cs typeface="Times New Roman" pitchFamily="18" charset="0"/>
                      </a:endParaRPr>
                    </a:p>
                  </a:txBody>
                  <a:tcPr/>
                </a:tc>
                <a:tc>
                  <a:txBody>
                    <a:bodyPr/>
                    <a:lstStyle/>
                    <a:p>
                      <a:r>
                        <a:rPr lang="ru-RU" dirty="0" smtClean="0">
                          <a:latin typeface="Times New Roman" pitchFamily="18" charset="0"/>
                          <a:cs typeface="Times New Roman" pitchFamily="18" charset="0"/>
                        </a:rPr>
                        <a:t>Кол- во мет .</a:t>
                      </a:r>
                      <a:endParaRPr lang="ru-RU" dirty="0">
                        <a:latin typeface="Times New Roman" pitchFamily="18" charset="0"/>
                        <a:cs typeface="Times New Roman"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latin typeface="Times New Roman" pitchFamily="18" charset="0"/>
                          <a:cs typeface="Times New Roman" pitchFamily="18" charset="0"/>
                        </a:rPr>
                        <a:t>Кол- во раб.</a:t>
                      </a:r>
                    </a:p>
                    <a:p>
                      <a:endParaRPr lang="ru-RU" dirty="0">
                        <a:latin typeface="Times New Roman" pitchFamily="18" charset="0"/>
                        <a:cs typeface="Times New Roman"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latin typeface="Times New Roman" pitchFamily="18" charset="0"/>
                          <a:cs typeface="Times New Roman" pitchFamily="18" charset="0"/>
                        </a:rPr>
                        <a:t>Кол- во мет .</a:t>
                      </a:r>
                    </a:p>
                    <a:p>
                      <a:endParaRPr lang="ru-RU" dirty="0">
                        <a:latin typeface="Times New Roman" pitchFamily="18" charset="0"/>
                        <a:cs typeface="Times New Roman" pitchFamily="18" charset="0"/>
                      </a:endParaRPr>
                    </a:p>
                  </a:txBody>
                  <a:tcPr/>
                </a:tc>
              </a:tr>
              <a:tr h="370840">
                <a:tc>
                  <a:txBody>
                    <a:bodyPr/>
                    <a:lstStyle/>
                    <a:p>
                      <a:r>
                        <a:rPr lang="ru-RU" dirty="0" smtClean="0">
                          <a:latin typeface="Times New Roman" pitchFamily="18" charset="0"/>
                          <a:cs typeface="Times New Roman" pitchFamily="18" charset="0"/>
                        </a:rPr>
                        <a:t>1 шахта</a:t>
                      </a:r>
                      <a:endParaRPr lang="ru-RU" dirty="0">
                        <a:latin typeface="Times New Roman" pitchFamily="18" charset="0"/>
                        <a:cs typeface="Times New Roman" pitchFamily="18" charset="0"/>
                      </a:endParaRPr>
                    </a:p>
                  </a:txBody>
                  <a:tcPr/>
                </a:tc>
                <a:tc>
                  <a:txBody>
                    <a:bodyPr/>
                    <a:lstStyle/>
                    <a:p>
                      <a:r>
                        <a:rPr lang="ru-RU" dirty="0" err="1" smtClean="0">
                          <a:latin typeface="Times New Roman" pitchFamily="18" charset="0"/>
                          <a:cs typeface="Times New Roman" pitchFamily="18" charset="0"/>
                        </a:rPr>
                        <a:t>х</a:t>
                      </a:r>
                      <a:endParaRPr lang="ru-RU"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5x</a:t>
                      </a:r>
                      <a:endParaRPr lang="ru-RU"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20 - x</a:t>
                      </a:r>
                      <a:endParaRPr lang="ru-RU"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2*5*(20-x)= 200-10x</a:t>
                      </a:r>
                      <a:endParaRPr lang="ru-RU" dirty="0">
                        <a:latin typeface="Times New Roman" pitchFamily="18" charset="0"/>
                        <a:cs typeface="Times New Roman" pitchFamily="18" charset="0"/>
                      </a:endParaRPr>
                    </a:p>
                  </a:txBody>
                  <a:tcPr/>
                </a:tc>
              </a:tr>
              <a:tr h="370840">
                <a:tc>
                  <a:txBody>
                    <a:bodyPr/>
                    <a:lstStyle/>
                    <a:p>
                      <a:r>
                        <a:rPr lang="ru-RU" dirty="0" smtClean="0">
                          <a:latin typeface="Times New Roman" pitchFamily="18" charset="0"/>
                          <a:cs typeface="Times New Roman" pitchFamily="18" charset="0"/>
                        </a:rPr>
                        <a:t>2 шахта</a:t>
                      </a:r>
                      <a:endParaRPr lang="ru-RU"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y</a:t>
                      </a:r>
                      <a:endParaRPr lang="ru-RU"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2*5*y = 10y</a:t>
                      </a:r>
                      <a:endParaRPr lang="ru-RU"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100 - y</a:t>
                      </a:r>
                      <a:endParaRPr lang="ru-RU"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1*5*(100-y) = 500 – 5y</a:t>
                      </a:r>
                      <a:endParaRPr lang="ru-RU" dirty="0">
                        <a:latin typeface="Times New Roman" pitchFamily="18" charset="0"/>
                        <a:cs typeface="Times New Roman" pitchFamily="18" charset="0"/>
                      </a:endParaRPr>
                    </a:p>
                  </a:txBody>
                  <a:tcPr/>
                </a:tc>
              </a:tr>
              <a:tr h="370840">
                <a:tc>
                  <a:txBody>
                    <a:bodyPr/>
                    <a:lstStyle/>
                    <a:p>
                      <a:r>
                        <a:rPr lang="ru-RU" dirty="0" smtClean="0">
                          <a:latin typeface="Times New Roman" pitchFamily="18" charset="0"/>
                          <a:cs typeface="Times New Roman" pitchFamily="18" charset="0"/>
                        </a:rPr>
                        <a:t>Всего</a:t>
                      </a:r>
                      <a:endParaRPr lang="ru-RU" dirty="0">
                        <a:latin typeface="Times New Roman" pitchFamily="18" charset="0"/>
                        <a:cs typeface="Times New Roman" pitchFamily="18" charset="0"/>
                      </a:endParaRPr>
                    </a:p>
                  </a:txBody>
                  <a:tcPr/>
                </a:tc>
                <a:tc>
                  <a:txBody>
                    <a:bodyPr/>
                    <a:lstStyle/>
                    <a:p>
                      <a:endParaRPr lang="ru-RU" dirty="0">
                        <a:latin typeface="Times New Roman" pitchFamily="18" charset="0"/>
                        <a:cs typeface="Times New Roman" pitchFamily="18" charset="0"/>
                      </a:endParaRPr>
                    </a:p>
                  </a:txBody>
                  <a:tcPr/>
                </a:tc>
                <a:tc>
                  <a:txBody>
                    <a:bodyPr/>
                    <a:lstStyle/>
                    <a:p>
                      <a:r>
                        <a:rPr lang="ru-RU" dirty="0" smtClean="0">
                          <a:latin typeface="Times New Roman" pitchFamily="18" charset="0"/>
                          <a:cs typeface="Times New Roman" pitchFamily="18" charset="0"/>
                        </a:rPr>
                        <a:t>5</a:t>
                      </a:r>
                      <a:r>
                        <a:rPr lang="en-US" dirty="0" smtClean="0">
                          <a:latin typeface="Times New Roman" pitchFamily="18" charset="0"/>
                          <a:cs typeface="Times New Roman" pitchFamily="18" charset="0"/>
                        </a:rPr>
                        <a:t>x+10y</a:t>
                      </a:r>
                      <a:endParaRPr lang="ru-RU" dirty="0">
                        <a:latin typeface="Times New Roman" pitchFamily="18" charset="0"/>
                        <a:cs typeface="Times New Roman" pitchFamily="18" charset="0"/>
                      </a:endParaRPr>
                    </a:p>
                  </a:txBody>
                  <a:tcPr/>
                </a:tc>
                <a:tc>
                  <a:txBody>
                    <a:bodyPr/>
                    <a:lstStyle/>
                    <a:p>
                      <a:endParaRPr lang="ru-RU"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200-10x+500-5y =700 – 10x -5y</a:t>
                      </a:r>
                      <a:endParaRPr lang="ru-RU" dirty="0">
                        <a:latin typeface="Times New Roman" pitchFamily="18" charset="0"/>
                        <a:cs typeface="Times New Roman" pitchFamily="18" charset="0"/>
                      </a:endParaRPr>
                    </a:p>
                  </a:txBody>
                  <a:tcPr/>
                </a:tc>
              </a:tr>
            </a:tbl>
          </a:graphicData>
        </a:graphic>
      </p:graphicFrame>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71472" y="1285860"/>
            <a:ext cx="3571900" cy="1908215"/>
          </a:xfrm>
          <a:prstGeom prst="rect">
            <a:avLst/>
          </a:prstGeom>
          <a:solidFill>
            <a:schemeClr val="tx2">
              <a:lumMod val="20000"/>
              <a:lumOff val="80000"/>
            </a:schemeClr>
          </a:solidFill>
        </p:spPr>
        <p:txBody>
          <a:bodyPr wrap="square" rtlCol="0">
            <a:spAutoFit/>
          </a:bodyPr>
          <a:lstStyle/>
          <a:p>
            <a:r>
              <a:rPr lang="en-US" sz="2000" dirty="0" smtClean="0">
                <a:latin typeface="Times New Roman" pitchFamily="18" charset="0"/>
                <a:cs typeface="Times New Roman" pitchFamily="18" charset="0"/>
              </a:rPr>
              <a:t>5x+10y = 2 (700-10x-5y)</a:t>
            </a:r>
          </a:p>
          <a:p>
            <a:r>
              <a:rPr lang="en-US" sz="2000" dirty="0" smtClean="0">
                <a:latin typeface="Times New Roman" pitchFamily="18" charset="0"/>
                <a:cs typeface="Times New Roman" pitchFamily="18" charset="0"/>
              </a:rPr>
              <a:t>5x+10y +20x+10y = 1400</a:t>
            </a:r>
          </a:p>
          <a:p>
            <a:r>
              <a:rPr lang="en-US" sz="2000" dirty="0" smtClean="0">
                <a:latin typeface="Times New Roman" pitchFamily="18" charset="0"/>
                <a:cs typeface="Times New Roman" pitchFamily="18" charset="0"/>
              </a:rPr>
              <a:t>25x+20y = 1400│: 5</a:t>
            </a:r>
          </a:p>
          <a:p>
            <a:r>
              <a:rPr lang="en-US" sz="2000" dirty="0" smtClean="0">
                <a:latin typeface="Times New Roman" pitchFamily="18" charset="0"/>
                <a:cs typeface="Times New Roman" pitchFamily="18" charset="0"/>
              </a:rPr>
              <a:t>5x +4y = 280</a:t>
            </a:r>
          </a:p>
          <a:p>
            <a:pPr lvl="0"/>
            <a:r>
              <a:rPr lang="en-US" sz="2000" dirty="0" smtClean="0">
                <a:latin typeface="Times New Roman" pitchFamily="18" charset="0"/>
                <a:cs typeface="Times New Roman" pitchFamily="18" charset="0"/>
              </a:rPr>
              <a:t>x=56 – 4/5y          y = 70 – 5/4x</a:t>
            </a:r>
            <a:r>
              <a:rPr lang="ru-RU" sz="2000" dirty="0" smtClean="0">
                <a:latin typeface="Times New Roman" pitchFamily="18" charset="0"/>
                <a:cs typeface="Times New Roman" pitchFamily="18" charset="0"/>
              </a:rPr>
              <a:t> </a:t>
            </a:r>
          </a:p>
          <a:p>
            <a:endParaRPr lang="ru-RU" dirty="0"/>
          </a:p>
        </p:txBody>
      </p:sp>
      <p:sp>
        <p:nvSpPr>
          <p:cNvPr id="7" name="TextBox 6"/>
          <p:cNvSpPr txBox="1"/>
          <p:nvPr/>
        </p:nvSpPr>
        <p:spPr>
          <a:xfrm>
            <a:off x="4357686" y="857232"/>
            <a:ext cx="4500562" cy="1631216"/>
          </a:xfrm>
          <a:prstGeom prst="rect">
            <a:avLst/>
          </a:prstGeom>
          <a:solidFill>
            <a:schemeClr val="accent2">
              <a:lumMod val="20000"/>
              <a:lumOff val="80000"/>
            </a:schemeClr>
          </a:solidFill>
        </p:spPr>
        <p:txBody>
          <a:bodyPr wrap="square" rtlCol="0">
            <a:spAutoFit/>
          </a:bodyPr>
          <a:lstStyle/>
          <a:p>
            <a:r>
              <a:rPr lang="ru-RU" sz="2000" dirty="0" smtClean="0">
                <a:latin typeface="Times New Roman" pitchFamily="18" charset="0"/>
                <a:cs typeface="Times New Roman" pitchFamily="18" charset="0"/>
              </a:rPr>
              <a:t>СПЛАВ = 3 (700</a:t>
            </a:r>
            <a:r>
              <a:rPr lang="en-US" sz="2000" dirty="0" smtClean="0">
                <a:latin typeface="Times New Roman" pitchFamily="18" charset="0"/>
                <a:cs typeface="Times New Roman" pitchFamily="18" charset="0"/>
              </a:rPr>
              <a:t> </a:t>
            </a:r>
            <a:r>
              <a:rPr lang="ru-RU" sz="2000" dirty="0" smtClean="0">
                <a:latin typeface="Times New Roman" pitchFamily="18" charset="0"/>
                <a:cs typeface="Times New Roman" pitchFamily="18" charset="0"/>
              </a:rPr>
              <a:t>-10</a:t>
            </a:r>
            <a:r>
              <a:rPr lang="en-US" sz="2000" dirty="0" smtClean="0">
                <a:latin typeface="Times New Roman" pitchFamily="18" charset="0"/>
                <a:cs typeface="Times New Roman" pitchFamily="18" charset="0"/>
              </a:rPr>
              <a:t>x – 5y</a:t>
            </a:r>
            <a:r>
              <a:rPr lang="ru-RU" sz="2000" dirty="0" smtClean="0">
                <a:latin typeface="Times New Roman" pitchFamily="18" charset="0"/>
                <a:cs typeface="Times New Roman" pitchFamily="18" charset="0"/>
              </a:rPr>
              <a:t>)</a:t>
            </a:r>
            <a:r>
              <a:rPr lang="en-US" sz="2000" dirty="0" smtClean="0">
                <a:latin typeface="Times New Roman" pitchFamily="18" charset="0"/>
                <a:cs typeface="Times New Roman" pitchFamily="18" charset="0"/>
              </a:rPr>
              <a:t> =</a:t>
            </a:r>
          </a:p>
          <a:p>
            <a:r>
              <a:rPr lang="en-US" sz="2000" dirty="0" smtClean="0">
                <a:latin typeface="Times New Roman" pitchFamily="18" charset="0"/>
                <a:cs typeface="Times New Roman" pitchFamily="18" charset="0"/>
              </a:rPr>
              <a:t> 2100 – 30x -15y</a:t>
            </a:r>
          </a:p>
          <a:p>
            <a:endParaRPr lang="en-US" sz="2000" dirty="0" smtClean="0">
              <a:latin typeface="Times New Roman" pitchFamily="18" charset="0"/>
              <a:cs typeface="Times New Roman" pitchFamily="18" charset="0"/>
            </a:endParaRPr>
          </a:p>
          <a:p>
            <a:r>
              <a:rPr lang="ru-RU" sz="2000" dirty="0" smtClean="0">
                <a:latin typeface="Times New Roman" pitchFamily="18" charset="0"/>
                <a:cs typeface="Times New Roman" pitchFamily="18" charset="0"/>
              </a:rPr>
              <a:t>СПЛАВ = </a:t>
            </a:r>
            <a:r>
              <a:rPr lang="en-US" sz="2000" dirty="0" smtClean="0">
                <a:latin typeface="Times New Roman" pitchFamily="18" charset="0"/>
                <a:cs typeface="Times New Roman" pitchFamily="18" charset="0"/>
              </a:rPr>
              <a:t>2100 – 30 (56 – 4/5y) – 15y = 2100 – 1680 +24y -15y = 420 +  9y</a:t>
            </a:r>
            <a:endParaRPr lang="ru-RU" sz="2000" dirty="0">
              <a:latin typeface="Times New Roman" pitchFamily="18" charset="0"/>
              <a:cs typeface="Times New Roman" pitchFamily="18" charset="0"/>
            </a:endParaRPr>
          </a:p>
        </p:txBody>
      </p:sp>
      <p:sp>
        <p:nvSpPr>
          <p:cNvPr id="8" name="TextBox 7"/>
          <p:cNvSpPr txBox="1"/>
          <p:nvPr/>
        </p:nvSpPr>
        <p:spPr>
          <a:xfrm>
            <a:off x="2500298" y="3429000"/>
            <a:ext cx="4857784" cy="1323439"/>
          </a:xfrm>
          <a:prstGeom prst="rect">
            <a:avLst/>
          </a:prstGeom>
          <a:solidFill>
            <a:schemeClr val="accent3">
              <a:lumMod val="60000"/>
              <a:lumOff val="40000"/>
            </a:schemeClr>
          </a:solidFill>
        </p:spPr>
        <p:txBody>
          <a:bodyPr wrap="square" rtlCol="0">
            <a:spAutoFit/>
          </a:bodyPr>
          <a:lstStyle/>
          <a:p>
            <a:r>
              <a:rPr lang="ru-RU" sz="2000" dirty="0" smtClean="0">
                <a:latin typeface="Times New Roman" pitchFamily="18" charset="0"/>
                <a:cs typeface="Times New Roman" pitchFamily="18" charset="0"/>
              </a:rPr>
              <a:t>При </a:t>
            </a:r>
            <a:r>
              <a:rPr lang="en-US" sz="2000" dirty="0" smtClean="0">
                <a:latin typeface="Times New Roman" pitchFamily="18" charset="0"/>
                <a:cs typeface="Times New Roman" pitchFamily="18" charset="0"/>
              </a:rPr>
              <a:t>x = 0,</a:t>
            </a:r>
            <a:r>
              <a:rPr lang="ru-RU" sz="2000" dirty="0" smtClean="0">
                <a:latin typeface="Times New Roman" pitchFamily="18" charset="0"/>
                <a:cs typeface="Times New Roman" pitchFamily="18" charset="0"/>
              </a:rPr>
              <a:t> у будет </a:t>
            </a:r>
            <a:r>
              <a:rPr lang="en-US" sz="2000" dirty="0" smtClean="0">
                <a:latin typeface="Times New Roman" pitchFamily="18" charset="0"/>
                <a:cs typeface="Times New Roman" pitchFamily="18" charset="0"/>
              </a:rPr>
              <a:t>max. </a:t>
            </a:r>
          </a:p>
          <a:p>
            <a:r>
              <a:rPr lang="en-US" sz="2000" dirty="0" smtClean="0">
                <a:latin typeface="Times New Roman" pitchFamily="18" charset="0"/>
                <a:cs typeface="Times New Roman" pitchFamily="18" charset="0"/>
              </a:rPr>
              <a:t>y = 70</a:t>
            </a:r>
          </a:p>
          <a:p>
            <a:r>
              <a:rPr lang="ru-RU" sz="2000" dirty="0" smtClean="0">
                <a:latin typeface="Times New Roman" pitchFamily="18" charset="0"/>
                <a:cs typeface="Times New Roman" pitchFamily="18" charset="0"/>
              </a:rPr>
              <a:t>Сплав  = 420 + 9 *70 = 1050 кг.</a:t>
            </a:r>
            <a:endParaRPr lang="en-US" sz="2000" dirty="0" smtClean="0">
              <a:latin typeface="Times New Roman" pitchFamily="18" charset="0"/>
              <a:cs typeface="Times New Roman" pitchFamily="18" charset="0"/>
            </a:endParaRPr>
          </a:p>
          <a:p>
            <a:endParaRPr lang="ru-RU" sz="2000" dirty="0">
              <a:latin typeface="Times New Roman" pitchFamily="18" charset="0"/>
              <a:cs typeface="Times New Roman" pitchFamily="18" charset="0"/>
            </a:endParaRPr>
          </a:p>
        </p:txBody>
      </p:sp>
      <p:sp>
        <p:nvSpPr>
          <p:cNvPr id="9" name="Стрелка вправо 8"/>
          <p:cNvSpPr/>
          <p:nvPr/>
        </p:nvSpPr>
        <p:spPr>
          <a:xfrm>
            <a:off x="5214942" y="3571876"/>
            <a:ext cx="928694" cy="142876"/>
          </a:xfrm>
          <a:prstGeom prst="rightArrow">
            <a:avLst/>
          </a:prstGeom>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ru-RU"/>
          </a:p>
        </p:txBody>
      </p:sp>
      <p:sp>
        <p:nvSpPr>
          <p:cNvPr id="11" name="TextBox 10"/>
          <p:cNvSpPr txBox="1"/>
          <p:nvPr/>
        </p:nvSpPr>
        <p:spPr>
          <a:xfrm>
            <a:off x="857224" y="5000636"/>
            <a:ext cx="3929090" cy="400110"/>
          </a:xfrm>
          <a:prstGeom prst="rect">
            <a:avLst/>
          </a:prstGeom>
          <a:noFill/>
        </p:spPr>
        <p:txBody>
          <a:bodyPr wrap="square" rtlCol="0">
            <a:spAutoFit/>
          </a:bodyPr>
          <a:lstStyle/>
          <a:p>
            <a:r>
              <a:rPr lang="ru-RU" sz="2000" dirty="0" smtClean="0">
                <a:latin typeface="Times New Roman" pitchFamily="18" charset="0"/>
                <a:cs typeface="Times New Roman" pitchFamily="18" charset="0"/>
              </a:rPr>
              <a:t>Ответ</a:t>
            </a:r>
            <a:r>
              <a:rPr lang="en-US" sz="2000" dirty="0" smtClean="0">
                <a:latin typeface="Times New Roman" pitchFamily="18" charset="0"/>
                <a:cs typeface="Times New Roman" pitchFamily="18" charset="0"/>
              </a:rPr>
              <a:t>: 1050 </a:t>
            </a:r>
            <a:r>
              <a:rPr lang="ru-RU" sz="2000" dirty="0" smtClean="0">
                <a:latin typeface="Times New Roman" pitchFamily="18" charset="0"/>
                <a:cs typeface="Times New Roman" pitchFamily="18" charset="0"/>
              </a:rPr>
              <a:t>кг.</a:t>
            </a:r>
            <a:endParaRPr lang="ru-RU" sz="2000" dirty="0">
              <a:latin typeface="Times New Roman" pitchFamily="18" charset="0"/>
              <a:cs typeface="Times New Roman"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20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20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2000"/>
                                        <p:tgtEl>
                                          <p:spTgt spid="4">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fade">
                                      <p:cBhvr>
                                        <p:cTn id="16" dur="2000"/>
                                        <p:tgtEl>
                                          <p:spTgt spid="4">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fade">
                                      <p:cBhvr>
                                        <p:cTn id="19" dur="2000"/>
                                        <p:tgtEl>
                                          <p:spTgt spid="4">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fade">
                                      <p:cBhvr>
                                        <p:cTn id="22" dur="2000"/>
                                        <p:tgtEl>
                                          <p:spTgt spid="4">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7">
                                            <p:bg/>
                                          </p:spTgt>
                                        </p:tgtEl>
                                        <p:attrNameLst>
                                          <p:attrName>style.visibility</p:attrName>
                                        </p:attrNameLst>
                                      </p:cBhvr>
                                      <p:to>
                                        <p:strVal val="visible"/>
                                      </p:to>
                                    </p:set>
                                    <p:animEffect transition="in" filter="fade">
                                      <p:cBhvr>
                                        <p:cTn id="27" dur="2000"/>
                                        <p:tgtEl>
                                          <p:spTgt spid="7">
                                            <p:bg/>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7">
                                            <p:txEl>
                                              <p:pRg st="0" end="0"/>
                                            </p:txEl>
                                          </p:spTgt>
                                        </p:tgtEl>
                                        <p:attrNameLst>
                                          <p:attrName>style.visibility</p:attrName>
                                        </p:attrNameLst>
                                      </p:cBhvr>
                                      <p:to>
                                        <p:strVal val="visible"/>
                                      </p:to>
                                    </p:set>
                                    <p:animEffect transition="in" filter="fade">
                                      <p:cBhvr>
                                        <p:cTn id="30" dur="2000"/>
                                        <p:tgtEl>
                                          <p:spTgt spid="7">
                                            <p:txEl>
                                              <p:pRg st="0" end="0"/>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7">
                                            <p:txEl>
                                              <p:pRg st="1" end="1"/>
                                            </p:txEl>
                                          </p:spTgt>
                                        </p:tgtEl>
                                        <p:attrNameLst>
                                          <p:attrName>style.visibility</p:attrName>
                                        </p:attrNameLst>
                                      </p:cBhvr>
                                      <p:to>
                                        <p:strVal val="visible"/>
                                      </p:to>
                                    </p:set>
                                    <p:animEffect transition="in" filter="fade">
                                      <p:cBhvr>
                                        <p:cTn id="33" dur="2000"/>
                                        <p:tgtEl>
                                          <p:spTgt spid="7">
                                            <p:txEl>
                                              <p:pRg st="1" end="1"/>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7">
                                            <p:txEl>
                                              <p:pRg st="3" end="3"/>
                                            </p:txEl>
                                          </p:spTgt>
                                        </p:tgtEl>
                                        <p:attrNameLst>
                                          <p:attrName>style.visibility</p:attrName>
                                        </p:attrNameLst>
                                      </p:cBhvr>
                                      <p:to>
                                        <p:strVal val="visible"/>
                                      </p:to>
                                    </p:set>
                                    <p:animEffect transition="in" filter="fade">
                                      <p:cBhvr>
                                        <p:cTn id="36" dur="2000"/>
                                        <p:tgtEl>
                                          <p:spTgt spid="7">
                                            <p:txEl>
                                              <p:pRg st="3" end="3"/>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8">
                                            <p:bg/>
                                          </p:spTgt>
                                        </p:tgtEl>
                                        <p:attrNameLst>
                                          <p:attrName>style.visibility</p:attrName>
                                        </p:attrNameLst>
                                      </p:cBhvr>
                                      <p:to>
                                        <p:strVal val="visible"/>
                                      </p:to>
                                    </p:set>
                                    <p:animEffect transition="in" filter="fade">
                                      <p:cBhvr>
                                        <p:cTn id="41" dur="2000"/>
                                        <p:tgtEl>
                                          <p:spTgt spid="8">
                                            <p:bg/>
                                          </p:spTgt>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8">
                                            <p:txEl>
                                              <p:pRg st="0" end="0"/>
                                            </p:txEl>
                                          </p:spTgt>
                                        </p:tgtEl>
                                        <p:attrNameLst>
                                          <p:attrName>style.visibility</p:attrName>
                                        </p:attrNameLst>
                                      </p:cBhvr>
                                      <p:to>
                                        <p:strVal val="visible"/>
                                      </p:to>
                                    </p:set>
                                    <p:animEffect transition="in" filter="fade">
                                      <p:cBhvr>
                                        <p:cTn id="44" dur="2000"/>
                                        <p:tgtEl>
                                          <p:spTgt spid="8">
                                            <p:txEl>
                                              <p:pRg st="0" end="0"/>
                                            </p:txEl>
                                          </p:spTgt>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8">
                                            <p:txEl>
                                              <p:pRg st="1" end="1"/>
                                            </p:txEl>
                                          </p:spTgt>
                                        </p:tgtEl>
                                        <p:attrNameLst>
                                          <p:attrName>style.visibility</p:attrName>
                                        </p:attrNameLst>
                                      </p:cBhvr>
                                      <p:to>
                                        <p:strVal val="visible"/>
                                      </p:to>
                                    </p:set>
                                    <p:animEffect transition="in" filter="fade">
                                      <p:cBhvr>
                                        <p:cTn id="47" dur="2000"/>
                                        <p:tgtEl>
                                          <p:spTgt spid="8">
                                            <p:txEl>
                                              <p:pRg st="1" end="1"/>
                                            </p:txEl>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2" end="2"/>
                                            </p:txEl>
                                          </p:spTgt>
                                        </p:tgtEl>
                                        <p:attrNameLst>
                                          <p:attrName>style.visibility</p:attrName>
                                        </p:attrNameLst>
                                      </p:cBhvr>
                                      <p:to>
                                        <p:strVal val="visible"/>
                                      </p:to>
                                    </p:set>
                                    <p:animEffect transition="in" filter="fade">
                                      <p:cBhvr>
                                        <p:cTn id="50" dur="2000"/>
                                        <p:tgtEl>
                                          <p:spTgt spid="8">
                                            <p:txEl>
                                              <p:pRg st="2" end="2"/>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1">
                                            <p:txEl>
                                              <p:pRg st="0" end="0"/>
                                            </p:txEl>
                                          </p:spTgt>
                                        </p:tgtEl>
                                        <p:attrNameLst>
                                          <p:attrName>style.visibility</p:attrName>
                                        </p:attrNameLst>
                                      </p:cBhvr>
                                      <p:to>
                                        <p:strVal val="visible"/>
                                      </p:to>
                                    </p:set>
                                    <p:animEffect transition="in" filter="fade">
                                      <p:cBhvr>
                                        <p:cTn id="55" dur="20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allAtOnce" animBg="1"/>
      <p:bldP spid="7" grpId="0" build="allAtOnce" animBg="1"/>
      <p:bldP spid="8" grpId="0" build="allAtOnce" animBg="1"/>
      <p:bldP spid="11" grpId="0" build="allAtOnce"/>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000232" y="214290"/>
            <a:ext cx="6858048" cy="2862322"/>
          </a:xfrm>
          <a:prstGeom prst="rect">
            <a:avLst/>
          </a:prstGeom>
          <a:noFill/>
        </p:spPr>
        <p:txBody>
          <a:bodyPr wrap="square" rtlCol="0">
            <a:spAutoFit/>
          </a:bodyPr>
          <a:lstStyle/>
          <a:p>
            <a:r>
              <a:rPr lang="ru-RU" b="1" dirty="0" smtClean="0">
                <a:latin typeface="Times New Roman" pitchFamily="18" charset="0"/>
                <a:cs typeface="Times New Roman" pitchFamily="18" charset="0"/>
              </a:rPr>
              <a:t>Задание №4</a:t>
            </a:r>
          </a:p>
          <a:p>
            <a:r>
              <a:rPr lang="ru-RU" dirty="0" smtClean="0">
                <a:latin typeface="Times New Roman" pitchFamily="18" charset="0"/>
                <a:cs typeface="Times New Roman" pitchFamily="18" charset="0"/>
              </a:rPr>
              <a:t>Предприниматель купил здание и собирается открыть в нем отель. В отеле могут быть стандартные номера площадью 30 квадратных метров и номера «люкс» площадью 40 квадратных метров. Общая площадь, которую можно отвести под номера, составляет 940 квадратных метров. Предприниматель может определить эту площадь между номерами различных типов, как хочет. Обычный номер будет приносить отелю 4000 рублей в стуки, а номер «люкс» — 5000 рублей в сутки. Какую наибольшую сумму денег сможет заработать в сутки на своем отеле предприниматель?</a:t>
            </a:r>
            <a:endParaRPr lang="ru-RU" dirty="0">
              <a:latin typeface="Times New Roman" pitchFamily="18" charset="0"/>
              <a:cs typeface="Times New Roman" pitchFamily="18" charset="0"/>
            </a:endParaRPr>
          </a:p>
        </p:txBody>
      </p:sp>
      <p:graphicFrame>
        <p:nvGraphicFramePr>
          <p:cNvPr id="5" name="Таблица 4"/>
          <p:cNvGraphicFramePr>
            <a:graphicFrameLocks noGrp="1"/>
          </p:cNvGraphicFramePr>
          <p:nvPr/>
        </p:nvGraphicFramePr>
        <p:xfrm>
          <a:off x="571472" y="3214686"/>
          <a:ext cx="8358246" cy="1483360"/>
        </p:xfrm>
        <a:graphic>
          <a:graphicData uri="http://schemas.openxmlformats.org/drawingml/2006/table">
            <a:tbl>
              <a:tblPr firstRow="1" bandRow="1">
                <a:tableStyleId>{5C22544A-7EE6-4342-B048-85BDC9FD1C3A}</a:tableStyleId>
              </a:tblPr>
              <a:tblGrid>
                <a:gridCol w="1500198"/>
                <a:gridCol w="1500198"/>
                <a:gridCol w="1714512"/>
                <a:gridCol w="3643338"/>
              </a:tblGrid>
              <a:tr h="370840">
                <a:tc>
                  <a:txBody>
                    <a:bodyPr/>
                    <a:lstStyle/>
                    <a:p>
                      <a:endParaRPr lang="ru-RU" dirty="0"/>
                    </a:p>
                  </a:txBody>
                  <a:tcPr/>
                </a:tc>
                <a:tc>
                  <a:txBody>
                    <a:bodyPr/>
                    <a:lstStyle/>
                    <a:p>
                      <a:r>
                        <a:rPr lang="ru-RU" dirty="0" smtClean="0"/>
                        <a:t>Кол-во</a:t>
                      </a:r>
                      <a:endParaRPr lang="ru-RU" dirty="0"/>
                    </a:p>
                  </a:txBody>
                  <a:tcPr/>
                </a:tc>
                <a:tc>
                  <a:txBody>
                    <a:bodyPr/>
                    <a:lstStyle/>
                    <a:p>
                      <a:r>
                        <a:rPr lang="ru-RU" dirty="0" smtClean="0"/>
                        <a:t>Площадь(кв.м)</a:t>
                      </a:r>
                      <a:endParaRPr lang="ru-RU" dirty="0"/>
                    </a:p>
                  </a:txBody>
                  <a:tcPr/>
                </a:tc>
                <a:tc>
                  <a:txBody>
                    <a:bodyPr/>
                    <a:lstStyle/>
                    <a:p>
                      <a:r>
                        <a:rPr lang="ru-RU" dirty="0" smtClean="0"/>
                        <a:t>Стоимость в сутки</a:t>
                      </a:r>
                      <a:endParaRPr lang="ru-RU" dirty="0"/>
                    </a:p>
                  </a:txBody>
                  <a:tcPr/>
                </a:tc>
              </a:tr>
              <a:tr h="370840">
                <a:tc>
                  <a:txBody>
                    <a:bodyPr/>
                    <a:lstStyle/>
                    <a:p>
                      <a:r>
                        <a:rPr lang="ru-RU" dirty="0" smtClean="0"/>
                        <a:t>стандартные</a:t>
                      </a:r>
                      <a:endParaRPr lang="ru-RU" dirty="0"/>
                    </a:p>
                  </a:txBody>
                  <a:tcPr/>
                </a:tc>
                <a:tc>
                  <a:txBody>
                    <a:bodyPr/>
                    <a:lstStyle/>
                    <a:p>
                      <a:r>
                        <a:rPr lang="en-US" dirty="0" smtClean="0"/>
                        <a:t>X</a:t>
                      </a:r>
                      <a:endParaRPr lang="ru-RU" dirty="0"/>
                    </a:p>
                  </a:txBody>
                  <a:tcPr/>
                </a:tc>
                <a:tc>
                  <a:txBody>
                    <a:bodyPr/>
                    <a:lstStyle/>
                    <a:p>
                      <a:r>
                        <a:rPr lang="ru-RU" dirty="0" smtClean="0"/>
                        <a:t>30</a:t>
                      </a:r>
                      <a:endParaRPr lang="ru-RU" dirty="0"/>
                    </a:p>
                  </a:txBody>
                  <a:tcPr/>
                </a:tc>
                <a:tc>
                  <a:txBody>
                    <a:bodyPr/>
                    <a:lstStyle/>
                    <a:p>
                      <a:r>
                        <a:rPr lang="ru-RU" dirty="0" smtClean="0"/>
                        <a:t>4000</a:t>
                      </a:r>
                      <a:endParaRPr lang="ru-RU" dirty="0"/>
                    </a:p>
                  </a:txBody>
                  <a:tcPr/>
                </a:tc>
              </a:tr>
              <a:tr h="370840">
                <a:tc>
                  <a:txBody>
                    <a:bodyPr/>
                    <a:lstStyle/>
                    <a:p>
                      <a:r>
                        <a:rPr lang="ru-RU" dirty="0" smtClean="0"/>
                        <a:t>люкс</a:t>
                      </a:r>
                      <a:endParaRPr lang="ru-RU" dirty="0"/>
                    </a:p>
                  </a:txBody>
                  <a:tcPr/>
                </a:tc>
                <a:tc>
                  <a:txBody>
                    <a:bodyPr/>
                    <a:lstStyle/>
                    <a:p>
                      <a:r>
                        <a:rPr lang="en-US" dirty="0" smtClean="0"/>
                        <a:t>y</a:t>
                      </a:r>
                      <a:endParaRPr lang="ru-RU" dirty="0"/>
                    </a:p>
                  </a:txBody>
                  <a:tcPr/>
                </a:tc>
                <a:tc>
                  <a:txBody>
                    <a:bodyPr/>
                    <a:lstStyle/>
                    <a:p>
                      <a:r>
                        <a:rPr lang="ru-RU" dirty="0" smtClean="0"/>
                        <a:t>40</a:t>
                      </a:r>
                      <a:endParaRPr lang="ru-RU" dirty="0"/>
                    </a:p>
                  </a:txBody>
                  <a:tcPr/>
                </a:tc>
                <a:tc>
                  <a:txBody>
                    <a:bodyPr/>
                    <a:lstStyle/>
                    <a:p>
                      <a:r>
                        <a:rPr lang="ru-RU" dirty="0" smtClean="0"/>
                        <a:t>5000</a:t>
                      </a:r>
                      <a:endParaRPr lang="ru-RU" dirty="0"/>
                    </a:p>
                  </a:txBody>
                  <a:tcPr/>
                </a:tc>
              </a:tr>
              <a:tr h="370840">
                <a:tc>
                  <a:txBody>
                    <a:bodyPr/>
                    <a:lstStyle/>
                    <a:p>
                      <a:endParaRPr lang="ru-RU" dirty="0"/>
                    </a:p>
                  </a:txBody>
                  <a:tcPr/>
                </a:tc>
                <a:tc>
                  <a:txBody>
                    <a:bodyPr/>
                    <a:lstStyle/>
                    <a:p>
                      <a:endParaRPr lang="ru-RU" dirty="0"/>
                    </a:p>
                  </a:txBody>
                  <a:tcPr/>
                </a:tc>
                <a:tc>
                  <a:txBody>
                    <a:bodyPr/>
                    <a:lstStyle/>
                    <a:p>
                      <a:r>
                        <a:rPr lang="ru-RU" dirty="0" smtClean="0"/>
                        <a:t>30</a:t>
                      </a:r>
                      <a:r>
                        <a:rPr lang="en-US" dirty="0" smtClean="0"/>
                        <a:t>x + 40y ≤ 940</a:t>
                      </a:r>
                      <a:endParaRPr lang="ru-RU" dirty="0"/>
                    </a:p>
                  </a:txBody>
                  <a:tcPr/>
                </a:tc>
                <a:tc>
                  <a:txBody>
                    <a:bodyPr/>
                    <a:lstStyle/>
                    <a:p>
                      <a:r>
                        <a:rPr lang="en-US" dirty="0" smtClean="0"/>
                        <a:t>   4000x+5000y</a:t>
                      </a:r>
                      <a:endParaRPr lang="ru-RU" dirty="0"/>
                    </a:p>
                  </a:txBody>
                  <a:tcPr/>
                </a:tc>
              </a:tr>
            </a:tbl>
          </a:graphicData>
        </a:graphic>
      </p:graphicFrame>
      <p:sp>
        <p:nvSpPr>
          <p:cNvPr id="7" name="TextBox 6"/>
          <p:cNvSpPr txBox="1"/>
          <p:nvPr/>
        </p:nvSpPr>
        <p:spPr>
          <a:xfrm>
            <a:off x="785786" y="4714885"/>
            <a:ext cx="2714644" cy="1200329"/>
          </a:xfrm>
          <a:prstGeom prst="rect">
            <a:avLst/>
          </a:prstGeom>
          <a:noFill/>
        </p:spPr>
        <p:txBody>
          <a:bodyPr wrap="square" rtlCol="0">
            <a:spAutoFit/>
          </a:bodyPr>
          <a:lstStyle/>
          <a:p>
            <a:r>
              <a:rPr lang="ru-RU" dirty="0" smtClean="0"/>
              <a:t>30</a:t>
            </a:r>
            <a:r>
              <a:rPr lang="en-US" dirty="0" smtClean="0"/>
              <a:t>x + 40y ≤ 940 │: 10</a:t>
            </a:r>
          </a:p>
          <a:p>
            <a:r>
              <a:rPr lang="en-US" dirty="0" smtClean="0"/>
              <a:t>3x +4y ≤ 94</a:t>
            </a:r>
          </a:p>
          <a:p>
            <a:endParaRPr lang="ru-RU" dirty="0" smtClean="0"/>
          </a:p>
          <a:p>
            <a:endParaRPr lang="ru-RU" dirty="0"/>
          </a:p>
        </p:txBody>
      </p:sp>
      <p:sp>
        <p:nvSpPr>
          <p:cNvPr id="8" name="TextBox 7"/>
          <p:cNvSpPr txBox="1"/>
          <p:nvPr/>
        </p:nvSpPr>
        <p:spPr>
          <a:xfrm>
            <a:off x="4286248" y="4929198"/>
            <a:ext cx="3643338" cy="1200329"/>
          </a:xfrm>
          <a:prstGeom prst="rect">
            <a:avLst/>
          </a:prstGeom>
          <a:noFill/>
        </p:spPr>
        <p:txBody>
          <a:bodyPr wrap="square" rtlCol="0">
            <a:spAutoFit/>
          </a:bodyPr>
          <a:lstStyle/>
          <a:p>
            <a:r>
              <a:rPr lang="en-US" dirty="0" smtClean="0"/>
              <a:t>S = 4000x+5000y = 1000 (4x +5y)</a:t>
            </a:r>
          </a:p>
          <a:p>
            <a:r>
              <a:rPr lang="en-US" dirty="0" smtClean="0"/>
              <a:t>S </a:t>
            </a:r>
            <a:r>
              <a:rPr lang="ru-RU" dirty="0" smtClean="0"/>
              <a:t>зависит от  (4</a:t>
            </a:r>
            <a:r>
              <a:rPr lang="en-US" dirty="0" smtClean="0"/>
              <a:t>x + 5y</a:t>
            </a:r>
            <a:r>
              <a:rPr lang="ru-RU" dirty="0" smtClean="0"/>
              <a:t>)</a:t>
            </a:r>
            <a:endParaRPr lang="en-US" dirty="0" smtClean="0"/>
          </a:p>
          <a:p>
            <a:r>
              <a:rPr lang="en-US" dirty="0" smtClean="0"/>
              <a:t>S =</a:t>
            </a:r>
            <a:r>
              <a:rPr lang="ru-RU" dirty="0" smtClean="0"/>
              <a:t>4</a:t>
            </a:r>
            <a:r>
              <a:rPr lang="en-US" dirty="0" smtClean="0"/>
              <a:t>x + 5y        x = 0,25S -1,</a:t>
            </a:r>
            <a:r>
              <a:rPr lang="ru-RU" dirty="0" smtClean="0"/>
              <a:t>25</a:t>
            </a:r>
            <a:r>
              <a:rPr lang="en-US" dirty="0" smtClean="0"/>
              <a:t>y</a:t>
            </a:r>
          </a:p>
          <a:p>
            <a:endParaRPr lang="ru-RU" dirty="0"/>
          </a:p>
        </p:txBody>
      </p:sp>
      <p:sp>
        <p:nvSpPr>
          <p:cNvPr id="9" name="TextBox 8"/>
          <p:cNvSpPr txBox="1"/>
          <p:nvPr/>
        </p:nvSpPr>
        <p:spPr>
          <a:xfrm>
            <a:off x="642910" y="5380672"/>
            <a:ext cx="3286148" cy="1477328"/>
          </a:xfrm>
          <a:prstGeom prst="rect">
            <a:avLst/>
          </a:prstGeom>
          <a:noFill/>
        </p:spPr>
        <p:txBody>
          <a:bodyPr wrap="square" rtlCol="0">
            <a:spAutoFit/>
          </a:bodyPr>
          <a:lstStyle/>
          <a:p>
            <a:r>
              <a:rPr lang="en-US" dirty="0" smtClean="0"/>
              <a:t>3 (0,25S – 1,25y) +4y ≤ 94</a:t>
            </a:r>
          </a:p>
          <a:p>
            <a:r>
              <a:rPr lang="en-US" dirty="0" smtClean="0"/>
              <a:t>0,75S – 3,75y + 4y ≤ 94</a:t>
            </a:r>
          </a:p>
          <a:p>
            <a:r>
              <a:rPr lang="en-US" dirty="0" smtClean="0"/>
              <a:t>0,75S +0,25y≤94</a:t>
            </a:r>
          </a:p>
          <a:p>
            <a:r>
              <a:rPr lang="en-US" dirty="0" smtClean="0"/>
              <a:t>0,75S ≤ 94 – 0,25y </a:t>
            </a:r>
          </a:p>
          <a:p>
            <a:endParaRPr lang="ru-RU" dirty="0"/>
          </a:p>
        </p:txBody>
      </p:sp>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Effect transition="in" filter="fade">
                                      <p:cBhvr>
                                        <p:cTn id="12" dur="2000"/>
                                        <p:tgtEl>
                                          <p:spTgt spid="7">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7">
                                            <p:txEl>
                                              <p:pRg st="1" end="1"/>
                                            </p:txEl>
                                          </p:spTgt>
                                        </p:tgtEl>
                                        <p:attrNameLst>
                                          <p:attrName>style.visibility</p:attrName>
                                        </p:attrNameLst>
                                      </p:cBhvr>
                                      <p:to>
                                        <p:strVal val="visible"/>
                                      </p:to>
                                    </p:set>
                                    <p:animEffect transition="in" filter="fade">
                                      <p:cBhvr>
                                        <p:cTn id="15" dur="2000"/>
                                        <p:tgtEl>
                                          <p:spTgt spid="7">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8">
                                            <p:txEl>
                                              <p:pRg st="0" end="0"/>
                                            </p:txEl>
                                          </p:spTgt>
                                        </p:tgtEl>
                                        <p:attrNameLst>
                                          <p:attrName>style.visibility</p:attrName>
                                        </p:attrNameLst>
                                      </p:cBhvr>
                                      <p:to>
                                        <p:strVal val="visible"/>
                                      </p:to>
                                    </p:set>
                                    <p:animEffect transition="in" filter="fade">
                                      <p:cBhvr>
                                        <p:cTn id="20" dur="2000"/>
                                        <p:tgtEl>
                                          <p:spTgt spid="8">
                                            <p:txEl>
                                              <p:pRg st="0" end="0"/>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8">
                                            <p:txEl>
                                              <p:pRg st="1" end="1"/>
                                            </p:txEl>
                                          </p:spTgt>
                                        </p:tgtEl>
                                        <p:attrNameLst>
                                          <p:attrName>style.visibility</p:attrName>
                                        </p:attrNameLst>
                                      </p:cBhvr>
                                      <p:to>
                                        <p:strVal val="visible"/>
                                      </p:to>
                                    </p:set>
                                    <p:animEffect transition="in" filter="fade">
                                      <p:cBhvr>
                                        <p:cTn id="23" dur="2000"/>
                                        <p:tgtEl>
                                          <p:spTgt spid="8">
                                            <p:txEl>
                                              <p:pRg st="1" end="1"/>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xEl>
                                              <p:pRg st="2" end="2"/>
                                            </p:txEl>
                                          </p:spTgt>
                                        </p:tgtEl>
                                        <p:attrNameLst>
                                          <p:attrName>style.visibility</p:attrName>
                                        </p:attrNameLst>
                                      </p:cBhvr>
                                      <p:to>
                                        <p:strVal val="visible"/>
                                      </p:to>
                                    </p:set>
                                    <p:animEffect transition="in" filter="fade">
                                      <p:cBhvr>
                                        <p:cTn id="26" dur="2000"/>
                                        <p:tgtEl>
                                          <p:spTgt spid="8">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9">
                                            <p:txEl>
                                              <p:pRg st="0" end="0"/>
                                            </p:txEl>
                                          </p:spTgt>
                                        </p:tgtEl>
                                        <p:attrNameLst>
                                          <p:attrName>style.visibility</p:attrName>
                                        </p:attrNameLst>
                                      </p:cBhvr>
                                      <p:to>
                                        <p:strVal val="visible"/>
                                      </p:to>
                                    </p:set>
                                    <p:animEffect transition="in" filter="fade">
                                      <p:cBhvr>
                                        <p:cTn id="31" dur="2000"/>
                                        <p:tgtEl>
                                          <p:spTgt spid="9">
                                            <p:txEl>
                                              <p:pRg st="0" end="0"/>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9">
                                            <p:txEl>
                                              <p:pRg st="1" end="1"/>
                                            </p:txEl>
                                          </p:spTgt>
                                        </p:tgtEl>
                                        <p:attrNameLst>
                                          <p:attrName>style.visibility</p:attrName>
                                        </p:attrNameLst>
                                      </p:cBhvr>
                                      <p:to>
                                        <p:strVal val="visible"/>
                                      </p:to>
                                    </p:set>
                                    <p:animEffect transition="in" filter="fade">
                                      <p:cBhvr>
                                        <p:cTn id="34" dur="2000"/>
                                        <p:tgtEl>
                                          <p:spTgt spid="9">
                                            <p:txEl>
                                              <p:pRg st="1" end="1"/>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9">
                                            <p:txEl>
                                              <p:pRg st="2" end="2"/>
                                            </p:txEl>
                                          </p:spTgt>
                                        </p:tgtEl>
                                        <p:attrNameLst>
                                          <p:attrName>style.visibility</p:attrName>
                                        </p:attrNameLst>
                                      </p:cBhvr>
                                      <p:to>
                                        <p:strVal val="visible"/>
                                      </p:to>
                                    </p:set>
                                    <p:animEffect transition="in" filter="fade">
                                      <p:cBhvr>
                                        <p:cTn id="37" dur="2000"/>
                                        <p:tgtEl>
                                          <p:spTgt spid="9">
                                            <p:txEl>
                                              <p:pRg st="2" end="2"/>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9">
                                            <p:txEl>
                                              <p:pRg st="3" end="3"/>
                                            </p:txEl>
                                          </p:spTgt>
                                        </p:tgtEl>
                                        <p:attrNameLst>
                                          <p:attrName>style.visibility</p:attrName>
                                        </p:attrNameLst>
                                      </p:cBhvr>
                                      <p:to>
                                        <p:strVal val="visible"/>
                                      </p:to>
                                    </p:set>
                                    <p:animEffect transition="in" filter="fade">
                                      <p:cBhvr>
                                        <p:cTn id="40" dur="2000"/>
                                        <p:tgtEl>
                                          <p:spTgt spid="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allAtOnce"/>
      <p:bldP spid="8" grpId="0" build="allAtOnce"/>
      <p:bldP spid="9" grpId="0" build="allAtOnce"/>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214546" y="714356"/>
            <a:ext cx="6215106" cy="5539978"/>
          </a:xfrm>
          <a:prstGeom prst="rect">
            <a:avLst/>
          </a:prstGeom>
          <a:noFill/>
        </p:spPr>
        <p:txBody>
          <a:bodyPr wrap="square" rtlCol="0">
            <a:spAutoFit/>
          </a:bodyPr>
          <a:lstStyle/>
          <a:p>
            <a:r>
              <a:rPr lang="ru-RU" sz="2400" dirty="0" smtClean="0">
                <a:latin typeface="Times New Roman" pitchFamily="18" charset="0"/>
                <a:cs typeface="Times New Roman" pitchFamily="18" charset="0"/>
              </a:rPr>
              <a:t>При у=0</a:t>
            </a:r>
          </a:p>
          <a:p>
            <a:r>
              <a:rPr lang="ru-RU" sz="2400" dirty="0" smtClean="0">
                <a:latin typeface="Times New Roman" pitchFamily="18" charset="0"/>
                <a:cs typeface="Times New Roman" pitchFamily="18" charset="0"/>
              </a:rPr>
              <a:t>31 стандартный номер</a:t>
            </a:r>
          </a:p>
          <a:p>
            <a:r>
              <a:rPr lang="ru-RU" sz="2400" dirty="0" smtClean="0">
                <a:latin typeface="Times New Roman" pitchFamily="18" charset="0"/>
                <a:cs typeface="Times New Roman" pitchFamily="18" charset="0"/>
              </a:rPr>
              <a:t>31* 4000 = 124000 рублей</a:t>
            </a:r>
          </a:p>
          <a:p>
            <a:endParaRPr lang="ru-RU" sz="2400" dirty="0" smtClean="0">
              <a:latin typeface="Times New Roman" pitchFamily="18" charset="0"/>
              <a:cs typeface="Times New Roman" pitchFamily="18" charset="0"/>
            </a:endParaRPr>
          </a:p>
          <a:p>
            <a:r>
              <a:rPr lang="ru-RU" sz="2400" dirty="0" smtClean="0">
                <a:latin typeface="Times New Roman" pitchFamily="18" charset="0"/>
                <a:cs typeface="Times New Roman" pitchFamily="18" charset="0"/>
              </a:rPr>
              <a:t>При </a:t>
            </a:r>
            <a:r>
              <a:rPr lang="en-US" sz="2400" dirty="0" smtClean="0">
                <a:latin typeface="Times New Roman" pitchFamily="18" charset="0"/>
                <a:cs typeface="Times New Roman" pitchFamily="18" charset="0"/>
              </a:rPr>
              <a:t>y = 1</a:t>
            </a:r>
          </a:p>
          <a:p>
            <a:r>
              <a:rPr lang="en-US" sz="2400" dirty="0" smtClean="0">
                <a:latin typeface="Times New Roman" pitchFamily="18" charset="0"/>
                <a:cs typeface="Times New Roman" pitchFamily="18" charset="0"/>
              </a:rPr>
              <a:t>30 </a:t>
            </a:r>
            <a:r>
              <a:rPr lang="ru-RU" sz="2400" dirty="0" smtClean="0">
                <a:latin typeface="Times New Roman" pitchFamily="18" charset="0"/>
                <a:cs typeface="Times New Roman" pitchFamily="18" charset="0"/>
              </a:rPr>
              <a:t>стандартных номеров и 1 люкс</a:t>
            </a:r>
          </a:p>
          <a:p>
            <a:r>
              <a:rPr lang="ru-RU" sz="2400" dirty="0" smtClean="0">
                <a:latin typeface="Times New Roman" pitchFamily="18" charset="0"/>
                <a:cs typeface="Times New Roman" pitchFamily="18" charset="0"/>
              </a:rPr>
              <a:t>30*4000 + 1*5000 = 125000 рублей</a:t>
            </a:r>
          </a:p>
          <a:p>
            <a:endParaRPr lang="ru-RU" sz="2400" dirty="0" smtClean="0">
              <a:latin typeface="Times New Roman" pitchFamily="18" charset="0"/>
              <a:cs typeface="Times New Roman" pitchFamily="18" charset="0"/>
            </a:endParaRPr>
          </a:p>
          <a:p>
            <a:r>
              <a:rPr lang="ru-RU" sz="2400" dirty="0" smtClean="0">
                <a:latin typeface="Times New Roman" pitchFamily="18" charset="0"/>
                <a:cs typeface="Times New Roman" pitchFamily="18" charset="0"/>
              </a:rPr>
              <a:t>При </a:t>
            </a:r>
            <a:r>
              <a:rPr lang="en-US" sz="2400" dirty="0" smtClean="0">
                <a:latin typeface="Times New Roman" pitchFamily="18" charset="0"/>
                <a:cs typeface="Times New Roman" pitchFamily="18" charset="0"/>
              </a:rPr>
              <a:t>y = 2</a:t>
            </a:r>
          </a:p>
          <a:p>
            <a:r>
              <a:rPr lang="en-US" sz="2400" dirty="0" smtClean="0">
                <a:latin typeface="Times New Roman" pitchFamily="18" charset="0"/>
                <a:cs typeface="Times New Roman" pitchFamily="18" charset="0"/>
              </a:rPr>
              <a:t>28 </a:t>
            </a:r>
            <a:r>
              <a:rPr lang="ru-RU" sz="2400" dirty="0" smtClean="0">
                <a:latin typeface="Times New Roman" pitchFamily="18" charset="0"/>
                <a:cs typeface="Times New Roman" pitchFamily="18" charset="0"/>
              </a:rPr>
              <a:t>стандартных номеров и 2 люкса</a:t>
            </a:r>
          </a:p>
          <a:p>
            <a:r>
              <a:rPr lang="ru-RU" sz="2400" dirty="0" smtClean="0">
                <a:latin typeface="Times New Roman" pitchFamily="18" charset="0"/>
                <a:cs typeface="Times New Roman" pitchFamily="18" charset="0"/>
              </a:rPr>
              <a:t>28*4000 +2* 5000 = 122000 рублей</a:t>
            </a:r>
          </a:p>
          <a:p>
            <a:endParaRPr lang="ru-RU" sz="2400" dirty="0" smtClean="0">
              <a:latin typeface="Times New Roman" pitchFamily="18" charset="0"/>
              <a:cs typeface="Times New Roman" pitchFamily="18" charset="0"/>
            </a:endParaRPr>
          </a:p>
          <a:p>
            <a:endParaRPr lang="ru-RU" sz="2400" dirty="0" smtClean="0">
              <a:latin typeface="Times New Roman" pitchFamily="18" charset="0"/>
              <a:cs typeface="Times New Roman" pitchFamily="18" charset="0"/>
            </a:endParaRPr>
          </a:p>
          <a:p>
            <a:r>
              <a:rPr lang="ru-RU" sz="2400" dirty="0" smtClean="0">
                <a:latin typeface="Times New Roman" pitchFamily="18" charset="0"/>
                <a:cs typeface="Times New Roman" pitchFamily="18" charset="0"/>
              </a:rPr>
              <a:t>  Ответ</a:t>
            </a:r>
            <a:r>
              <a:rPr lang="en-US" sz="2400" dirty="0" smtClean="0">
                <a:latin typeface="Times New Roman" pitchFamily="18" charset="0"/>
                <a:cs typeface="Times New Roman" pitchFamily="18" charset="0"/>
              </a:rPr>
              <a:t>:  125000 </a:t>
            </a:r>
            <a:r>
              <a:rPr lang="ru-RU" sz="2400" dirty="0" smtClean="0">
                <a:latin typeface="Times New Roman" pitchFamily="18" charset="0"/>
                <a:cs typeface="Times New Roman" pitchFamily="18" charset="0"/>
              </a:rPr>
              <a:t>рублей</a:t>
            </a:r>
            <a:endParaRPr lang="en-US" sz="2400" dirty="0" smtClean="0">
              <a:latin typeface="Times New Roman" pitchFamily="18" charset="0"/>
              <a:cs typeface="Times New Roman" pitchFamily="18" charset="0"/>
            </a:endParaRPr>
          </a:p>
          <a:p>
            <a:endParaRPr lang="ru-RU" sz="2000" dirty="0"/>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2000"/>
                                        <p:tgtEl>
                                          <p:spTgt spid="4">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fade">
                                      <p:cBhvr>
                                        <p:cTn id="10" dur="2000"/>
                                        <p:tgtEl>
                                          <p:spTgt spid="4">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Effect transition="in" filter="fade">
                                      <p:cBhvr>
                                        <p:cTn id="13" dur="2000"/>
                                        <p:tgtEl>
                                          <p:spTgt spid="4">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xEl>
                                              <p:pRg st="4" end="4"/>
                                            </p:txEl>
                                          </p:spTgt>
                                        </p:tgtEl>
                                        <p:attrNameLst>
                                          <p:attrName>style.visibility</p:attrName>
                                        </p:attrNameLst>
                                      </p:cBhvr>
                                      <p:to>
                                        <p:strVal val="visible"/>
                                      </p:to>
                                    </p:set>
                                    <p:animEffect transition="in" filter="fade">
                                      <p:cBhvr>
                                        <p:cTn id="16" dur="2000"/>
                                        <p:tgtEl>
                                          <p:spTgt spid="4">
                                            <p:txEl>
                                              <p:pRg st="4" end="4"/>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5" end="5"/>
                                            </p:txEl>
                                          </p:spTgt>
                                        </p:tgtEl>
                                        <p:attrNameLst>
                                          <p:attrName>style.visibility</p:attrName>
                                        </p:attrNameLst>
                                      </p:cBhvr>
                                      <p:to>
                                        <p:strVal val="visible"/>
                                      </p:to>
                                    </p:set>
                                    <p:animEffect transition="in" filter="fade">
                                      <p:cBhvr>
                                        <p:cTn id="19" dur="2000"/>
                                        <p:tgtEl>
                                          <p:spTgt spid="4">
                                            <p:txEl>
                                              <p:pRg st="5" end="5"/>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
                                            <p:txEl>
                                              <p:pRg st="6" end="6"/>
                                            </p:txEl>
                                          </p:spTgt>
                                        </p:tgtEl>
                                        <p:attrNameLst>
                                          <p:attrName>style.visibility</p:attrName>
                                        </p:attrNameLst>
                                      </p:cBhvr>
                                      <p:to>
                                        <p:strVal val="visible"/>
                                      </p:to>
                                    </p:set>
                                    <p:animEffect transition="in" filter="fade">
                                      <p:cBhvr>
                                        <p:cTn id="22" dur="2000"/>
                                        <p:tgtEl>
                                          <p:spTgt spid="4">
                                            <p:txEl>
                                              <p:pRg st="6" end="6"/>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
                                            <p:txEl>
                                              <p:pRg st="8" end="8"/>
                                            </p:txEl>
                                          </p:spTgt>
                                        </p:tgtEl>
                                        <p:attrNameLst>
                                          <p:attrName>style.visibility</p:attrName>
                                        </p:attrNameLst>
                                      </p:cBhvr>
                                      <p:to>
                                        <p:strVal val="visible"/>
                                      </p:to>
                                    </p:set>
                                    <p:animEffect transition="in" filter="fade">
                                      <p:cBhvr>
                                        <p:cTn id="25" dur="2000"/>
                                        <p:tgtEl>
                                          <p:spTgt spid="4">
                                            <p:txEl>
                                              <p:pRg st="8" end="8"/>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4">
                                            <p:txEl>
                                              <p:pRg st="9" end="9"/>
                                            </p:txEl>
                                          </p:spTgt>
                                        </p:tgtEl>
                                        <p:attrNameLst>
                                          <p:attrName>style.visibility</p:attrName>
                                        </p:attrNameLst>
                                      </p:cBhvr>
                                      <p:to>
                                        <p:strVal val="visible"/>
                                      </p:to>
                                    </p:set>
                                    <p:animEffect transition="in" filter="fade">
                                      <p:cBhvr>
                                        <p:cTn id="28" dur="2000"/>
                                        <p:tgtEl>
                                          <p:spTgt spid="4">
                                            <p:txEl>
                                              <p:pRg st="9" end="9"/>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4">
                                            <p:txEl>
                                              <p:pRg st="10" end="10"/>
                                            </p:txEl>
                                          </p:spTgt>
                                        </p:tgtEl>
                                        <p:attrNameLst>
                                          <p:attrName>style.visibility</p:attrName>
                                        </p:attrNameLst>
                                      </p:cBhvr>
                                      <p:to>
                                        <p:strVal val="visible"/>
                                      </p:to>
                                    </p:set>
                                    <p:animEffect transition="in" filter="fade">
                                      <p:cBhvr>
                                        <p:cTn id="31" dur="2000"/>
                                        <p:tgtEl>
                                          <p:spTgt spid="4">
                                            <p:txEl>
                                              <p:pRg st="10" end="10"/>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4">
                                            <p:txEl>
                                              <p:pRg st="13" end="13"/>
                                            </p:txEl>
                                          </p:spTgt>
                                        </p:tgtEl>
                                        <p:attrNameLst>
                                          <p:attrName>style.visibility</p:attrName>
                                        </p:attrNameLst>
                                      </p:cBhvr>
                                      <p:to>
                                        <p:strVal val="visible"/>
                                      </p:to>
                                    </p:set>
                                    <p:animEffect transition="in" filter="fade">
                                      <p:cBhvr>
                                        <p:cTn id="34" dur="2000"/>
                                        <p:tgtEl>
                                          <p:spTgt spid="4">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allAtOnce"/>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857356" y="357166"/>
            <a:ext cx="6858048" cy="1754326"/>
          </a:xfrm>
          <a:prstGeom prst="rect">
            <a:avLst/>
          </a:prstGeom>
          <a:noFill/>
        </p:spPr>
        <p:txBody>
          <a:bodyPr wrap="square" rtlCol="0">
            <a:spAutoFit/>
          </a:bodyPr>
          <a:lstStyle/>
          <a:p>
            <a:r>
              <a:rPr lang="ru-RU" b="1" dirty="0" smtClean="0">
                <a:latin typeface="Times New Roman" pitchFamily="18" charset="0"/>
                <a:cs typeface="Times New Roman" pitchFamily="18" charset="0"/>
              </a:rPr>
              <a:t>Задание №5</a:t>
            </a:r>
          </a:p>
          <a:p>
            <a:r>
              <a:rPr lang="ru-RU" dirty="0" smtClean="0">
                <a:latin typeface="Times New Roman" pitchFamily="18" charset="0"/>
                <a:cs typeface="Times New Roman" pitchFamily="18" charset="0"/>
              </a:rPr>
              <a:t>Производство </a:t>
            </a:r>
            <a:r>
              <a:rPr lang="ru-RU" i="1" dirty="0" err="1" smtClean="0">
                <a:latin typeface="Times New Roman" pitchFamily="18" charset="0"/>
                <a:cs typeface="Times New Roman" pitchFamily="18" charset="0"/>
              </a:rPr>
              <a:t>x</a:t>
            </a:r>
            <a:r>
              <a:rPr lang="ru-RU" dirty="0" smtClean="0">
                <a:latin typeface="Times New Roman" pitchFamily="18" charset="0"/>
                <a:cs typeface="Times New Roman" pitchFamily="18" charset="0"/>
              </a:rPr>
              <a:t> тыс. единиц продукции обходится в </a:t>
            </a:r>
            <a:r>
              <a:rPr lang="ru-RU" i="1" dirty="0" err="1" smtClean="0">
                <a:latin typeface="Times New Roman" pitchFamily="18" charset="0"/>
                <a:cs typeface="Times New Roman" pitchFamily="18" charset="0"/>
              </a:rPr>
              <a:t>q</a:t>
            </a:r>
            <a:r>
              <a:rPr lang="ru-RU" dirty="0" smtClean="0">
                <a:latin typeface="Times New Roman" pitchFamily="18" charset="0"/>
                <a:cs typeface="Times New Roman" pitchFamily="18" charset="0"/>
              </a:rPr>
              <a:t> = 0,5</a:t>
            </a:r>
            <a:r>
              <a:rPr lang="ru-RU" i="1" dirty="0" smtClean="0">
                <a:latin typeface="Times New Roman" pitchFamily="18" charset="0"/>
                <a:cs typeface="Times New Roman" pitchFamily="18" charset="0"/>
              </a:rPr>
              <a:t>x</a:t>
            </a:r>
            <a:r>
              <a:rPr lang="ru-RU" baseline="30000" dirty="0" smtClean="0">
                <a:latin typeface="Times New Roman" pitchFamily="18" charset="0"/>
                <a:cs typeface="Times New Roman" pitchFamily="18" charset="0"/>
              </a:rPr>
              <a:t>2</a:t>
            </a:r>
            <a:r>
              <a:rPr lang="ru-RU" dirty="0" smtClean="0">
                <a:latin typeface="Times New Roman" pitchFamily="18" charset="0"/>
                <a:cs typeface="Times New Roman" pitchFamily="18" charset="0"/>
              </a:rPr>
              <a:t> + </a:t>
            </a:r>
            <a:r>
              <a:rPr lang="ru-RU" i="1" dirty="0" err="1" smtClean="0">
                <a:latin typeface="Times New Roman" pitchFamily="18" charset="0"/>
                <a:cs typeface="Times New Roman" pitchFamily="18" charset="0"/>
              </a:rPr>
              <a:t>x</a:t>
            </a:r>
            <a:r>
              <a:rPr lang="ru-RU" dirty="0" smtClean="0">
                <a:latin typeface="Times New Roman" pitchFamily="18" charset="0"/>
                <a:cs typeface="Times New Roman" pitchFamily="18" charset="0"/>
              </a:rPr>
              <a:t> + 7 </a:t>
            </a:r>
            <a:r>
              <a:rPr lang="ru-RU" dirty="0" err="1" smtClean="0">
                <a:latin typeface="Times New Roman" pitchFamily="18" charset="0"/>
                <a:cs typeface="Times New Roman" pitchFamily="18" charset="0"/>
              </a:rPr>
              <a:t>млн</a:t>
            </a:r>
            <a:r>
              <a:rPr lang="ru-RU" dirty="0" smtClean="0">
                <a:latin typeface="Times New Roman" pitchFamily="18" charset="0"/>
                <a:cs typeface="Times New Roman" pitchFamily="18" charset="0"/>
              </a:rPr>
              <a:t> рублей в год. При цене </a:t>
            </a:r>
            <a:r>
              <a:rPr lang="ru-RU" i="1" dirty="0" err="1" smtClean="0">
                <a:latin typeface="Times New Roman" pitchFamily="18" charset="0"/>
                <a:cs typeface="Times New Roman" pitchFamily="18" charset="0"/>
              </a:rPr>
              <a:t>p</a:t>
            </a:r>
            <a:r>
              <a:rPr lang="ru-RU" dirty="0" smtClean="0">
                <a:latin typeface="Times New Roman" pitchFamily="18" charset="0"/>
                <a:cs typeface="Times New Roman" pitchFamily="18" charset="0"/>
              </a:rPr>
              <a:t> тыс. рублей за единицу годовая прибыль от продажи этой продукции (в </a:t>
            </a:r>
            <a:r>
              <a:rPr lang="ru-RU" dirty="0" err="1" smtClean="0">
                <a:latin typeface="Times New Roman" pitchFamily="18" charset="0"/>
                <a:cs typeface="Times New Roman" pitchFamily="18" charset="0"/>
              </a:rPr>
              <a:t>млн</a:t>
            </a:r>
            <a:r>
              <a:rPr lang="ru-RU" dirty="0" smtClean="0">
                <a:latin typeface="Times New Roman" pitchFamily="18" charset="0"/>
                <a:cs typeface="Times New Roman" pitchFamily="18" charset="0"/>
              </a:rPr>
              <a:t> рублей) составляет </a:t>
            </a:r>
            <a:r>
              <a:rPr lang="ru-RU" i="1" dirty="0" err="1" smtClean="0">
                <a:latin typeface="Times New Roman" pitchFamily="18" charset="0"/>
                <a:cs typeface="Times New Roman" pitchFamily="18" charset="0"/>
              </a:rPr>
              <a:t>px</a:t>
            </a:r>
            <a:r>
              <a:rPr lang="ru-RU" dirty="0" smtClean="0">
                <a:latin typeface="Times New Roman" pitchFamily="18" charset="0"/>
                <a:cs typeface="Times New Roman" pitchFamily="18" charset="0"/>
              </a:rPr>
              <a:t> − </a:t>
            </a:r>
            <a:r>
              <a:rPr lang="ru-RU" i="1" dirty="0" err="1" smtClean="0">
                <a:latin typeface="Times New Roman" pitchFamily="18" charset="0"/>
                <a:cs typeface="Times New Roman" pitchFamily="18" charset="0"/>
              </a:rPr>
              <a:t>q</a:t>
            </a:r>
            <a:r>
              <a:rPr lang="ru-RU" dirty="0" smtClean="0">
                <a:latin typeface="Times New Roman" pitchFamily="18" charset="0"/>
                <a:cs typeface="Times New Roman" pitchFamily="18" charset="0"/>
              </a:rPr>
              <a:t>. При каком наименьшем значении </a:t>
            </a:r>
            <a:r>
              <a:rPr lang="ru-RU" i="1" dirty="0" err="1" smtClean="0">
                <a:latin typeface="Times New Roman" pitchFamily="18" charset="0"/>
                <a:cs typeface="Times New Roman" pitchFamily="18" charset="0"/>
              </a:rPr>
              <a:t>p</a:t>
            </a:r>
            <a:r>
              <a:rPr lang="ru-RU" dirty="0" smtClean="0">
                <a:latin typeface="Times New Roman" pitchFamily="18" charset="0"/>
                <a:cs typeface="Times New Roman" pitchFamily="18" charset="0"/>
              </a:rPr>
              <a:t> через три года суммарная прибыль составит не менее 75 </a:t>
            </a:r>
            <a:r>
              <a:rPr lang="ru-RU" dirty="0" err="1" smtClean="0">
                <a:latin typeface="Times New Roman" pitchFamily="18" charset="0"/>
                <a:cs typeface="Times New Roman" pitchFamily="18" charset="0"/>
              </a:rPr>
              <a:t>млн</a:t>
            </a:r>
            <a:r>
              <a:rPr lang="ru-RU" dirty="0" smtClean="0">
                <a:latin typeface="Times New Roman" pitchFamily="18" charset="0"/>
                <a:cs typeface="Times New Roman" pitchFamily="18" charset="0"/>
              </a:rPr>
              <a:t> рублей?</a:t>
            </a:r>
            <a:endParaRPr lang="ru-RU" dirty="0">
              <a:latin typeface="Times New Roman" pitchFamily="18" charset="0"/>
              <a:cs typeface="Times New Roman" pitchFamily="18" charset="0"/>
            </a:endParaRPr>
          </a:p>
        </p:txBody>
      </p:sp>
      <p:sp>
        <p:nvSpPr>
          <p:cNvPr id="6" name="TextBox 5"/>
          <p:cNvSpPr txBox="1"/>
          <p:nvPr/>
        </p:nvSpPr>
        <p:spPr>
          <a:xfrm>
            <a:off x="714348" y="2071678"/>
            <a:ext cx="2357454" cy="369332"/>
          </a:xfrm>
          <a:prstGeom prst="rect">
            <a:avLst/>
          </a:prstGeom>
          <a:noFill/>
        </p:spPr>
        <p:txBody>
          <a:bodyPr wrap="square" rtlCol="0">
            <a:spAutoFit/>
          </a:bodyPr>
          <a:lstStyle/>
          <a:p>
            <a:r>
              <a:rPr lang="ru-RU" dirty="0" smtClean="0"/>
              <a:t>Решение</a:t>
            </a:r>
            <a:endParaRPr lang="ru-RU" dirty="0"/>
          </a:p>
        </p:txBody>
      </p:sp>
      <p:sp>
        <p:nvSpPr>
          <p:cNvPr id="7" name="TextBox 6"/>
          <p:cNvSpPr txBox="1"/>
          <p:nvPr/>
        </p:nvSpPr>
        <p:spPr>
          <a:xfrm>
            <a:off x="428596" y="2357430"/>
            <a:ext cx="3786214" cy="923330"/>
          </a:xfrm>
          <a:prstGeom prst="rect">
            <a:avLst/>
          </a:prstGeom>
          <a:noFill/>
        </p:spPr>
        <p:txBody>
          <a:bodyPr wrap="square" rtlCol="0">
            <a:spAutoFit/>
          </a:bodyPr>
          <a:lstStyle/>
          <a:p>
            <a:r>
              <a:rPr lang="ru-RU" dirty="0" smtClean="0"/>
              <a:t>Затраты</a:t>
            </a:r>
          </a:p>
          <a:p>
            <a:r>
              <a:rPr lang="ru-RU" i="1" dirty="0" err="1" smtClean="0">
                <a:latin typeface="Times New Roman" pitchFamily="18" charset="0"/>
                <a:cs typeface="Times New Roman" pitchFamily="18" charset="0"/>
              </a:rPr>
              <a:t>q</a:t>
            </a:r>
            <a:r>
              <a:rPr lang="ru-RU" dirty="0" smtClean="0">
                <a:latin typeface="Times New Roman" pitchFamily="18" charset="0"/>
                <a:cs typeface="Times New Roman" pitchFamily="18" charset="0"/>
              </a:rPr>
              <a:t> = 0,5</a:t>
            </a:r>
            <a:r>
              <a:rPr lang="ru-RU" i="1" dirty="0" smtClean="0">
                <a:latin typeface="Times New Roman" pitchFamily="18" charset="0"/>
                <a:cs typeface="Times New Roman" pitchFamily="18" charset="0"/>
              </a:rPr>
              <a:t>x</a:t>
            </a:r>
            <a:r>
              <a:rPr lang="ru-RU" baseline="30000" dirty="0" smtClean="0">
                <a:latin typeface="Times New Roman" pitchFamily="18" charset="0"/>
                <a:cs typeface="Times New Roman" pitchFamily="18" charset="0"/>
              </a:rPr>
              <a:t>2</a:t>
            </a:r>
            <a:r>
              <a:rPr lang="ru-RU" dirty="0" smtClean="0">
                <a:latin typeface="Times New Roman" pitchFamily="18" charset="0"/>
                <a:cs typeface="Times New Roman" pitchFamily="18" charset="0"/>
              </a:rPr>
              <a:t> + </a:t>
            </a:r>
            <a:r>
              <a:rPr lang="ru-RU" i="1" dirty="0" err="1" smtClean="0">
                <a:latin typeface="Times New Roman" pitchFamily="18" charset="0"/>
                <a:cs typeface="Times New Roman" pitchFamily="18" charset="0"/>
              </a:rPr>
              <a:t>x</a:t>
            </a:r>
            <a:r>
              <a:rPr lang="ru-RU" dirty="0" smtClean="0">
                <a:latin typeface="Times New Roman" pitchFamily="18" charset="0"/>
                <a:cs typeface="Times New Roman" pitchFamily="18" charset="0"/>
              </a:rPr>
              <a:t> + 7</a:t>
            </a:r>
            <a:endParaRPr lang="ru-RU" dirty="0" smtClean="0"/>
          </a:p>
          <a:p>
            <a:endParaRPr lang="ru-RU" dirty="0"/>
          </a:p>
        </p:txBody>
      </p:sp>
      <p:sp>
        <p:nvSpPr>
          <p:cNvPr id="8" name="TextBox 7"/>
          <p:cNvSpPr txBox="1"/>
          <p:nvPr/>
        </p:nvSpPr>
        <p:spPr>
          <a:xfrm>
            <a:off x="4929190" y="2428868"/>
            <a:ext cx="3214710" cy="923330"/>
          </a:xfrm>
          <a:prstGeom prst="rect">
            <a:avLst/>
          </a:prstGeom>
          <a:noFill/>
        </p:spPr>
        <p:txBody>
          <a:bodyPr wrap="square" rtlCol="0">
            <a:spAutoFit/>
          </a:bodyPr>
          <a:lstStyle/>
          <a:p>
            <a:r>
              <a:rPr lang="ru-RU" dirty="0" smtClean="0"/>
              <a:t>Прибыль</a:t>
            </a:r>
          </a:p>
          <a:p>
            <a:r>
              <a:rPr lang="ru-RU" i="1" dirty="0" err="1" smtClean="0">
                <a:latin typeface="Times New Roman" pitchFamily="18" charset="0"/>
                <a:cs typeface="Times New Roman" pitchFamily="18" charset="0"/>
              </a:rPr>
              <a:t>px</a:t>
            </a:r>
            <a:r>
              <a:rPr lang="ru-RU" dirty="0" smtClean="0">
                <a:latin typeface="Times New Roman" pitchFamily="18" charset="0"/>
                <a:cs typeface="Times New Roman" pitchFamily="18" charset="0"/>
              </a:rPr>
              <a:t> − </a:t>
            </a:r>
            <a:r>
              <a:rPr lang="ru-RU" i="1" dirty="0" err="1" smtClean="0">
                <a:latin typeface="Times New Roman" pitchFamily="18" charset="0"/>
                <a:cs typeface="Times New Roman" pitchFamily="18" charset="0"/>
              </a:rPr>
              <a:t>q</a:t>
            </a:r>
            <a:endParaRPr lang="ru-RU" dirty="0" smtClean="0"/>
          </a:p>
          <a:p>
            <a:endParaRPr lang="ru-RU" dirty="0"/>
          </a:p>
        </p:txBody>
      </p:sp>
      <p:sp>
        <p:nvSpPr>
          <p:cNvPr id="10" name="TextBox 9"/>
          <p:cNvSpPr txBox="1"/>
          <p:nvPr/>
        </p:nvSpPr>
        <p:spPr>
          <a:xfrm>
            <a:off x="500034" y="3000372"/>
            <a:ext cx="7572428" cy="5447645"/>
          </a:xfrm>
          <a:prstGeom prst="rect">
            <a:avLst/>
          </a:prstGeom>
          <a:noFill/>
        </p:spPr>
        <p:txBody>
          <a:bodyPr wrap="square" rtlCol="0">
            <a:spAutoFit/>
          </a:bodyPr>
          <a:lstStyle/>
          <a:p>
            <a:r>
              <a:rPr lang="ru-RU" i="1" dirty="0" err="1" smtClean="0">
                <a:latin typeface="Times New Roman" pitchFamily="18" charset="0"/>
                <a:cs typeface="Times New Roman" pitchFamily="18" charset="0"/>
              </a:rPr>
              <a:t>px</a:t>
            </a:r>
            <a:r>
              <a:rPr lang="ru-RU"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0,5</a:t>
            </a:r>
            <a:r>
              <a:rPr lang="ru-RU" i="1" dirty="0" smtClean="0">
                <a:latin typeface="Times New Roman" pitchFamily="18" charset="0"/>
                <a:cs typeface="Times New Roman" pitchFamily="18" charset="0"/>
              </a:rPr>
              <a:t>x</a:t>
            </a:r>
            <a:r>
              <a:rPr lang="ru-RU" baseline="30000" dirty="0" smtClean="0">
                <a:latin typeface="Times New Roman" pitchFamily="18" charset="0"/>
                <a:cs typeface="Times New Roman" pitchFamily="18" charset="0"/>
              </a:rPr>
              <a:t>2</a:t>
            </a:r>
            <a:r>
              <a:rPr lang="ru-RU"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 </a:t>
            </a:r>
            <a:r>
              <a:rPr lang="ru-RU" i="1" dirty="0" err="1" smtClean="0">
                <a:latin typeface="Times New Roman" pitchFamily="18" charset="0"/>
                <a:cs typeface="Times New Roman" pitchFamily="18" charset="0"/>
              </a:rPr>
              <a:t>x</a:t>
            </a:r>
            <a:r>
              <a:rPr lang="ru-RU"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 7  </a:t>
            </a:r>
            <a:endParaRPr lang="en-US" dirty="0" smtClean="0">
              <a:latin typeface="Times New Roman" pitchFamily="18" charset="0"/>
              <a:cs typeface="Times New Roman" pitchFamily="18" charset="0"/>
            </a:endParaRPr>
          </a:p>
          <a:p>
            <a:pPr>
              <a:buFontTx/>
              <a:buChar char="-"/>
            </a:pPr>
            <a:r>
              <a:rPr lang="en-US" i="1" dirty="0" smtClean="0">
                <a:latin typeface="Times New Roman" pitchFamily="18" charset="0"/>
                <a:cs typeface="Times New Roman" pitchFamily="18" charset="0"/>
              </a:rPr>
              <a:t>0,5</a:t>
            </a:r>
            <a:r>
              <a:rPr lang="ru-RU" i="1" dirty="0" smtClean="0">
                <a:latin typeface="Times New Roman" pitchFamily="18" charset="0"/>
                <a:cs typeface="Times New Roman" pitchFamily="18" charset="0"/>
              </a:rPr>
              <a:t>x</a:t>
            </a:r>
            <a:r>
              <a:rPr lang="ru-RU" i="1" baseline="30000" dirty="0" smtClean="0">
                <a:latin typeface="Times New Roman" pitchFamily="18" charset="0"/>
                <a:cs typeface="Times New Roman" pitchFamily="18" charset="0"/>
              </a:rPr>
              <a:t>2</a:t>
            </a:r>
            <a:r>
              <a:rPr lang="en-US" i="1" baseline="30000" dirty="0" smtClean="0">
                <a:latin typeface="Times New Roman" pitchFamily="18" charset="0"/>
                <a:cs typeface="Times New Roman" pitchFamily="18" charset="0"/>
              </a:rPr>
              <a:t>  </a:t>
            </a:r>
            <a:r>
              <a:rPr lang="ru-RU" i="1" dirty="0" smtClean="0">
                <a:latin typeface="Times New Roman" pitchFamily="18" charset="0"/>
                <a:cs typeface="Times New Roman" pitchFamily="18" charset="0"/>
              </a:rPr>
              <a:t> </a:t>
            </a:r>
            <a:r>
              <a:rPr lang="en-US" i="1" dirty="0" smtClean="0">
                <a:latin typeface="Times New Roman" pitchFamily="18" charset="0"/>
                <a:cs typeface="Times New Roman" pitchFamily="18" charset="0"/>
              </a:rPr>
              <a:t>+ </a:t>
            </a:r>
            <a:r>
              <a:rPr lang="ru-RU" i="1" dirty="0" smtClean="0">
                <a:latin typeface="Times New Roman" pitchFamily="18" charset="0"/>
                <a:cs typeface="Times New Roman" pitchFamily="18" charset="0"/>
              </a:rPr>
              <a:t> </a:t>
            </a:r>
            <a:r>
              <a:rPr lang="ru-RU" i="1" dirty="0" err="1" smtClean="0">
                <a:latin typeface="Times New Roman" pitchFamily="18" charset="0"/>
                <a:cs typeface="Times New Roman" pitchFamily="18" charset="0"/>
              </a:rPr>
              <a:t>x</a:t>
            </a:r>
            <a:r>
              <a:rPr lang="ru-RU" i="1" dirty="0" smtClean="0">
                <a:latin typeface="Times New Roman" pitchFamily="18" charset="0"/>
                <a:cs typeface="Times New Roman" pitchFamily="18" charset="0"/>
              </a:rPr>
              <a:t> </a:t>
            </a:r>
            <a:r>
              <a:rPr lang="en-US" i="1" dirty="0" smtClean="0">
                <a:latin typeface="Times New Roman" pitchFamily="18" charset="0"/>
                <a:cs typeface="Times New Roman" pitchFamily="18" charset="0"/>
              </a:rPr>
              <a:t>(p - 1) – 7</a:t>
            </a:r>
          </a:p>
          <a:p>
            <a:pPr>
              <a:buFontTx/>
              <a:buChar char="-"/>
            </a:pPr>
            <a:endParaRPr lang="en-US" i="1" dirty="0" smtClean="0">
              <a:latin typeface="Times New Roman" pitchFamily="18" charset="0"/>
              <a:cs typeface="Times New Roman" pitchFamily="18" charset="0"/>
            </a:endParaRPr>
          </a:p>
          <a:p>
            <a:r>
              <a:rPr lang="en-US" i="1" dirty="0" smtClean="0">
                <a:latin typeface="Times New Roman" pitchFamily="18" charset="0"/>
                <a:cs typeface="Times New Roman" pitchFamily="18" charset="0"/>
              </a:rPr>
              <a:t>X=-b/2a      x = - (p-1)/2*(-0,5) </a:t>
            </a:r>
          </a:p>
          <a:p>
            <a:r>
              <a:rPr lang="en-US" i="1" dirty="0" smtClean="0">
                <a:latin typeface="Times New Roman" pitchFamily="18" charset="0"/>
                <a:cs typeface="Times New Roman" pitchFamily="18" charset="0"/>
              </a:rPr>
              <a:t>                    x = p – 1</a:t>
            </a:r>
          </a:p>
          <a:p>
            <a:r>
              <a:rPr lang="en-US" i="1" dirty="0" smtClean="0">
                <a:latin typeface="Times New Roman" pitchFamily="18" charset="0"/>
                <a:cs typeface="Times New Roman" pitchFamily="18" charset="0"/>
              </a:rPr>
              <a:t>Y = - 0,5 (p-1)</a:t>
            </a:r>
            <a:r>
              <a:rPr lang="ru-RU" baseline="30000" dirty="0" smtClean="0">
                <a:latin typeface="Times New Roman" pitchFamily="18" charset="0"/>
                <a:cs typeface="Times New Roman" pitchFamily="18" charset="0"/>
              </a:rPr>
              <a:t> 2</a:t>
            </a:r>
            <a:r>
              <a:rPr lang="en-US" i="1" dirty="0" smtClean="0">
                <a:latin typeface="Times New Roman" pitchFamily="18" charset="0"/>
                <a:cs typeface="Times New Roman" pitchFamily="18" charset="0"/>
              </a:rPr>
              <a:t> + (p-1)</a:t>
            </a:r>
            <a:r>
              <a:rPr lang="ru-RU" baseline="30000" dirty="0" smtClean="0">
                <a:latin typeface="Times New Roman" pitchFamily="18" charset="0"/>
                <a:cs typeface="Times New Roman" pitchFamily="18" charset="0"/>
              </a:rPr>
              <a:t> 2</a:t>
            </a:r>
            <a:r>
              <a:rPr lang="en-US" i="1" dirty="0" smtClean="0">
                <a:latin typeface="Times New Roman" pitchFamily="18" charset="0"/>
                <a:cs typeface="Times New Roman" pitchFamily="18" charset="0"/>
              </a:rPr>
              <a:t>  - 7 = 0,5 (p-1)</a:t>
            </a:r>
            <a:r>
              <a:rPr lang="ru-RU" baseline="30000" dirty="0" smtClean="0">
                <a:latin typeface="Times New Roman" pitchFamily="18" charset="0"/>
                <a:cs typeface="Times New Roman" pitchFamily="18" charset="0"/>
              </a:rPr>
              <a:t> 2</a:t>
            </a:r>
            <a:r>
              <a:rPr lang="en-US" i="1" dirty="0" smtClean="0">
                <a:latin typeface="Times New Roman" pitchFamily="18" charset="0"/>
                <a:cs typeface="Times New Roman" pitchFamily="18" charset="0"/>
              </a:rPr>
              <a:t>  - 7    </a:t>
            </a:r>
            <a:r>
              <a:rPr lang="ru-RU" i="1" dirty="0" smtClean="0">
                <a:latin typeface="Times New Roman" pitchFamily="18" charset="0"/>
                <a:cs typeface="Times New Roman" pitchFamily="18" charset="0"/>
              </a:rPr>
              <a:t>за 1 год</a:t>
            </a:r>
          </a:p>
          <a:p>
            <a:r>
              <a:rPr lang="ru-RU" i="1" dirty="0" smtClean="0">
                <a:latin typeface="Times New Roman" pitchFamily="18" charset="0"/>
                <a:cs typeface="Times New Roman" pitchFamily="18" charset="0"/>
              </a:rPr>
              <a:t>                                                 за 3 года</a:t>
            </a:r>
            <a:r>
              <a:rPr lang="en-US" i="1" dirty="0" smtClean="0">
                <a:latin typeface="Times New Roman" pitchFamily="18" charset="0"/>
                <a:cs typeface="Times New Roman" pitchFamily="18" charset="0"/>
              </a:rPr>
              <a:t>:  3 *</a:t>
            </a:r>
            <a:r>
              <a:rPr lang="ru-RU" i="1" dirty="0" smtClean="0">
                <a:latin typeface="Times New Roman" pitchFamily="18" charset="0"/>
                <a:cs typeface="Times New Roman" pitchFamily="18" charset="0"/>
              </a:rPr>
              <a:t> </a:t>
            </a:r>
            <a:r>
              <a:rPr lang="en-US" i="1" dirty="0" smtClean="0">
                <a:latin typeface="Times New Roman" pitchFamily="18" charset="0"/>
                <a:cs typeface="Times New Roman" pitchFamily="18" charset="0"/>
              </a:rPr>
              <a:t>(0,5 (p-1)</a:t>
            </a:r>
            <a:r>
              <a:rPr lang="ru-RU" baseline="30000" dirty="0" smtClean="0">
                <a:latin typeface="Times New Roman" pitchFamily="18" charset="0"/>
                <a:cs typeface="Times New Roman" pitchFamily="18" charset="0"/>
              </a:rPr>
              <a:t> 2</a:t>
            </a:r>
            <a:r>
              <a:rPr lang="en-US" i="1" dirty="0" smtClean="0">
                <a:latin typeface="Times New Roman" pitchFamily="18" charset="0"/>
                <a:cs typeface="Times New Roman" pitchFamily="18" charset="0"/>
              </a:rPr>
              <a:t>  - 7 )≥ 75</a:t>
            </a:r>
          </a:p>
          <a:p>
            <a:r>
              <a:rPr lang="en-US" i="1" dirty="0" smtClean="0">
                <a:latin typeface="Times New Roman" pitchFamily="18" charset="0"/>
                <a:cs typeface="Times New Roman" pitchFamily="18" charset="0"/>
              </a:rPr>
              <a:t>                                                                      (0,5 (p-1)</a:t>
            </a:r>
            <a:r>
              <a:rPr lang="ru-RU" baseline="30000" dirty="0" smtClean="0">
                <a:latin typeface="Times New Roman" pitchFamily="18" charset="0"/>
                <a:cs typeface="Times New Roman" pitchFamily="18" charset="0"/>
              </a:rPr>
              <a:t> 2</a:t>
            </a:r>
            <a:r>
              <a:rPr lang="en-US" i="1" dirty="0" smtClean="0">
                <a:latin typeface="Times New Roman" pitchFamily="18" charset="0"/>
                <a:cs typeface="Times New Roman" pitchFamily="18" charset="0"/>
              </a:rPr>
              <a:t>  - 7 ) ≥ 75 : 3</a:t>
            </a:r>
          </a:p>
          <a:p>
            <a:r>
              <a:rPr lang="en-US" i="1" dirty="0" smtClean="0">
                <a:latin typeface="Times New Roman" pitchFamily="18" charset="0"/>
                <a:cs typeface="Times New Roman" pitchFamily="18" charset="0"/>
              </a:rPr>
              <a:t>                                                                       0,5 (p-1)</a:t>
            </a:r>
            <a:r>
              <a:rPr lang="ru-RU" baseline="30000" dirty="0" smtClean="0">
                <a:latin typeface="Times New Roman" pitchFamily="18" charset="0"/>
                <a:cs typeface="Times New Roman" pitchFamily="18" charset="0"/>
              </a:rPr>
              <a:t> 2</a:t>
            </a:r>
            <a:r>
              <a:rPr lang="en-US" i="1" dirty="0" smtClean="0">
                <a:latin typeface="Times New Roman" pitchFamily="18" charset="0"/>
                <a:cs typeface="Times New Roman" pitchFamily="18" charset="0"/>
              </a:rPr>
              <a:t>  - 7 ≥ 25</a:t>
            </a:r>
          </a:p>
          <a:p>
            <a:r>
              <a:rPr lang="en-US" i="1" dirty="0" smtClean="0">
                <a:latin typeface="Times New Roman" pitchFamily="18" charset="0"/>
                <a:cs typeface="Times New Roman" pitchFamily="18" charset="0"/>
              </a:rPr>
              <a:t>                                                                       0,5 (p-1)</a:t>
            </a:r>
            <a:r>
              <a:rPr lang="ru-RU" baseline="30000" dirty="0" smtClean="0">
                <a:latin typeface="Times New Roman" pitchFamily="18" charset="0"/>
                <a:cs typeface="Times New Roman" pitchFamily="18" charset="0"/>
              </a:rPr>
              <a:t> 2</a:t>
            </a:r>
            <a:r>
              <a:rPr lang="en-US" baseline="30000" dirty="0" smtClean="0">
                <a:latin typeface="Times New Roman" pitchFamily="18" charset="0"/>
                <a:cs typeface="Times New Roman" pitchFamily="18" charset="0"/>
              </a:rPr>
              <a:t> </a:t>
            </a:r>
            <a:r>
              <a:rPr lang="en-US" i="1" dirty="0" smtClean="0">
                <a:latin typeface="Times New Roman" pitchFamily="18" charset="0"/>
                <a:cs typeface="Times New Roman" pitchFamily="18" charset="0"/>
              </a:rPr>
              <a:t>≥ 32</a:t>
            </a:r>
          </a:p>
          <a:p>
            <a:r>
              <a:rPr lang="en-US" i="1" dirty="0" smtClean="0">
                <a:latin typeface="Times New Roman" pitchFamily="18" charset="0"/>
                <a:cs typeface="Times New Roman" pitchFamily="18" charset="0"/>
              </a:rPr>
              <a:t>                                                                       (p-1)</a:t>
            </a:r>
            <a:r>
              <a:rPr lang="ru-RU" baseline="30000" dirty="0" smtClean="0">
                <a:latin typeface="Times New Roman" pitchFamily="18" charset="0"/>
                <a:cs typeface="Times New Roman" pitchFamily="18" charset="0"/>
              </a:rPr>
              <a:t> 2</a:t>
            </a:r>
            <a:r>
              <a:rPr lang="en-US" i="1" dirty="0" smtClean="0">
                <a:latin typeface="Times New Roman" pitchFamily="18" charset="0"/>
                <a:cs typeface="Times New Roman" pitchFamily="18" charset="0"/>
              </a:rPr>
              <a:t> ≥ 64</a:t>
            </a:r>
          </a:p>
          <a:p>
            <a:r>
              <a:rPr lang="en-US" i="1" dirty="0" smtClean="0">
                <a:latin typeface="Times New Roman" pitchFamily="18" charset="0"/>
                <a:cs typeface="Times New Roman" pitchFamily="18" charset="0"/>
              </a:rPr>
              <a:t>                                                                        (p – 9)(p+7) ≥ 0</a:t>
            </a:r>
          </a:p>
          <a:p>
            <a:r>
              <a:rPr lang="en-US" i="1" dirty="0" smtClean="0">
                <a:latin typeface="Times New Roman" pitchFamily="18" charset="0"/>
                <a:cs typeface="Times New Roman" pitchFamily="18" charset="0"/>
              </a:rPr>
              <a:t>                                                                         p≥ 9                </a:t>
            </a:r>
            <a:r>
              <a:rPr lang="ru-RU" i="1" dirty="0" smtClean="0">
                <a:latin typeface="Times New Roman" pitchFamily="18" charset="0"/>
                <a:cs typeface="Times New Roman" pitchFamily="18" charset="0"/>
              </a:rPr>
              <a:t>Ответ</a:t>
            </a:r>
            <a:r>
              <a:rPr lang="en-US" i="1" dirty="0" smtClean="0">
                <a:latin typeface="Times New Roman" pitchFamily="18" charset="0"/>
                <a:cs typeface="Times New Roman" pitchFamily="18" charset="0"/>
              </a:rPr>
              <a:t>: 9</a:t>
            </a:r>
            <a:r>
              <a:rPr lang="ru-RU" i="1" dirty="0" smtClean="0">
                <a:latin typeface="Times New Roman" pitchFamily="18" charset="0"/>
                <a:cs typeface="Times New Roman" pitchFamily="18" charset="0"/>
              </a:rPr>
              <a:t>  </a:t>
            </a:r>
            <a:r>
              <a:rPr lang="ru-RU" i="1" dirty="0" err="1" smtClean="0">
                <a:latin typeface="Times New Roman" pitchFamily="18" charset="0"/>
                <a:cs typeface="Times New Roman" pitchFamily="18" charset="0"/>
              </a:rPr>
              <a:t>тыс.руб</a:t>
            </a:r>
            <a:r>
              <a:rPr lang="en-US" i="1" dirty="0" smtClean="0">
                <a:latin typeface="Times New Roman" pitchFamily="18" charset="0"/>
                <a:cs typeface="Times New Roman" pitchFamily="18" charset="0"/>
              </a:rPr>
              <a:t> </a:t>
            </a:r>
          </a:p>
          <a:p>
            <a:endParaRPr lang="en-US" i="1" dirty="0" smtClean="0">
              <a:latin typeface="Times New Roman" pitchFamily="18" charset="0"/>
              <a:cs typeface="Times New Roman" pitchFamily="18" charset="0"/>
            </a:endParaRPr>
          </a:p>
          <a:p>
            <a:endParaRPr lang="en-US" i="1" baseline="30000" dirty="0" smtClean="0">
              <a:latin typeface="Times New Roman" pitchFamily="18" charset="0"/>
              <a:cs typeface="Times New Roman" pitchFamily="18" charset="0"/>
            </a:endParaRPr>
          </a:p>
          <a:p>
            <a:endParaRPr lang="en-US" baseline="30000" dirty="0" smtClean="0">
              <a:latin typeface="Times New Roman" pitchFamily="18" charset="0"/>
              <a:cs typeface="Times New Roman" pitchFamily="18" charset="0"/>
            </a:endParaRPr>
          </a:p>
          <a:p>
            <a:endParaRPr lang="en-US" i="1" dirty="0" smtClean="0">
              <a:latin typeface="Times New Roman" pitchFamily="18" charset="0"/>
              <a:cs typeface="Times New Roman" pitchFamily="18" charset="0"/>
            </a:endParaRPr>
          </a:p>
          <a:p>
            <a:endParaRPr lang="en-US" i="1" dirty="0" smtClean="0">
              <a:latin typeface="Times New Roman" pitchFamily="18" charset="0"/>
              <a:cs typeface="Times New Roman" pitchFamily="18" charset="0"/>
            </a:endParaRPr>
          </a:p>
          <a:p>
            <a:endParaRPr lang="en-US" i="1" dirty="0" smtClean="0">
              <a:latin typeface="Times New Roman" pitchFamily="18" charset="0"/>
              <a:cs typeface="Times New Roman" pitchFamily="18" charset="0"/>
            </a:endParaRPr>
          </a:p>
          <a:p>
            <a:r>
              <a:rPr lang="en-US" i="1" dirty="0" smtClean="0">
                <a:latin typeface="Times New Roman" pitchFamily="18" charset="0"/>
                <a:cs typeface="Times New Roman" pitchFamily="18" charset="0"/>
              </a:rPr>
              <a:t>                                                                        </a:t>
            </a:r>
            <a:r>
              <a:rPr lang="ru-RU" i="1" dirty="0" smtClean="0">
                <a:latin typeface="Times New Roman" pitchFamily="18" charset="0"/>
                <a:cs typeface="Times New Roman" pitchFamily="18" charset="0"/>
              </a:rPr>
              <a:t>     </a:t>
            </a:r>
            <a:endParaRPr lang="ru-RU" i="1" dirty="0" smtClean="0"/>
          </a:p>
        </p:txBody>
      </p:sp>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2000"/>
                                        <p:tgtEl>
                                          <p:spTgt spid="7">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xEl>
                                              <p:pRg st="1" end="1"/>
                                            </p:txEl>
                                          </p:spTgt>
                                        </p:tgtEl>
                                        <p:attrNameLst>
                                          <p:attrName>style.visibility</p:attrName>
                                        </p:attrNameLst>
                                      </p:cBhvr>
                                      <p:to>
                                        <p:strVal val="visible"/>
                                      </p:to>
                                    </p:set>
                                    <p:animEffect transition="in" filter="fade">
                                      <p:cBhvr>
                                        <p:cTn id="10" dur="2000"/>
                                        <p:tgtEl>
                                          <p:spTgt spid="7">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txEl>
                                              <p:pRg st="0" end="0"/>
                                            </p:txEl>
                                          </p:spTgt>
                                        </p:tgtEl>
                                        <p:attrNameLst>
                                          <p:attrName>style.visibility</p:attrName>
                                        </p:attrNameLst>
                                      </p:cBhvr>
                                      <p:to>
                                        <p:strVal val="visible"/>
                                      </p:to>
                                    </p:set>
                                    <p:animEffect transition="in" filter="fade">
                                      <p:cBhvr>
                                        <p:cTn id="15" dur="2000"/>
                                        <p:tgtEl>
                                          <p:spTgt spid="8">
                                            <p:txEl>
                                              <p:pRg st="0" end="0"/>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xEl>
                                              <p:pRg st="1" end="1"/>
                                            </p:txEl>
                                          </p:spTgt>
                                        </p:tgtEl>
                                        <p:attrNameLst>
                                          <p:attrName>style.visibility</p:attrName>
                                        </p:attrNameLst>
                                      </p:cBhvr>
                                      <p:to>
                                        <p:strVal val="visible"/>
                                      </p:to>
                                    </p:set>
                                    <p:animEffect transition="in" filter="fade">
                                      <p:cBhvr>
                                        <p:cTn id="18" dur="2000"/>
                                        <p:tgtEl>
                                          <p:spTgt spid="8">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0">
                                            <p:txEl>
                                              <p:pRg st="0" end="0"/>
                                            </p:txEl>
                                          </p:spTgt>
                                        </p:tgtEl>
                                        <p:attrNameLst>
                                          <p:attrName>style.visibility</p:attrName>
                                        </p:attrNameLst>
                                      </p:cBhvr>
                                      <p:to>
                                        <p:strVal val="visible"/>
                                      </p:to>
                                    </p:set>
                                    <p:animEffect transition="in" filter="fade">
                                      <p:cBhvr>
                                        <p:cTn id="23" dur="2000"/>
                                        <p:tgtEl>
                                          <p:spTgt spid="10">
                                            <p:txEl>
                                              <p:pRg st="0" end="0"/>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10">
                                            <p:txEl>
                                              <p:pRg st="1" end="1"/>
                                            </p:txEl>
                                          </p:spTgt>
                                        </p:tgtEl>
                                        <p:attrNameLst>
                                          <p:attrName>style.visibility</p:attrName>
                                        </p:attrNameLst>
                                      </p:cBhvr>
                                      <p:to>
                                        <p:strVal val="visible"/>
                                      </p:to>
                                    </p:set>
                                    <p:animEffect transition="in" filter="fade">
                                      <p:cBhvr>
                                        <p:cTn id="28" dur="2000"/>
                                        <p:tgtEl>
                                          <p:spTgt spid="10">
                                            <p:txEl>
                                              <p:pRg st="1" end="1"/>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10">
                                            <p:txEl>
                                              <p:pRg st="3" end="3"/>
                                            </p:txEl>
                                          </p:spTgt>
                                        </p:tgtEl>
                                        <p:attrNameLst>
                                          <p:attrName>style.visibility</p:attrName>
                                        </p:attrNameLst>
                                      </p:cBhvr>
                                      <p:to>
                                        <p:strVal val="visible"/>
                                      </p:to>
                                    </p:set>
                                    <p:animEffect transition="in" filter="fade">
                                      <p:cBhvr>
                                        <p:cTn id="33" dur="2000"/>
                                        <p:tgtEl>
                                          <p:spTgt spid="10">
                                            <p:txEl>
                                              <p:pRg st="3" end="3"/>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10">
                                            <p:txEl>
                                              <p:pRg st="4" end="4"/>
                                            </p:txEl>
                                          </p:spTgt>
                                        </p:tgtEl>
                                        <p:attrNameLst>
                                          <p:attrName>style.visibility</p:attrName>
                                        </p:attrNameLst>
                                      </p:cBhvr>
                                      <p:to>
                                        <p:strVal val="visible"/>
                                      </p:to>
                                    </p:set>
                                    <p:animEffect transition="in" filter="fade">
                                      <p:cBhvr>
                                        <p:cTn id="38" dur="2000"/>
                                        <p:tgtEl>
                                          <p:spTgt spid="10">
                                            <p:txEl>
                                              <p:pRg st="4" end="4"/>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10">
                                            <p:txEl>
                                              <p:pRg st="5" end="5"/>
                                            </p:txEl>
                                          </p:spTgt>
                                        </p:tgtEl>
                                        <p:attrNameLst>
                                          <p:attrName>style.visibility</p:attrName>
                                        </p:attrNameLst>
                                      </p:cBhvr>
                                      <p:to>
                                        <p:strVal val="visible"/>
                                      </p:to>
                                    </p:set>
                                    <p:animEffect transition="in" filter="fade">
                                      <p:cBhvr>
                                        <p:cTn id="43" dur="2000"/>
                                        <p:tgtEl>
                                          <p:spTgt spid="10">
                                            <p:txEl>
                                              <p:pRg st="5" end="5"/>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10">
                                            <p:txEl>
                                              <p:pRg st="6" end="6"/>
                                            </p:txEl>
                                          </p:spTgt>
                                        </p:tgtEl>
                                        <p:attrNameLst>
                                          <p:attrName>style.visibility</p:attrName>
                                        </p:attrNameLst>
                                      </p:cBhvr>
                                      <p:to>
                                        <p:strVal val="visible"/>
                                      </p:to>
                                    </p:set>
                                    <p:animEffect transition="in" filter="fade">
                                      <p:cBhvr>
                                        <p:cTn id="48" dur="2000"/>
                                        <p:tgtEl>
                                          <p:spTgt spid="10">
                                            <p:txEl>
                                              <p:pRg st="6" end="6"/>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10">
                                            <p:txEl>
                                              <p:pRg st="7" end="7"/>
                                            </p:txEl>
                                          </p:spTgt>
                                        </p:tgtEl>
                                        <p:attrNameLst>
                                          <p:attrName>style.visibility</p:attrName>
                                        </p:attrNameLst>
                                      </p:cBhvr>
                                      <p:to>
                                        <p:strVal val="visible"/>
                                      </p:to>
                                    </p:set>
                                    <p:animEffect transition="in" filter="fade">
                                      <p:cBhvr>
                                        <p:cTn id="53" dur="2000"/>
                                        <p:tgtEl>
                                          <p:spTgt spid="10">
                                            <p:txEl>
                                              <p:pRg st="7" end="7"/>
                                            </p:txEl>
                                          </p:spTgt>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10">
                                            <p:txEl>
                                              <p:pRg st="8" end="8"/>
                                            </p:txEl>
                                          </p:spTgt>
                                        </p:tgtEl>
                                        <p:attrNameLst>
                                          <p:attrName>style.visibility</p:attrName>
                                        </p:attrNameLst>
                                      </p:cBhvr>
                                      <p:to>
                                        <p:strVal val="visible"/>
                                      </p:to>
                                    </p:set>
                                    <p:animEffect transition="in" filter="fade">
                                      <p:cBhvr>
                                        <p:cTn id="58" dur="2000"/>
                                        <p:tgtEl>
                                          <p:spTgt spid="10">
                                            <p:txEl>
                                              <p:pRg st="8" end="8"/>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0">
                                            <p:txEl>
                                              <p:pRg st="9" end="9"/>
                                            </p:txEl>
                                          </p:spTgt>
                                        </p:tgtEl>
                                        <p:attrNameLst>
                                          <p:attrName>style.visibility</p:attrName>
                                        </p:attrNameLst>
                                      </p:cBhvr>
                                      <p:to>
                                        <p:strVal val="visible"/>
                                      </p:to>
                                    </p:set>
                                    <p:animEffect transition="in" filter="fade">
                                      <p:cBhvr>
                                        <p:cTn id="63" dur="2000"/>
                                        <p:tgtEl>
                                          <p:spTgt spid="10">
                                            <p:txEl>
                                              <p:pRg st="9" end="9"/>
                                            </p:txEl>
                                          </p:spTgt>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grpId="0" nodeType="clickEffect">
                                  <p:stCondLst>
                                    <p:cond delay="0"/>
                                  </p:stCondLst>
                                  <p:childTnLst>
                                    <p:set>
                                      <p:cBhvr>
                                        <p:cTn id="67" dur="1" fill="hold">
                                          <p:stCondLst>
                                            <p:cond delay="0"/>
                                          </p:stCondLst>
                                        </p:cTn>
                                        <p:tgtEl>
                                          <p:spTgt spid="10">
                                            <p:txEl>
                                              <p:pRg st="10" end="10"/>
                                            </p:txEl>
                                          </p:spTgt>
                                        </p:tgtEl>
                                        <p:attrNameLst>
                                          <p:attrName>style.visibility</p:attrName>
                                        </p:attrNameLst>
                                      </p:cBhvr>
                                      <p:to>
                                        <p:strVal val="visible"/>
                                      </p:to>
                                    </p:set>
                                    <p:animEffect transition="in" filter="fade">
                                      <p:cBhvr>
                                        <p:cTn id="68" dur="2000"/>
                                        <p:tgtEl>
                                          <p:spTgt spid="10">
                                            <p:txEl>
                                              <p:pRg st="10" end="10"/>
                                            </p:txEl>
                                          </p:spTgt>
                                        </p:tgtEl>
                                      </p:cBhvr>
                                    </p:animEffect>
                                  </p:childTnLst>
                                </p:cTn>
                              </p:par>
                            </p:childTnLst>
                          </p:cTn>
                        </p:par>
                      </p:childTnLst>
                    </p:cTn>
                  </p:par>
                  <p:par>
                    <p:cTn id="69" fill="hold">
                      <p:stCondLst>
                        <p:cond delay="indefinite"/>
                      </p:stCondLst>
                      <p:childTnLst>
                        <p:par>
                          <p:cTn id="70" fill="hold">
                            <p:stCondLst>
                              <p:cond delay="0"/>
                            </p:stCondLst>
                            <p:childTnLst>
                              <p:par>
                                <p:cTn id="71" presetID="10" presetClass="entr" presetSubtype="0" fill="hold" grpId="0" nodeType="clickEffect">
                                  <p:stCondLst>
                                    <p:cond delay="0"/>
                                  </p:stCondLst>
                                  <p:childTnLst>
                                    <p:set>
                                      <p:cBhvr>
                                        <p:cTn id="72" dur="1" fill="hold">
                                          <p:stCondLst>
                                            <p:cond delay="0"/>
                                          </p:stCondLst>
                                        </p:cTn>
                                        <p:tgtEl>
                                          <p:spTgt spid="10">
                                            <p:txEl>
                                              <p:pRg st="11" end="11"/>
                                            </p:txEl>
                                          </p:spTgt>
                                        </p:tgtEl>
                                        <p:attrNameLst>
                                          <p:attrName>style.visibility</p:attrName>
                                        </p:attrNameLst>
                                      </p:cBhvr>
                                      <p:to>
                                        <p:strVal val="visible"/>
                                      </p:to>
                                    </p:set>
                                    <p:animEffect transition="in" filter="fade">
                                      <p:cBhvr>
                                        <p:cTn id="73" dur="2000"/>
                                        <p:tgtEl>
                                          <p:spTgt spid="10">
                                            <p:txEl>
                                              <p:pRg st="11" end="11"/>
                                            </p:txEl>
                                          </p:spTgt>
                                        </p:tgtEl>
                                      </p:cBhvr>
                                    </p:animEffect>
                                  </p:childTnLst>
                                </p:cTn>
                              </p:par>
                            </p:childTnLst>
                          </p:cTn>
                        </p:par>
                      </p:childTnLst>
                    </p:cTn>
                  </p:par>
                  <p:par>
                    <p:cTn id="74" fill="hold">
                      <p:stCondLst>
                        <p:cond delay="indefinite"/>
                      </p:stCondLst>
                      <p:childTnLst>
                        <p:par>
                          <p:cTn id="75" fill="hold">
                            <p:stCondLst>
                              <p:cond delay="0"/>
                            </p:stCondLst>
                            <p:childTnLst>
                              <p:par>
                                <p:cTn id="76" presetID="10" presetClass="entr" presetSubtype="0" fill="hold" grpId="0" nodeType="clickEffect">
                                  <p:stCondLst>
                                    <p:cond delay="0"/>
                                  </p:stCondLst>
                                  <p:childTnLst>
                                    <p:set>
                                      <p:cBhvr>
                                        <p:cTn id="77" dur="1" fill="hold">
                                          <p:stCondLst>
                                            <p:cond delay="0"/>
                                          </p:stCondLst>
                                        </p:cTn>
                                        <p:tgtEl>
                                          <p:spTgt spid="10">
                                            <p:txEl>
                                              <p:pRg st="12" end="12"/>
                                            </p:txEl>
                                          </p:spTgt>
                                        </p:tgtEl>
                                        <p:attrNameLst>
                                          <p:attrName>style.visibility</p:attrName>
                                        </p:attrNameLst>
                                      </p:cBhvr>
                                      <p:to>
                                        <p:strVal val="visible"/>
                                      </p:to>
                                    </p:set>
                                    <p:animEffect transition="in" filter="fade">
                                      <p:cBhvr>
                                        <p:cTn id="78" dur="2000"/>
                                        <p:tgtEl>
                                          <p:spTgt spid="10">
                                            <p:txEl>
                                              <p:pRg st="12" end="12"/>
                                            </p:txEl>
                                          </p:spTgt>
                                        </p:tgtEl>
                                      </p:cBhvr>
                                    </p:animEffect>
                                  </p:childTnLst>
                                </p:cTn>
                              </p:par>
                            </p:childTnLst>
                          </p:cTn>
                        </p:par>
                      </p:childTnLst>
                    </p:cTn>
                  </p:par>
                  <p:par>
                    <p:cTn id="79" fill="hold">
                      <p:stCondLst>
                        <p:cond delay="indefinite"/>
                      </p:stCondLst>
                      <p:childTnLst>
                        <p:par>
                          <p:cTn id="80" fill="hold">
                            <p:stCondLst>
                              <p:cond delay="0"/>
                            </p:stCondLst>
                            <p:childTnLst>
                              <p:par>
                                <p:cTn id="81" presetID="10" presetClass="entr" presetSubtype="0" fill="hold" grpId="0" nodeType="clickEffect">
                                  <p:stCondLst>
                                    <p:cond delay="0"/>
                                  </p:stCondLst>
                                  <p:childTnLst>
                                    <p:set>
                                      <p:cBhvr>
                                        <p:cTn id="82" dur="1" fill="hold">
                                          <p:stCondLst>
                                            <p:cond delay="0"/>
                                          </p:stCondLst>
                                        </p:cTn>
                                        <p:tgtEl>
                                          <p:spTgt spid="10">
                                            <p:txEl>
                                              <p:pRg st="19" end="19"/>
                                            </p:txEl>
                                          </p:spTgt>
                                        </p:tgtEl>
                                        <p:attrNameLst>
                                          <p:attrName>style.visibility</p:attrName>
                                        </p:attrNameLst>
                                      </p:cBhvr>
                                      <p:to>
                                        <p:strVal val="visible"/>
                                      </p:to>
                                    </p:set>
                                    <p:animEffect transition="in" filter="fade">
                                      <p:cBhvr>
                                        <p:cTn id="83" dur="2000"/>
                                        <p:tgtEl>
                                          <p:spTgt spid="10">
                                            <p:txEl>
                                              <p:pRg st="19" end="1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allAtOnce"/>
      <p:bldP spid="8" grpId="0" build="allAtOnce"/>
      <p:bldP spid="10" grpId="0" build="p"/>
    </p:bld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467</TotalTime>
  <Words>893</Words>
  <PresentationFormat>Экран (4:3)</PresentationFormat>
  <Paragraphs>179</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Тема Office</vt:lpstr>
      <vt:lpstr>Слайд 1</vt:lpstr>
      <vt:lpstr>Задача №1 У фермера есть два поля, каждое площадью 10 га. На каждом поле можно выращивать картофель и свёклу, поля можно делить между этими культурами в любой пропорции. Урожайность картофеля на первом поле составляет 500 ц/га, а на втором – 300 ц/га. Урожайность свёклы на первом поле составляет 300 ц/га, а на втором – 500 ц/га.  Фермер может продавать картофель по цене 5 000 р/ц, а свёклу – по цене 8 000 р/ц. Какой наибольший доход может получить фермер?</vt:lpstr>
      <vt:lpstr>Слайд 3</vt:lpstr>
      <vt:lpstr>Слайд 4</vt:lpstr>
      <vt:lpstr>Слайд 5</vt:lpstr>
      <vt:lpstr>Слайд 6</vt:lpstr>
      <vt:lpstr>Слайд 7</vt:lpstr>
      <vt:lpstr>Слайд 8</vt:lpstr>
      <vt:lpstr>Слайд 9</vt:lpstr>
      <vt:lpstr>Слайд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У фермера есть два поля, каждое площадью 10 га. На каждом поле можно выращивать картофель и свёклу, поля можно делить между этими культурами в любой пропорции. Урожайность картофеля на первом поле составляет 300 ц/га, а на втором – 200 ц/га. Урожайность свёклы на первом поле составляет 200 ц/га, а на втором – 300 ц/га</dc:title>
  <dc:creator>AdmiN</dc:creator>
  <cp:lastModifiedBy>AdmiN</cp:lastModifiedBy>
  <cp:revision>44</cp:revision>
  <dcterms:created xsi:type="dcterms:W3CDTF">2017-12-12T12:02:05Z</dcterms:created>
  <dcterms:modified xsi:type="dcterms:W3CDTF">2017-12-26T19:16:10Z</dcterms:modified>
</cp:coreProperties>
</file>