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82" r:id="rId4"/>
    <p:sldId id="287" r:id="rId5"/>
    <p:sldId id="288" r:id="rId6"/>
    <p:sldId id="265" r:id="rId7"/>
    <p:sldId id="263" r:id="rId8"/>
    <p:sldId id="267" r:id="rId9"/>
    <p:sldId id="262" r:id="rId10"/>
    <p:sldId id="269" r:id="rId11"/>
    <p:sldId id="276" r:id="rId12"/>
    <p:sldId id="259" r:id="rId13"/>
    <p:sldId id="278" r:id="rId14"/>
    <p:sldId id="260" r:id="rId15"/>
    <p:sldId id="279" r:id="rId16"/>
    <p:sldId id="280" r:id="rId17"/>
    <p:sldId id="283" r:id="rId18"/>
    <p:sldId id="261" r:id="rId19"/>
    <p:sldId id="286" r:id="rId20"/>
    <p:sldId id="285" r:id="rId21"/>
    <p:sldId id="284" r:id="rId22"/>
    <p:sldId id="281" r:id="rId23"/>
    <p:sldId id="271" r:id="rId24"/>
    <p:sldId id="272" r:id="rId25"/>
    <p:sldId id="273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2703"/>
    <a:srgbClr val="A9915D"/>
    <a:srgbClr val="AD9861"/>
    <a:srgbClr val="8A733F"/>
    <a:srgbClr val="FCFCE9"/>
    <a:srgbClr val="F5F1BF"/>
    <a:srgbClr val="B39E67"/>
    <a:srgbClr val="D3B25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 varScale="1">
        <p:scale>
          <a:sx n="117" d="100"/>
          <a:sy n="117" d="100"/>
        </p:scale>
        <p:origin x="-14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5B104-386A-4F2D-90A1-A96BA97AD6BF}" type="datetimeFigureOut">
              <a:rPr lang="ru-RU"/>
              <a:pPr>
                <a:defRPr/>
              </a:pPr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4D58F-E7C9-43FA-A518-5470F9B2BE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49B6E-9A05-441B-B628-57917BA92CDA}" type="datetimeFigureOut">
              <a:rPr lang="ru-RU"/>
              <a:pPr>
                <a:defRPr/>
              </a:pPr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7557D-CA21-4899-8AA1-CB19893E43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B5FA4-92F2-4EE9-968D-E9B703E8FC66}" type="datetimeFigureOut">
              <a:rPr lang="ru-RU"/>
              <a:pPr>
                <a:defRPr/>
              </a:pPr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E0BDA-1A5F-4CCA-934A-2AE3EA628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2EECB-8C3C-4E0B-8C6F-5C078F376CD1}" type="datetimeFigureOut">
              <a:rPr lang="ru-RU"/>
              <a:pPr>
                <a:defRPr/>
              </a:pPr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D96E9-4532-4B31-9963-601358E084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5C8A1-1587-42C9-99F0-DEC195743E90}" type="datetimeFigureOut">
              <a:rPr lang="ru-RU"/>
              <a:pPr>
                <a:defRPr/>
              </a:pPr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D6C9F-8F9E-4AAF-ABCF-339EE50E8E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18105-0FBD-4BF6-A517-751F91519470}" type="datetimeFigureOut">
              <a:rPr lang="ru-RU"/>
              <a:pPr>
                <a:defRPr/>
              </a:pPr>
              <a:t>28.11.2017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6BB29-AF09-4CF0-BCC3-E12753762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75963-F0EC-4BA1-B8BC-44EA00FAAC2D}" type="datetimeFigureOut">
              <a:rPr lang="ru-RU"/>
              <a:pPr>
                <a:defRPr/>
              </a:pPr>
              <a:t>28.11.2017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2F94F-D107-4FD7-B8E0-4ECEB75AD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1C08D-2CDE-4C4A-BB16-9F86DC2C2574}" type="datetimeFigureOut">
              <a:rPr lang="ru-RU"/>
              <a:pPr>
                <a:defRPr/>
              </a:pPr>
              <a:t>28.11.2017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77C52-AA4A-403F-AEA3-BB98972C9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5DC20-992E-4FBA-BE78-49FF548C3FDF}" type="datetimeFigureOut">
              <a:rPr lang="ru-RU"/>
              <a:pPr>
                <a:defRPr/>
              </a:pPr>
              <a:t>28.11.2017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E6170-A1E5-4213-B8B8-E07CACBD6E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9575C-A364-445F-BE7B-B422A951E4A5}" type="datetimeFigureOut">
              <a:rPr lang="ru-RU"/>
              <a:pPr>
                <a:defRPr/>
              </a:pPr>
              <a:t>28.11.2017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434E9-7FCF-4A77-A7FF-3E5763155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E2731-4C93-4C13-8BD9-B3BB8DE5C24A}" type="datetimeFigureOut">
              <a:rPr lang="ru-RU"/>
              <a:pPr>
                <a:defRPr/>
              </a:pPr>
              <a:t>28.11.2017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0895B-D07B-48D9-9C5E-A6E71B1AF2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1102F0-8A29-463E-82F8-93BC45888156}" type="datetimeFigureOut">
              <a:rPr lang="ru-RU"/>
              <a:pPr>
                <a:defRPr/>
              </a:pPr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C64590-D996-43C8-A23B-32F8C6BB55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&#1041;&#1086;&#1075;&#1076;&#1072;&#1085;%20&#1057;&#1090;&#1091;&#1087;&#1082;&#1072;.%20&#1052;&#1086;&#1085;&#1086;&#1083;&#1086;&#1075;%20&#1058;&#1072;&#1088;&#1072;&#1089;&#1072;%20&#1041;&#1091;&#1083;&#1100;&#1073;&#1099;..mp4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920875" y="2147888"/>
            <a:ext cx="62626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/>
              <a:t>Урок литературы          в 7 классе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Прямоугольник 4"/>
          <p:cNvSpPr>
            <a:spLocks noChangeArrowheads="1"/>
          </p:cNvSpPr>
          <p:nvPr/>
        </p:nvSpPr>
        <p:spPr bwMode="auto">
          <a:xfrm>
            <a:off x="1625600" y="692150"/>
            <a:ext cx="60626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Образ Тараса Бульбы</a:t>
            </a:r>
          </a:p>
        </p:txBody>
      </p:sp>
      <p:pic>
        <p:nvPicPr>
          <p:cNvPr id="22531" name="Picture 6" descr="img6"/>
          <p:cNvPicPr>
            <a:picLocks noChangeAspect="1" noChangeArrowheads="1"/>
          </p:cNvPicPr>
          <p:nvPr/>
        </p:nvPicPr>
        <p:blipFill>
          <a:blip r:embed="rId4"/>
          <a:srcRect t="10521" r="2834"/>
          <a:stretch>
            <a:fillRect/>
          </a:stretch>
        </p:blipFill>
        <p:spPr bwMode="auto">
          <a:xfrm>
            <a:off x="1169988" y="1460500"/>
            <a:ext cx="6750050" cy="466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Прямоугольник 4"/>
          <p:cNvSpPr>
            <a:spLocks noChangeArrowheads="1"/>
          </p:cNvSpPr>
          <p:nvPr/>
        </p:nvSpPr>
        <p:spPr bwMode="auto">
          <a:xfrm>
            <a:off x="1625600" y="692150"/>
            <a:ext cx="60626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Образ Тараса Бульбы</a:t>
            </a:r>
          </a:p>
        </p:txBody>
      </p:sp>
      <p:pic>
        <p:nvPicPr>
          <p:cNvPr id="23555" name="Picture 4" descr="5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01938" y="1406525"/>
            <a:ext cx="3668712" cy="499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Прямоугольник 4"/>
          <p:cNvSpPr>
            <a:spLocks noChangeArrowheads="1"/>
          </p:cNvSpPr>
          <p:nvPr/>
        </p:nvSpPr>
        <p:spPr bwMode="auto">
          <a:xfrm>
            <a:off x="2206625" y="700088"/>
            <a:ext cx="47307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</a:rPr>
              <a:t>Образ</a:t>
            </a:r>
            <a:r>
              <a:rPr lang="ru-RU" b="1">
                <a:solidFill>
                  <a:srgbClr val="843C0C"/>
                </a:solidFill>
              </a:rPr>
              <a:t> </a:t>
            </a:r>
            <a:r>
              <a:rPr lang="ru-RU" sz="4000" b="1">
                <a:solidFill>
                  <a:srgbClr val="843C0C"/>
                </a:solidFill>
              </a:rPr>
              <a:t>Остапа</a:t>
            </a:r>
            <a:endParaRPr lang="ru-RU" b="1">
              <a:solidFill>
                <a:srgbClr val="843C0C"/>
              </a:solidFill>
            </a:endParaRPr>
          </a:p>
        </p:txBody>
      </p:sp>
      <p:pic>
        <p:nvPicPr>
          <p:cNvPr id="24579" name="Picture 5" descr="hello_html_5b377d6e"/>
          <p:cNvPicPr>
            <a:picLocks noChangeAspect="1" noChangeArrowheads="1"/>
          </p:cNvPicPr>
          <p:nvPr/>
        </p:nvPicPr>
        <p:blipFill>
          <a:blip r:embed="rId3"/>
          <a:srcRect b="16634"/>
          <a:stretch>
            <a:fillRect/>
          </a:stretch>
        </p:blipFill>
        <p:spPr bwMode="auto">
          <a:xfrm>
            <a:off x="947738" y="1387475"/>
            <a:ext cx="7185025" cy="486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Прямоугольник 4"/>
          <p:cNvSpPr>
            <a:spLocks noChangeArrowheads="1"/>
          </p:cNvSpPr>
          <p:nvPr/>
        </p:nvSpPr>
        <p:spPr bwMode="auto">
          <a:xfrm>
            <a:off x="2206625" y="700088"/>
            <a:ext cx="47307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</a:rPr>
              <a:t>Образ</a:t>
            </a:r>
            <a:r>
              <a:rPr lang="ru-RU" b="1">
                <a:solidFill>
                  <a:srgbClr val="843C0C"/>
                </a:solidFill>
              </a:rPr>
              <a:t> </a:t>
            </a:r>
            <a:r>
              <a:rPr lang="ru-RU" sz="4000" b="1">
                <a:solidFill>
                  <a:srgbClr val="843C0C"/>
                </a:solidFill>
              </a:rPr>
              <a:t>Остапа</a:t>
            </a:r>
            <a:endParaRPr lang="ru-RU" b="1">
              <a:solidFill>
                <a:srgbClr val="843C0C"/>
              </a:solidFill>
            </a:endParaRPr>
          </a:p>
        </p:txBody>
      </p:sp>
      <p:pic>
        <p:nvPicPr>
          <p:cNvPr id="25603" name="Picture 5" descr="2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4238" y="1473200"/>
            <a:ext cx="3475037" cy="487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6" descr="0023-018-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89450" y="1479550"/>
            <a:ext cx="3609975" cy="486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Прямоугольник 4"/>
          <p:cNvSpPr>
            <a:spLocks noChangeArrowheads="1"/>
          </p:cNvSpPr>
          <p:nvPr/>
        </p:nvSpPr>
        <p:spPr bwMode="auto">
          <a:xfrm>
            <a:off x="2206625" y="700088"/>
            <a:ext cx="47307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</a:rPr>
              <a:t>Образ Андрия</a:t>
            </a:r>
          </a:p>
        </p:txBody>
      </p:sp>
      <p:pic>
        <p:nvPicPr>
          <p:cNvPr id="26627" name="Picture 5" descr="4y8jjwx-0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975" y="1471613"/>
            <a:ext cx="7510463" cy="469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Прямоугольник 4"/>
          <p:cNvSpPr>
            <a:spLocks noChangeArrowheads="1"/>
          </p:cNvSpPr>
          <p:nvPr/>
        </p:nvSpPr>
        <p:spPr bwMode="auto">
          <a:xfrm>
            <a:off x="2206625" y="700088"/>
            <a:ext cx="47307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</a:rPr>
              <a:t>Образ Андрия</a:t>
            </a:r>
          </a:p>
        </p:txBody>
      </p:sp>
      <p:pic>
        <p:nvPicPr>
          <p:cNvPr id="27651" name="Picture 4" descr="L01_05_01_04_12_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08263" y="1397000"/>
            <a:ext cx="3773487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Прямоугольник 4"/>
          <p:cNvSpPr>
            <a:spLocks noChangeArrowheads="1"/>
          </p:cNvSpPr>
          <p:nvPr/>
        </p:nvSpPr>
        <p:spPr bwMode="auto">
          <a:xfrm>
            <a:off x="1625600" y="692150"/>
            <a:ext cx="6062663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«Толстые и тонкие вопросы»</a:t>
            </a:r>
          </a:p>
          <a:p>
            <a:pPr algn="ctr"/>
            <a:endParaRPr lang="ru-RU" sz="4000" b="1">
              <a:solidFill>
                <a:srgbClr val="843C0C"/>
              </a:solidFill>
              <a:latin typeface="Garamond Premr Pro Smbd"/>
              <a:cs typeface="Tahoma" pitchFamily="34" charset="0"/>
            </a:endParaRPr>
          </a:p>
          <a:p>
            <a:pPr algn="ctr"/>
            <a:r>
              <a:rPr lang="ru-RU" sz="6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???</a:t>
            </a:r>
            <a:r>
              <a:rPr lang="ru-RU" sz="4000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 </a:t>
            </a:r>
          </a:p>
          <a:p>
            <a:pPr algn="ctr"/>
            <a:endParaRPr lang="ru-RU" sz="4000">
              <a:solidFill>
                <a:srgbClr val="843C0C"/>
              </a:solidFill>
              <a:latin typeface="Garamond Premr Pro Smbd"/>
              <a:cs typeface="Tahoma" pitchFamily="34" charset="0"/>
            </a:endParaRPr>
          </a:p>
          <a:p>
            <a:pPr algn="ctr"/>
            <a:r>
              <a:rPr lang="ru-RU" sz="4000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???</a:t>
            </a:r>
            <a:endParaRPr lang="ru-RU" sz="4000" b="1">
              <a:solidFill>
                <a:srgbClr val="843C0C"/>
              </a:solidFill>
              <a:latin typeface="Garamond Premr Pro Smbd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Прямоугольник 4"/>
          <p:cNvSpPr>
            <a:spLocks noChangeArrowheads="1"/>
          </p:cNvSpPr>
          <p:nvPr/>
        </p:nvSpPr>
        <p:spPr bwMode="auto">
          <a:xfrm>
            <a:off x="1625600" y="692150"/>
            <a:ext cx="6062663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«Толстые и тонкие вопросы»</a:t>
            </a:r>
          </a:p>
          <a:p>
            <a:pPr algn="ctr"/>
            <a:endParaRPr lang="ru-RU" sz="4000" b="1">
              <a:solidFill>
                <a:srgbClr val="843C0C"/>
              </a:solidFill>
              <a:latin typeface="Garamond Premr Pro Smbd"/>
              <a:cs typeface="Tahoma" pitchFamily="34" charset="0"/>
            </a:endParaRPr>
          </a:p>
        </p:txBody>
      </p:sp>
      <p:sp>
        <p:nvSpPr>
          <p:cNvPr id="29699" name="Text Box 4"/>
          <p:cNvSpPr txBox="1">
            <a:spLocks noChangeArrowheads="1"/>
          </p:cNvSpPr>
          <p:nvPr/>
        </p:nvSpPr>
        <p:spPr bwMode="auto">
          <a:xfrm>
            <a:off x="1044575" y="2547938"/>
            <a:ext cx="70866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В своих тетрадях </a:t>
            </a:r>
            <a:r>
              <a:rPr lang="ru-RU" sz="2000" b="1"/>
              <a:t>запишите</a:t>
            </a:r>
            <a:r>
              <a:rPr lang="ru-RU" sz="2000"/>
              <a:t> по рядам </a:t>
            </a:r>
            <a:r>
              <a:rPr lang="ru-RU" sz="2000" b="1"/>
              <a:t>определения</a:t>
            </a:r>
            <a:r>
              <a:rPr lang="ru-RU" sz="2000"/>
              <a:t>: </a:t>
            </a:r>
          </a:p>
          <a:p>
            <a:pPr>
              <a:spcBef>
                <a:spcPct val="50000"/>
              </a:spcBef>
            </a:pPr>
            <a:r>
              <a:rPr lang="ru-RU" sz="2000"/>
              <a:t>1 ряд - «</a:t>
            </a:r>
            <a:r>
              <a:rPr lang="ru-RU" sz="2000" b="1"/>
              <a:t>героизм</a:t>
            </a:r>
            <a:r>
              <a:rPr lang="ru-RU" sz="2000"/>
              <a:t>», </a:t>
            </a:r>
          </a:p>
          <a:p>
            <a:pPr>
              <a:spcBef>
                <a:spcPct val="50000"/>
              </a:spcBef>
            </a:pPr>
            <a:r>
              <a:rPr lang="ru-RU" sz="2000"/>
              <a:t>2 ряд - «</a:t>
            </a:r>
            <a:r>
              <a:rPr lang="ru-RU" sz="2000" b="1"/>
              <a:t>предательство</a:t>
            </a:r>
            <a:r>
              <a:rPr lang="ru-RU" sz="2000"/>
              <a:t>», </a:t>
            </a:r>
          </a:p>
          <a:p>
            <a:pPr>
              <a:spcBef>
                <a:spcPct val="50000"/>
              </a:spcBef>
            </a:pPr>
            <a:r>
              <a:rPr lang="ru-RU" sz="2000"/>
              <a:t>3 ряд - «</a:t>
            </a:r>
            <a:r>
              <a:rPr lang="ru-RU" sz="2000" b="1"/>
              <a:t>товарищество</a:t>
            </a:r>
            <a:r>
              <a:rPr lang="ru-RU" sz="2000"/>
              <a:t>».  </a:t>
            </a:r>
          </a:p>
          <a:p>
            <a:pPr>
              <a:spcBef>
                <a:spcPct val="50000"/>
              </a:spcBef>
            </a:pPr>
            <a:r>
              <a:rPr lang="ru-RU" sz="2000" b="1"/>
              <a:t>Запишите синонимы</a:t>
            </a:r>
            <a:r>
              <a:rPr lang="ru-RU" sz="2000"/>
              <a:t>  данных понятий.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Прямоугольник 4"/>
          <p:cNvSpPr>
            <a:spLocks noChangeArrowheads="1"/>
          </p:cNvSpPr>
          <p:nvPr/>
        </p:nvSpPr>
        <p:spPr bwMode="auto">
          <a:xfrm>
            <a:off x="835025" y="700088"/>
            <a:ext cx="7507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О каком герое идет речь?</a:t>
            </a:r>
          </a:p>
        </p:txBody>
      </p:sp>
      <p:sp>
        <p:nvSpPr>
          <p:cNvPr id="30723" name="Text Box 5"/>
          <p:cNvSpPr txBox="1">
            <a:spLocks noChangeArrowheads="1"/>
          </p:cNvSpPr>
          <p:nvPr/>
        </p:nvSpPr>
        <p:spPr bwMode="auto">
          <a:xfrm>
            <a:off x="963613" y="1984375"/>
            <a:ext cx="723265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sz="2000" b="1"/>
              <a:t>Составление синквейна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u="sng"/>
              <a:t>1-я строка</a:t>
            </a:r>
            <a:r>
              <a:rPr lang="ru-RU"/>
              <a:t> - слово-понятие (существительное или местоимение в начальной форме); 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u="sng"/>
              <a:t>2-я строка</a:t>
            </a:r>
            <a:r>
              <a:rPr lang="ru-RU"/>
              <a:t> - два слова, описывающих качества (прилагательные или причастия в именительном падеже); 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u="sng"/>
              <a:t>3-я строка</a:t>
            </a:r>
            <a:r>
              <a:rPr lang="ru-RU"/>
              <a:t> - три слова, рассказывающих о действиях, связанных с понятием (глаголы или деепричастия в начальной форме); 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u="sng"/>
              <a:t>4-я строка</a:t>
            </a:r>
            <a:r>
              <a:rPr lang="ru-RU"/>
              <a:t> - предложение (4–5 слов), отражающее отношение к понятию; </a:t>
            </a:r>
          </a:p>
          <a:p>
            <a:pPr marL="342900" indent="-342900">
              <a:spcBef>
                <a:spcPct val="50000"/>
              </a:spcBef>
            </a:pPr>
            <a:r>
              <a:rPr lang="ru-RU" b="1" u="sng"/>
              <a:t>5-я строка</a:t>
            </a:r>
            <a:r>
              <a:rPr lang="ru-RU"/>
              <a:t> - слово, которое даёт новую интерпретацию темы, выражает личное отношение автора синквейна к теме.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Прямоугольник 4"/>
          <p:cNvSpPr>
            <a:spLocks noChangeArrowheads="1"/>
          </p:cNvSpPr>
          <p:nvPr/>
        </p:nvSpPr>
        <p:spPr bwMode="auto">
          <a:xfrm>
            <a:off x="1457325" y="700088"/>
            <a:ext cx="61341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Юные художники…</a:t>
            </a:r>
          </a:p>
        </p:txBody>
      </p:sp>
      <p:pic>
        <p:nvPicPr>
          <p:cNvPr id="31747" name="Picture 6"/>
          <p:cNvPicPr>
            <a:picLocks noChangeAspect="1" noChangeArrowheads="1"/>
          </p:cNvPicPr>
          <p:nvPr/>
        </p:nvPicPr>
        <p:blipFill>
          <a:blip r:embed="rId3"/>
          <a:srcRect b="9039"/>
          <a:stretch>
            <a:fillRect/>
          </a:stretch>
        </p:blipFill>
        <p:spPr bwMode="auto">
          <a:xfrm>
            <a:off x="2676525" y="1382713"/>
            <a:ext cx="3870325" cy="452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2719388" y="5886450"/>
            <a:ext cx="38449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/>
              <a:t>Тарас Бульба</a:t>
            </a:r>
          </a:p>
          <a:p>
            <a:pPr algn="ctr">
              <a:spcBef>
                <a:spcPct val="50000"/>
              </a:spcBef>
            </a:pPr>
            <a:r>
              <a:rPr lang="ru-RU" sz="1200"/>
              <a:t>рисунок ученика 7б класса Попова Матвея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5" descr="214871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475" y="722313"/>
            <a:ext cx="3227388" cy="458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930275" y="5503863"/>
            <a:ext cx="3322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/>
              <a:t>Николай Васильевич Гоголь</a:t>
            </a:r>
          </a:p>
        </p:txBody>
      </p:sp>
      <p:pic>
        <p:nvPicPr>
          <p:cNvPr id="14340" name="Picture 8" descr="991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97400" y="735013"/>
            <a:ext cx="3519488" cy="458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Прямоугольник 4"/>
          <p:cNvSpPr>
            <a:spLocks noChangeArrowheads="1"/>
          </p:cNvSpPr>
          <p:nvPr/>
        </p:nvSpPr>
        <p:spPr bwMode="auto">
          <a:xfrm>
            <a:off x="1457325" y="700088"/>
            <a:ext cx="61341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Юные художники…</a:t>
            </a:r>
          </a:p>
        </p:txBody>
      </p:sp>
      <p:pic>
        <p:nvPicPr>
          <p:cNvPr id="3277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08100" y="1374775"/>
            <a:ext cx="6640513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2841625" y="5949950"/>
            <a:ext cx="39751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/>
              <a:t>Остап</a:t>
            </a:r>
          </a:p>
          <a:p>
            <a:pPr algn="ctr"/>
            <a:r>
              <a:rPr lang="ru-RU" sz="1200"/>
              <a:t>рисунок ученика 7б класса Попова Матвея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Прямоугольник 4"/>
          <p:cNvSpPr>
            <a:spLocks noChangeArrowheads="1"/>
          </p:cNvSpPr>
          <p:nvPr/>
        </p:nvSpPr>
        <p:spPr bwMode="auto">
          <a:xfrm>
            <a:off x="1457325" y="700088"/>
            <a:ext cx="61341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Юные художники…</a:t>
            </a:r>
          </a:p>
        </p:txBody>
      </p:sp>
      <p:pic>
        <p:nvPicPr>
          <p:cNvPr id="33795" name="Picture 6"/>
          <p:cNvPicPr>
            <a:picLocks noChangeAspect="1" noChangeArrowheads="1"/>
          </p:cNvPicPr>
          <p:nvPr/>
        </p:nvPicPr>
        <p:blipFill>
          <a:blip r:embed="rId3"/>
          <a:srcRect b="9187"/>
          <a:stretch>
            <a:fillRect/>
          </a:stretch>
        </p:blipFill>
        <p:spPr bwMode="auto">
          <a:xfrm>
            <a:off x="2773363" y="1404938"/>
            <a:ext cx="3425825" cy="451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 Box 5"/>
          <p:cNvSpPr txBox="1">
            <a:spLocks noChangeArrowheads="1"/>
          </p:cNvSpPr>
          <p:nvPr/>
        </p:nvSpPr>
        <p:spPr bwMode="auto">
          <a:xfrm>
            <a:off x="2511425" y="5934075"/>
            <a:ext cx="38957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/>
              <a:t>Андрий</a:t>
            </a:r>
          </a:p>
          <a:p>
            <a:pPr algn="ctr"/>
            <a:r>
              <a:rPr lang="ru-RU" sz="1200"/>
              <a:t>рисунок ученика 7б класса Попова Матвея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Прямоугольник 4"/>
          <p:cNvSpPr>
            <a:spLocks noChangeArrowheads="1"/>
          </p:cNvSpPr>
          <p:nvPr/>
        </p:nvSpPr>
        <p:spPr bwMode="auto">
          <a:xfrm>
            <a:off x="1457325" y="700088"/>
            <a:ext cx="61341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Юные поэты…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Прямоугольник 4"/>
          <p:cNvSpPr>
            <a:spLocks noChangeArrowheads="1"/>
          </p:cNvSpPr>
          <p:nvPr/>
        </p:nvSpPr>
        <p:spPr bwMode="auto">
          <a:xfrm>
            <a:off x="1201738" y="1370013"/>
            <a:ext cx="6567487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Можем ли мы назвать идеалом автора  одного из героев повести                         «Тарас Бульба»?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Прямоугольник 4"/>
          <p:cNvSpPr>
            <a:spLocks noChangeArrowheads="1"/>
          </p:cNvSpPr>
          <p:nvPr/>
        </p:nvSpPr>
        <p:spPr bwMode="auto">
          <a:xfrm>
            <a:off x="2206625" y="700088"/>
            <a:ext cx="47307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Синквейн </a:t>
            </a:r>
          </a:p>
        </p:txBody>
      </p:sp>
      <p:sp>
        <p:nvSpPr>
          <p:cNvPr id="36867" name="Text Box 5"/>
          <p:cNvSpPr txBox="1">
            <a:spLocks noChangeArrowheads="1"/>
          </p:cNvSpPr>
          <p:nvPr/>
        </p:nvSpPr>
        <p:spPr bwMode="auto">
          <a:xfrm>
            <a:off x="1158875" y="1722438"/>
            <a:ext cx="688340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1  </a:t>
            </a:r>
            <a:r>
              <a:rPr lang="ru-RU" sz="2000" b="1"/>
              <a:t>Урок</a:t>
            </a:r>
          </a:p>
          <a:p>
            <a:pPr>
              <a:spcBef>
                <a:spcPct val="50000"/>
              </a:spcBef>
            </a:pPr>
            <a:endParaRPr lang="ru-RU" sz="2000" b="1"/>
          </a:p>
          <a:p>
            <a:pPr>
              <a:spcBef>
                <a:spcPct val="50000"/>
              </a:spcBef>
            </a:pPr>
            <a:r>
              <a:rPr lang="ru-RU"/>
              <a:t>2</a:t>
            </a:r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r>
              <a:rPr lang="ru-RU"/>
              <a:t>3</a:t>
            </a:r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r>
              <a:rPr lang="ru-RU"/>
              <a:t>4</a:t>
            </a:r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r>
              <a:rPr lang="ru-RU"/>
              <a:t>5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Прямоугольник 4"/>
          <p:cNvSpPr>
            <a:spLocks noChangeArrowheads="1"/>
          </p:cNvSpPr>
          <p:nvPr/>
        </p:nvSpPr>
        <p:spPr bwMode="auto">
          <a:xfrm>
            <a:off x="1633538" y="749300"/>
            <a:ext cx="60213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Домашнее задание:</a:t>
            </a:r>
          </a:p>
        </p:txBody>
      </p:sp>
      <p:sp>
        <p:nvSpPr>
          <p:cNvPr id="37891" name="Text Box 5"/>
          <p:cNvSpPr txBox="1">
            <a:spLocks noChangeArrowheads="1"/>
          </p:cNvSpPr>
          <p:nvPr/>
        </p:nvSpPr>
        <p:spPr bwMode="auto">
          <a:xfrm>
            <a:off x="1314450" y="1982788"/>
            <a:ext cx="67278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000"/>
              <a:t>Написать сочинение на одну из тем: </a:t>
            </a:r>
          </a:p>
          <a:p>
            <a:pPr marL="342900" indent="-342900"/>
            <a:r>
              <a:rPr lang="ru-RU" sz="2000"/>
              <a:t>«Мой любимый герой в повести Н.В. Гоголя», </a:t>
            </a:r>
          </a:p>
          <a:p>
            <a:pPr marL="342900" indent="-342900"/>
            <a:r>
              <a:rPr lang="ru-RU" sz="2000"/>
              <a:t>«Во имя чего можно совершить подвиг?»</a:t>
            </a:r>
          </a:p>
          <a:p>
            <a:pPr marL="342900" indent="-342900"/>
            <a:endParaRPr lang="ru-RU" sz="2000"/>
          </a:p>
          <a:p>
            <a:pPr marL="342900" indent="-342900"/>
            <a:r>
              <a:rPr lang="ru-RU" sz="2000"/>
              <a:t>2. Выписать в тетрадь крылатые выражения из повести «Тарас Бульба».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Прямоугольник 4"/>
          <p:cNvSpPr>
            <a:spLocks noChangeArrowheads="1"/>
          </p:cNvSpPr>
          <p:nvPr/>
        </p:nvSpPr>
        <p:spPr bwMode="auto">
          <a:xfrm>
            <a:off x="1308100" y="1531938"/>
            <a:ext cx="656748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Можем ли мы назвать идеалом автора  одного из героев повести                         «Тарас Бульба»?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Прямоугольник 3"/>
          <p:cNvSpPr>
            <a:spLocks noChangeArrowheads="1"/>
          </p:cNvSpPr>
          <p:nvPr/>
        </p:nvSpPr>
        <p:spPr bwMode="auto">
          <a:xfrm>
            <a:off x="892175" y="1406525"/>
            <a:ext cx="2293938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Arial" charset="0"/>
              <a:buNone/>
            </a:pPr>
            <a:endParaRPr lang="ru-RU" sz="2400">
              <a:latin typeface="Garamond Premr Pro Smbd"/>
              <a:cs typeface="Tahoma" pitchFamily="34" charset="0"/>
            </a:endParaRPr>
          </a:p>
        </p:txBody>
      </p:sp>
      <p:sp>
        <p:nvSpPr>
          <p:cNvPr id="16387" name="Rectangle 7"/>
          <p:cNvSpPr>
            <a:spLocks noGrp="1"/>
          </p:cNvSpPr>
          <p:nvPr>
            <p:ph type="body" sz="half" idx="4294967295"/>
          </p:nvPr>
        </p:nvSpPr>
        <p:spPr>
          <a:xfrm>
            <a:off x="5021263" y="1582738"/>
            <a:ext cx="3346450" cy="2416175"/>
          </a:xfrm>
        </p:spPr>
        <p:txBody>
          <a:bodyPr/>
          <a:lstStyle/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2400" b="1" smtClean="0"/>
              <a:t>   </a:t>
            </a:r>
            <a:endParaRPr lang="ru-RU" sz="2400" smtClean="0"/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1062038" y="1296988"/>
            <a:ext cx="7004050" cy="310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000" b="1"/>
              <a:t>На прошлом уроке вы получили домашнее задание:</a:t>
            </a:r>
          </a:p>
          <a:p>
            <a:pPr marL="342900" indent="-342900"/>
            <a:r>
              <a:rPr lang="ru-RU"/>
              <a:t> </a:t>
            </a:r>
            <a:endParaRPr lang="ru-RU" u="sng"/>
          </a:p>
          <a:p>
            <a:pPr marL="342900" indent="-342900"/>
            <a:r>
              <a:rPr lang="ru-RU" sz="2000"/>
              <a:t>1) </a:t>
            </a:r>
            <a:r>
              <a:rPr lang="ru-RU" sz="2000" u="sng"/>
              <a:t>Подобрать цитатный материал</a:t>
            </a:r>
            <a:r>
              <a:rPr lang="ru-RU" sz="2000"/>
              <a:t>, характеризующий главных героев повести.</a:t>
            </a:r>
          </a:p>
          <a:p>
            <a:pPr marL="342900" indent="-342900"/>
            <a:endParaRPr lang="ru-RU" sz="2000"/>
          </a:p>
          <a:p>
            <a:pPr marL="342900" indent="-342900"/>
            <a:r>
              <a:rPr lang="ru-RU" sz="2000"/>
              <a:t>2) </a:t>
            </a:r>
            <a:r>
              <a:rPr lang="ru-RU" sz="2000" u="sng"/>
              <a:t>Составить по 2 «толстых и тонких вопроса»</a:t>
            </a:r>
            <a:r>
              <a:rPr lang="ru-RU" sz="2000"/>
              <a:t> по данному произведению.</a:t>
            </a:r>
          </a:p>
          <a:p>
            <a:pPr marL="342900" indent="-342900"/>
            <a:r>
              <a:rPr lang="ru-RU" sz="2000"/>
              <a:t>                                        </a:t>
            </a:r>
          </a:p>
          <a:p>
            <a:pPr marL="342900" indent="-342900"/>
            <a:r>
              <a:rPr lang="ru-RU" sz="2000"/>
              <a:t>3) </a:t>
            </a:r>
            <a:r>
              <a:rPr lang="ru-RU" sz="2000" u="sng"/>
              <a:t>Творческое задание:</a:t>
            </a:r>
            <a:r>
              <a:rPr lang="ru-RU" sz="2000"/>
              <a:t> составить синквейн, нарисовать рисунок, сочинить стихотворение (на выбор).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1887538" y="923925"/>
            <a:ext cx="6262687" cy="387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Урок литературы в 7 классе</a:t>
            </a:r>
          </a:p>
          <a:p>
            <a:pPr algn="ctr">
              <a:spcBef>
                <a:spcPct val="50000"/>
              </a:spcBef>
            </a:pPr>
            <a:endParaRPr lang="ru-RU" sz="2000" b="1"/>
          </a:p>
          <a:p>
            <a:pPr algn="ctr">
              <a:spcBef>
                <a:spcPct val="50000"/>
              </a:spcBef>
            </a:pPr>
            <a:r>
              <a:rPr lang="ru-RU" sz="3600" b="1" i="1"/>
              <a:t>Главные герои повести </a:t>
            </a:r>
          </a:p>
          <a:p>
            <a:pPr algn="ctr">
              <a:spcBef>
                <a:spcPct val="50000"/>
              </a:spcBef>
            </a:pPr>
            <a:r>
              <a:rPr lang="ru-RU" sz="3600" b="1" i="1"/>
              <a:t>Николая Васильевича Гоголя </a:t>
            </a:r>
          </a:p>
          <a:p>
            <a:pPr algn="ctr">
              <a:spcBef>
                <a:spcPct val="50000"/>
              </a:spcBef>
            </a:pPr>
            <a:r>
              <a:rPr lang="ru-RU" sz="3600" b="1" i="1"/>
              <a:t>«Тарас Бульба»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Прямоугольник 3"/>
          <p:cNvSpPr>
            <a:spLocks noChangeArrowheads="1"/>
          </p:cNvSpPr>
          <p:nvPr/>
        </p:nvSpPr>
        <p:spPr bwMode="auto">
          <a:xfrm>
            <a:off x="892175" y="1406525"/>
            <a:ext cx="2293938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Arial" charset="0"/>
              <a:buNone/>
            </a:pPr>
            <a:endParaRPr lang="ru-RU" sz="2400">
              <a:latin typeface="Garamond Premr Pro Smbd"/>
              <a:cs typeface="Tahoma" pitchFamily="34" charset="0"/>
            </a:endParaRPr>
          </a:p>
        </p:txBody>
      </p:sp>
      <p:sp>
        <p:nvSpPr>
          <p:cNvPr id="18435" name="Rectangle 7"/>
          <p:cNvSpPr>
            <a:spLocks noGrp="1"/>
          </p:cNvSpPr>
          <p:nvPr>
            <p:ph type="body" sz="half" idx="4294967295"/>
          </p:nvPr>
        </p:nvSpPr>
        <p:spPr>
          <a:xfrm>
            <a:off x="1355725" y="1582738"/>
            <a:ext cx="6464300" cy="2416175"/>
          </a:xfrm>
        </p:spPr>
        <p:txBody>
          <a:bodyPr/>
          <a:lstStyle/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2400" b="1" smtClean="0"/>
              <a:t>   Цель  урока</a:t>
            </a:r>
            <a:r>
              <a:rPr lang="ru-RU" sz="2400" smtClean="0"/>
              <a:t>:                                                                  исследование характеров главных героев повести Н.В.Гоголя «Тарас Бульба»</a:t>
            </a:r>
          </a:p>
          <a:p>
            <a:pPr eaLnBrk="1" hangingPunct="1"/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925513" y="2320925"/>
            <a:ext cx="2293937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Arial" charset="0"/>
              <a:buNone/>
            </a:pPr>
            <a:endParaRPr lang="ru-RU" sz="2400">
              <a:latin typeface="Garamond Premr Pro Smbd"/>
              <a:cs typeface="Tahoma" pitchFamily="34" charset="0"/>
            </a:endParaRP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1109663" y="1543050"/>
            <a:ext cx="6769100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Перед вами предложение из 2 главы, нужно              </a:t>
            </a:r>
            <a:r>
              <a:rPr lang="ru-RU" b="1"/>
              <a:t>восстановить авторский текст</a:t>
            </a:r>
          </a:p>
          <a:p>
            <a:pPr algn="ctr">
              <a:spcBef>
                <a:spcPct val="50000"/>
              </a:spcBef>
            </a:pPr>
            <a:r>
              <a:rPr lang="ru-RU"/>
              <a:t>  </a:t>
            </a:r>
          </a:p>
          <a:p>
            <a:pPr algn="ctr">
              <a:spcBef>
                <a:spcPct val="50000"/>
              </a:spcBef>
            </a:pPr>
            <a:r>
              <a:rPr lang="ru-RU" sz="2800"/>
              <a:t>«Вот то гнездо, откуда … все те гордые и …, как львы! Вот откуда разливается … и … на всю Украйну!»</a:t>
            </a:r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1273175" y="750888"/>
            <a:ext cx="6515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Хорошо ли вы ориентируетесь в тексте?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Прямоугольник 3"/>
          <p:cNvSpPr>
            <a:spLocks noChangeArrowheads="1"/>
          </p:cNvSpPr>
          <p:nvPr/>
        </p:nvSpPr>
        <p:spPr bwMode="auto">
          <a:xfrm>
            <a:off x="925513" y="2320925"/>
            <a:ext cx="2293937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Arial" charset="0"/>
              <a:buNone/>
            </a:pPr>
            <a:endParaRPr lang="ru-RU" sz="2400">
              <a:latin typeface="Garamond Premr Pro Smbd"/>
              <a:cs typeface="Tahoma" pitchFamily="34" charset="0"/>
            </a:endParaRP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1109663" y="1543050"/>
            <a:ext cx="6769100" cy="361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Перед вами предложение из 2 главы, нужно              </a:t>
            </a:r>
            <a:r>
              <a:rPr lang="ru-RU" b="1"/>
              <a:t>восстановить авторский текст</a:t>
            </a:r>
            <a:r>
              <a:rPr lang="ru-RU"/>
              <a:t> </a:t>
            </a:r>
          </a:p>
          <a:p>
            <a:pPr algn="ctr">
              <a:spcBef>
                <a:spcPct val="50000"/>
              </a:spcBef>
            </a:pPr>
            <a:r>
              <a:rPr lang="ru-RU"/>
              <a:t> </a:t>
            </a:r>
          </a:p>
          <a:p>
            <a:pPr algn="ctr">
              <a:spcBef>
                <a:spcPct val="50000"/>
              </a:spcBef>
            </a:pPr>
            <a:r>
              <a:rPr lang="ru-RU" sz="2800"/>
              <a:t>«Вот то гнездо, откуда вылетают все те гордые и крепкие, как львы! Вот откуда разливается воля и козачество на всю Украйну!»</a:t>
            </a:r>
          </a:p>
          <a:p>
            <a:pPr algn="ctr">
              <a:spcBef>
                <a:spcPct val="50000"/>
              </a:spcBef>
            </a:pPr>
            <a:r>
              <a:rPr lang="ru-RU" sz="2800"/>
              <a:t>                                               Н.В.Гоголь</a:t>
            </a:r>
          </a:p>
        </p:txBody>
      </p:sp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1273175" y="750888"/>
            <a:ext cx="6515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Хорошо ли вы ориентируетесь в тексте?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Прямоугольник 4"/>
          <p:cNvSpPr>
            <a:spLocks noChangeArrowheads="1"/>
          </p:cNvSpPr>
          <p:nvPr/>
        </p:nvSpPr>
        <p:spPr bwMode="auto">
          <a:xfrm>
            <a:off x="1625600" y="692150"/>
            <a:ext cx="60626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843C0C"/>
                </a:solidFill>
                <a:latin typeface="Garamond Premr Pro Smbd"/>
                <a:cs typeface="Tahoma" pitchFamily="34" charset="0"/>
              </a:rPr>
              <a:t>Образ Тараса Бульбы</a:t>
            </a:r>
          </a:p>
        </p:txBody>
      </p:sp>
      <p:pic>
        <p:nvPicPr>
          <p:cNvPr id="21507" name="Picture 5" descr="бульб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9538" y="1387475"/>
            <a:ext cx="3886200" cy="503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480</TotalTime>
  <Words>344</Words>
  <Application>Microsoft Office PowerPoint</Application>
  <PresentationFormat>Экран (4:3)</PresentationFormat>
  <Paragraphs>78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Calibri Light</vt:lpstr>
      <vt:lpstr>Calibri</vt:lpstr>
      <vt:lpstr>Garamond Premr Pro Smbd</vt:lpstr>
      <vt:lpstr>Tahoma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Диня</cp:lastModifiedBy>
  <cp:revision>77</cp:revision>
  <dcterms:created xsi:type="dcterms:W3CDTF">2013-11-19T05:52:05Z</dcterms:created>
  <dcterms:modified xsi:type="dcterms:W3CDTF">2017-11-28T15:04:45Z</dcterms:modified>
</cp:coreProperties>
</file>