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75" r:id="rId4"/>
    <p:sldId id="265" r:id="rId5"/>
    <p:sldId id="266" r:id="rId6"/>
    <p:sldId id="267" r:id="rId7"/>
    <p:sldId id="269" r:id="rId8"/>
    <p:sldId id="271" r:id="rId9"/>
    <p:sldId id="281" r:id="rId10"/>
    <p:sldId id="272" r:id="rId11"/>
    <p:sldId id="279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179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CA2775-0601-4D72-89A6-8C7B3AACA5F9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45BDBF-8746-4213-A95B-8F0B4BCD6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7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77DD1-A831-4DCF-A218-A5D3B94F9AB6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61BEB-281E-4F8D-BB05-C2E5C635DF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0"/>
            <a:ext cx="6188224" cy="1772816"/>
          </a:xfrm>
        </p:spPr>
        <p:txBody>
          <a:bodyPr>
            <a:no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</a:t>
            </a:r>
            <a:b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«Кировская средняя общеобразовательная школа»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2348880"/>
            <a:ext cx="756084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««Интерактивные приемы, используемые на уроках литературного </a:t>
            </a:r>
            <a:r>
              <a:rPr lang="ru-RU" sz="32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чтения»</a:t>
            </a:r>
            <a:endParaRPr lang="ru-RU" sz="3200" dirty="0" smtClean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4581128"/>
            <a:ext cx="4860032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i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Хоктина</a:t>
            </a:r>
            <a:r>
              <a:rPr lang="ru-RU" sz="24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С. В., учитель начальных классов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МКОУ «Кировская СОШ»           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4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6165304"/>
            <a:ext cx="30963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b="1" i="1" dirty="0" err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Лазаревский</a:t>
            </a:r>
            <a:r>
              <a:rPr lang="ru-RU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2017 г.</a:t>
            </a:r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301895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  «Ключевой момент»</a:t>
            </a:r>
            <a:endParaRPr lang="ru-RU" sz="3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700808"/>
            <a:ext cx="8229600" cy="4525963"/>
          </a:xfrm>
        </p:spPr>
        <p:txBody>
          <a:bodyPr/>
          <a:lstStyle/>
          <a:p>
            <a:pPr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мало говорит, тот больше делает</a:t>
            </a:r>
            <a:r>
              <a:rPr lang="ru-RU" b="1">
                <a:solidFill>
                  <a:srgbClr val="0000C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>
                <a:solidFill>
                  <a:srgbClr val="54545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ru-RU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акова работа, такова и награда.</a:t>
            </a:r>
          </a:p>
          <a:p>
            <a:pPr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Волка ноги кормят</a:t>
            </a: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Что в воду упало, то пропало.</a:t>
            </a:r>
          </a:p>
          <a:p>
            <a:pPr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Доплясались, что без хлеба остались. </a:t>
            </a:r>
            <a:endParaRPr lang="ru-RU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835696" y="2780928"/>
            <a:ext cx="66967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5184576"/>
          </a:xfrm>
        </p:spPr>
        <p:txBody>
          <a:bodyPr>
            <a:normAutofit/>
          </a:bodyPr>
          <a:lstStyle/>
          <a:p>
            <a:pPr lvl="4" algn="ctr" rtl="0">
              <a:spcBef>
                <a:spcPct val="0"/>
              </a:spcBef>
            </a:pPr>
            <a: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Успеха в овладении интерактивными методами в работе!</a:t>
            </a:r>
            <a:br>
              <a:rPr lang="ru-RU" sz="3600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94101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196752"/>
            <a:ext cx="6984776" cy="4104456"/>
          </a:xfrm>
        </p:spPr>
        <p:txBody>
          <a:bodyPr>
            <a:normAutofit/>
          </a:bodyPr>
          <a:lstStyle/>
          <a:p>
            <a:pPr lvl="0" algn="just">
              <a:buFont typeface="+mj-lt"/>
              <a:buAutoNum type="arabicPeriod"/>
              <a:tabLst>
                <a:tab pos="742950" algn="l"/>
              </a:tabLst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Сегодня применение интерактивных технологий обучения способствует активизации познавательной деятельности обучающихся на уроках в начальной школе.</a:t>
            </a:r>
          </a:p>
          <a:p>
            <a:pPr lvl="0" algn="just">
              <a:buFont typeface="+mj-lt"/>
              <a:buAutoNum type="arabicPeriod"/>
              <a:tabLst>
                <a:tab pos="742950" algn="l"/>
              </a:tabLst>
            </a:pPr>
            <a:r>
              <a:rPr lang="ru-RU" sz="2400" b="1" spc="-5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Успешность обучения младших школьников напрямую зависит от наличия  устойчивой учебной мотивации </a:t>
            </a:r>
            <a:r>
              <a:rPr lang="ru-RU" sz="2400" b="1" spc="-5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 </a:t>
            </a:r>
            <a:r>
              <a:rPr lang="ru-RU" sz="2400" b="1" spc="-5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познавательной </a:t>
            </a:r>
            <a:r>
              <a:rPr lang="ru-RU" sz="2400" b="1" spc="-5" dirty="0" smtClean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активности ребенка.</a:t>
            </a:r>
            <a:endParaRPr lang="ru-RU" sz="2400" b="1" dirty="0">
              <a:solidFill>
                <a:srgbClr val="0000CC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just">
              <a:buFont typeface="+mj-lt"/>
              <a:buAutoNum type="arabicPeriod"/>
              <a:tabLst>
                <a:tab pos="742950" algn="l"/>
              </a:tabLst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Мотивация способствует более успешному усвоению  изучаемого материала.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381328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1920" y="6381328"/>
            <a:ext cx="2088232" cy="36004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6381328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196752"/>
            <a:ext cx="7200800" cy="446449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 descr="neuspevaemost-3231782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3040691"/>
            <a:ext cx="2304256" cy="184570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Интерактивный метод</a:t>
            </a:r>
            <a:endParaRPr lang="ru-RU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843808" y="1772816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 rot="10800000">
            <a:off x="2843808" y="1988840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0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1507446" cy="1728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Содержимое 20" descr="9888940.gif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707905" y="1340768"/>
            <a:ext cx="1584176" cy="1522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4" name="Прямоугольник 23"/>
          <p:cNvSpPr/>
          <p:nvPr/>
        </p:nvSpPr>
        <p:spPr>
          <a:xfrm>
            <a:off x="971600" y="1196752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835696" y="3356992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" name="Рисунок 26" descr="teacher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483768" y="3012074"/>
            <a:ext cx="2016224" cy="1875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8" name="Прямоугольник 27"/>
          <p:cNvSpPr/>
          <p:nvPr/>
        </p:nvSpPr>
        <p:spPr>
          <a:xfrm>
            <a:off x="5436096" y="1340768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69490727_0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1268760"/>
            <a:ext cx="941511" cy="1382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" name="Рисунок 29" descr="6520537-grupo-de-escuela-de-los-ninos--vector-de-ilustracion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08304" y="1196752"/>
            <a:ext cx="1585497" cy="12961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3" name="Стрелка вправо 32"/>
          <p:cNvSpPr/>
          <p:nvPr/>
        </p:nvSpPr>
        <p:spPr>
          <a:xfrm rot="10800000">
            <a:off x="6588224" y="1916832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076056" y="3284984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Стрелка вправо 36"/>
          <p:cNvSpPr/>
          <p:nvPr/>
        </p:nvSpPr>
        <p:spPr>
          <a:xfrm>
            <a:off x="4427984" y="5589240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право 37"/>
          <p:cNvSpPr/>
          <p:nvPr/>
        </p:nvSpPr>
        <p:spPr>
          <a:xfrm rot="10800000">
            <a:off x="4427984" y="5805264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195736" y="5661248"/>
            <a:ext cx="504056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6588224" y="1628800"/>
            <a:ext cx="576064" cy="7200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" name="Рисунок 40" descr="6520537-grupo-de-escuela-de-los-ninos--vector-de-ilustrac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99792" y="5144029"/>
            <a:ext cx="1656184" cy="1353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3" name="Рисунок 42" descr="6520537-grupo-de-escuela-de-los-ninos--vector-de-ilustrac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76056" y="5157192"/>
            <a:ext cx="1656184" cy="13539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99412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3600" b="1" i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Владимир Фёдорович </a:t>
            </a:r>
            <a:r>
              <a:rPr lang="ru-RU" sz="36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Одоевский </a:t>
            </a:r>
            <a:br>
              <a:rPr lang="ru-RU" sz="36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-171400"/>
            <a:ext cx="8064896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i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7784" y="1340768"/>
            <a:ext cx="4680520" cy="499715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Прием «Мозговой штурм» </a:t>
            </a:r>
            <a:endParaRPr lang="ru-RU" sz="3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29"/>
          <p:cNvSpPr txBox="1">
            <a:spLocks noGrp="1" noChangeArrowheads="1"/>
          </p:cNvSpPr>
          <p:nvPr>
            <p:ph idx="1"/>
          </p:nvPr>
        </p:nvSpPr>
        <p:spPr bwMode="auto">
          <a:xfrm>
            <a:off x="1763688" y="1772816"/>
            <a:ext cx="2592288" cy="461665"/>
          </a:xfrm>
          <a:prstGeom prst="rect">
            <a:avLst/>
          </a:prstGeom>
          <a:noFill/>
          <a:ln w="76200">
            <a:solidFill>
              <a:srgbClr val="007A37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None/>
            </a:pPr>
            <a:r>
              <a:rPr lang="ru-RU" sz="2400" b="1" dirty="0" smtClean="0"/>
              <a:t>НАРОДНАЯ</a:t>
            </a:r>
            <a:endParaRPr lang="ru-RU" sz="2400" b="1" dirty="0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5724128" y="1772816"/>
            <a:ext cx="2881313" cy="461962"/>
          </a:xfrm>
          <a:prstGeom prst="rect">
            <a:avLst/>
          </a:prstGeom>
          <a:noFill/>
          <a:ln w="76200">
            <a:solidFill>
              <a:srgbClr val="007A37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2400" b="1" dirty="0" smtClean="0"/>
              <a:t>АВТОРСКАЯ</a:t>
            </a:r>
            <a:endParaRPr lang="ru-RU" sz="2400" b="1" dirty="0"/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1043608" y="2348880"/>
            <a:ext cx="3888432" cy="409342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t"/>
            <a:r>
              <a:rPr lang="ru-RU" sz="2000" b="1" dirty="0"/>
              <a:t>1. Автор – народ.</a:t>
            </a:r>
            <a:endParaRPr lang="ru-RU" sz="2000" dirty="0"/>
          </a:p>
          <a:p>
            <a:pPr fontAlgn="t"/>
            <a:r>
              <a:rPr lang="ru-RU" sz="2000" dirty="0"/>
              <a:t>2. </a:t>
            </a:r>
            <a:r>
              <a:rPr lang="ru-RU" sz="2000" dirty="0" smtClean="0"/>
              <a:t>Создавалась </a:t>
            </a:r>
            <a:r>
              <a:rPr lang="ru-RU" sz="2000" dirty="0"/>
              <a:t>в устной </a:t>
            </a:r>
            <a:r>
              <a:rPr lang="ru-RU" sz="2000" dirty="0" smtClean="0"/>
              <a:t>форме.</a:t>
            </a:r>
            <a:endParaRPr lang="ru-RU" sz="2000" dirty="0"/>
          </a:p>
          <a:p>
            <a:pPr fontAlgn="t"/>
            <a:r>
              <a:rPr lang="ru-RU" sz="2000" dirty="0"/>
              <a:t>3. С</a:t>
            </a:r>
            <a:r>
              <a:rPr lang="ru-RU" sz="2000" dirty="0" smtClean="0"/>
              <a:t>казка может существовать </a:t>
            </a:r>
            <a:r>
              <a:rPr lang="ru-RU" sz="2000" dirty="0"/>
              <a:t>в нескольких вариантах.( создатель может вносить изменения)</a:t>
            </a:r>
          </a:p>
          <a:p>
            <a:pPr fontAlgn="t"/>
            <a:r>
              <a:rPr lang="ru-RU" sz="2000" dirty="0"/>
              <a:t>4. Время создания определить невозможно.</a:t>
            </a:r>
          </a:p>
          <a:p>
            <a:pPr fontAlgn="t"/>
            <a:r>
              <a:rPr lang="ru-RU" sz="2000" dirty="0"/>
              <a:t>5. Народная сказка ограничивается определённым жанром:</a:t>
            </a:r>
          </a:p>
          <a:p>
            <a:pPr fontAlgn="t"/>
            <a:r>
              <a:rPr lang="ru-RU" sz="2000" dirty="0"/>
              <a:t>Волшебная</a:t>
            </a:r>
          </a:p>
          <a:p>
            <a:pPr fontAlgn="t"/>
            <a:r>
              <a:rPr lang="ru-RU" sz="2000" dirty="0"/>
              <a:t>Бытовая</a:t>
            </a:r>
          </a:p>
          <a:p>
            <a:pPr fontAlgn="t"/>
            <a:r>
              <a:rPr lang="ru-RU" sz="2000" dirty="0" smtClean="0"/>
              <a:t> О </a:t>
            </a:r>
            <a:r>
              <a:rPr lang="ru-RU" sz="2000" dirty="0"/>
              <a:t>животных</a:t>
            </a: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5436096" y="2485054"/>
            <a:ext cx="3528392" cy="409342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fontAlgn="t"/>
            <a:r>
              <a:rPr lang="ru-RU" sz="2000" b="1" dirty="0"/>
              <a:t>1. Автор – конкретное лицо.</a:t>
            </a:r>
            <a:endParaRPr lang="ru-RU" sz="2000" dirty="0"/>
          </a:p>
          <a:p>
            <a:pPr fontAlgn="t"/>
            <a:r>
              <a:rPr lang="ru-RU" sz="2000" dirty="0"/>
              <a:t>2. Создаётся в письменной </a:t>
            </a:r>
            <a:r>
              <a:rPr lang="ru-RU" sz="2000" dirty="0" smtClean="0"/>
              <a:t>форме.</a:t>
            </a:r>
            <a:endParaRPr lang="ru-RU" sz="2000" dirty="0"/>
          </a:p>
          <a:p>
            <a:pPr fontAlgn="t"/>
            <a:r>
              <a:rPr lang="ru-RU" sz="2000" dirty="0"/>
              <a:t>3.Внесение изменений не </a:t>
            </a:r>
            <a:r>
              <a:rPr lang="ru-RU" sz="2000" dirty="0" smtClean="0"/>
              <a:t>допускается.</a:t>
            </a:r>
            <a:endParaRPr lang="ru-RU" sz="2000" dirty="0"/>
          </a:p>
          <a:p>
            <a:r>
              <a:rPr lang="ru-RU" sz="2000" dirty="0"/>
              <a:t>4. Время создания сказки известно.</a:t>
            </a:r>
          </a:p>
          <a:p>
            <a:pPr fontAlgn="t"/>
            <a:r>
              <a:rPr lang="ru-RU" sz="2000" dirty="0"/>
              <a:t> 5. Не ограничивается определённым жанром; включает в себя черты и бытовой сказки, и волшебной, и сказки о животных, и даже фантастику.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>
            <a:normAutofit/>
          </a:bodyPr>
          <a:lstStyle/>
          <a:p>
            <a:pPr lvl="0"/>
            <a:r>
              <a:rPr lang="ru-RU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рием  «Словесные ассоциации»</a:t>
            </a:r>
            <a:endParaRPr lang="ru-RU" sz="3600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1628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студенец</a:t>
            </a:r>
            <a:endParaRPr lang="ru-RU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00CC"/>
                </a:solidFill>
              </a:rPr>
              <a:t> </a:t>
            </a: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почивать</a:t>
            </a:r>
          </a:p>
          <a:p>
            <a:pPr eaLnBrk="1" hangingPunct="1">
              <a:lnSpc>
                <a:spcPct val="90000"/>
              </a:lnSpc>
              <a:buClr>
                <a:srgbClr val="0000CC"/>
              </a:buClr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слиток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endParaRPr lang="ru-RU" b="1" i="1" dirty="0" smtClean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6381328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4149080"/>
            <a:ext cx="2016224" cy="24574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9" y="4509120"/>
            <a:ext cx="2592288" cy="17430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4208" y="4437112"/>
            <a:ext cx="2438400" cy="187220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Autofit/>
          </a:bodyPr>
          <a:lstStyle/>
          <a:p>
            <a:pPr lvl="0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Приемы «</a:t>
            </a:r>
            <a:r>
              <a:rPr lang="ru-RU" sz="36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Воспроизведение информации</a:t>
            </a:r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», «Ролевая игра» 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331640" y="2924944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95936" y="2852935"/>
            <a:ext cx="4320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331640" y="5085184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3995936" y="5589240"/>
            <a:ext cx="360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9" y="3861048"/>
            <a:ext cx="2160239" cy="2459732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5696" y="1484784"/>
            <a:ext cx="2160240" cy="19198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288" y="3933056"/>
            <a:ext cx="1728192" cy="23042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85" y="3861048"/>
            <a:ext cx="2016224" cy="245745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48264" y="1412776"/>
            <a:ext cx="1944216" cy="21602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984" y="1412777"/>
            <a:ext cx="1944216" cy="2088232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6588224" y="2924944"/>
            <a:ext cx="504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96042" y="5496036"/>
            <a:ext cx="576064" cy="64807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6381328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1484784"/>
            <a:ext cx="33843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грубая 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трудолюбивая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отзывчивая</a:t>
            </a:r>
          </a:p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неблагодарная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ленивая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умная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добрая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невнимательная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3635896" y="3717032"/>
            <a:ext cx="504056" cy="648072"/>
          </a:xfrm>
          <a:prstGeom prst="straightConnector1">
            <a:avLst/>
          </a:prstGeom>
          <a:ln w="34925" cmpd="sng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08104" y="1772816"/>
            <a:ext cx="864096" cy="504056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3563888" y="2276872"/>
            <a:ext cx="360040" cy="72008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563888" y="2708920"/>
            <a:ext cx="504056" cy="72008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012160" y="3068960"/>
            <a:ext cx="504056" cy="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652120" y="3501008"/>
            <a:ext cx="576064" cy="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508104" y="3789040"/>
            <a:ext cx="792088" cy="72008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3563888" y="3573016"/>
            <a:ext cx="720080" cy="360040"/>
          </a:xfrm>
          <a:prstGeom prst="straightConnector1">
            <a:avLst/>
          </a:prstGeom>
          <a:ln w="3492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691680" y="332656"/>
            <a:ext cx="67687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«Поиск соответствий»</a:t>
            </a:r>
            <a:endParaRPr lang="ru-RU" sz="3600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916832"/>
            <a:ext cx="2376264" cy="30963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916832"/>
            <a:ext cx="2520280" cy="28803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6381328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Прием «</a:t>
            </a:r>
            <a:r>
              <a:rPr lang="ru-RU" sz="3200" b="1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b="1" dirty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b="0" dirty="0">
                <a:solidFill>
                  <a:prstClr val="black"/>
                </a:solidFill>
              </a:rPr>
              <a:t>Рукодельница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174875"/>
            <a:ext cx="4032448" cy="3951288"/>
          </a:xfrm>
        </p:spPr>
        <p:txBody>
          <a:bodyPr/>
          <a:lstStyle/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Добрая, отзывчивая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Вяжет, шьет, поет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Затейнице весело живется.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Счастливица.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32500" lnSpcReduction="20000"/>
          </a:bodyPr>
          <a:lstStyle/>
          <a:p>
            <a:pPr lvl="0"/>
            <a:endParaRPr lang="ru-RU" sz="2800" b="0" dirty="0" smtClean="0">
              <a:solidFill>
                <a:prstClr val="black"/>
              </a:solidFill>
            </a:endParaRPr>
          </a:p>
          <a:p>
            <a:pPr lvl="0"/>
            <a:r>
              <a:rPr lang="ru-RU" sz="7400" b="0" dirty="0">
                <a:solidFill>
                  <a:prstClr val="black"/>
                </a:solidFill>
              </a:rPr>
              <a:t> </a:t>
            </a:r>
            <a:r>
              <a:rPr lang="ru-RU" sz="7400" b="0" dirty="0" smtClean="0">
                <a:solidFill>
                  <a:prstClr val="black"/>
                </a:solidFill>
              </a:rPr>
              <a:t>                 Ленивица</a:t>
            </a:r>
            <a:endParaRPr lang="ru-RU" sz="7400" b="0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83968" y="2174875"/>
            <a:ext cx="4608512" cy="3951288"/>
          </a:xfrm>
        </p:spPr>
        <p:txBody>
          <a:bodyPr/>
          <a:lstStyle/>
          <a:p>
            <a:pPr marL="0" lvl="0" indent="0">
              <a:buNone/>
            </a:pP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Равнодушная</a:t>
            </a:r>
            <a:r>
              <a:rPr lang="ru-RU" dirty="0">
                <a:solidFill>
                  <a:prstClr val="black"/>
                </a:solidFill>
              </a:rPr>
              <a:t>, ленивая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Спит, ест, мух считает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Скука одолевает </a:t>
            </a:r>
            <a:r>
              <a:rPr lang="ru-RU" dirty="0" smtClean="0">
                <a:solidFill>
                  <a:prstClr val="black"/>
                </a:solidFill>
              </a:rPr>
              <a:t>её каждый </a:t>
            </a:r>
            <a:r>
              <a:rPr lang="ru-RU" dirty="0">
                <a:solidFill>
                  <a:prstClr val="black"/>
                </a:solidFill>
              </a:rPr>
              <a:t>день.</a:t>
            </a:r>
          </a:p>
          <a:p>
            <a:pPr marL="0" indent="0">
              <a:buNone/>
            </a:pPr>
            <a:r>
              <a:rPr lang="ru-RU" dirty="0" err="1" smtClean="0"/>
              <a:t>Лодырница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6309320"/>
            <a:ext cx="97160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5" y="4149081"/>
            <a:ext cx="2088233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49081"/>
            <a:ext cx="2664296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792848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4-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1222</TotalTime>
  <Words>322</Words>
  <Application>Microsoft Office PowerPoint</Application>
  <PresentationFormat>Экран (4:3)</PresentationFormat>
  <Paragraphs>71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4-13</vt:lpstr>
      <vt:lpstr>  Муниципальное казённое общеобразовательное учреждение «Кировская средняя общеобразовательная школа»  </vt:lpstr>
      <vt:lpstr>Презентация PowerPoint</vt:lpstr>
      <vt:lpstr>    Интерактивный метод</vt:lpstr>
      <vt:lpstr>Владимир Фёдорович Одоевский  </vt:lpstr>
      <vt:lpstr>Прием «Мозговой штурм» </vt:lpstr>
      <vt:lpstr>Прием  «Словесные ассоциации»</vt:lpstr>
      <vt:lpstr>Приемы «Воспроизведение информации», «Ролевая игра» </vt:lpstr>
      <vt:lpstr>Презентация PowerPoint</vt:lpstr>
      <vt:lpstr>Прием «Синквейн» </vt:lpstr>
      <vt:lpstr>Прием   «Ключевой момент»</vt:lpstr>
      <vt:lpstr>Успеха в овладении интерактивными методами в работе! </vt:lpstr>
      <vt:lpstr>Выводы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Федерация Министерство образования и науки Муниципальное общеобразовательное учреждение-средняя общеобразовательная школа № 13 с углубленным изучением отдельных предметов г.о.Жуковский Московской области</dc:title>
  <dc:creator>user</dc:creator>
  <dc:description>http://aida.ucoz.ru</dc:description>
  <cp:lastModifiedBy>Светлана и Вилена</cp:lastModifiedBy>
  <cp:revision>82</cp:revision>
  <dcterms:created xsi:type="dcterms:W3CDTF">2015-02-06T05:10:38Z</dcterms:created>
  <dcterms:modified xsi:type="dcterms:W3CDTF">2001-12-31T21:49:07Z</dcterms:modified>
</cp:coreProperties>
</file>