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8" r:id="rId4"/>
    <p:sldId id="257" r:id="rId5"/>
    <p:sldId id="280" r:id="rId6"/>
    <p:sldId id="285" r:id="rId7"/>
    <p:sldId id="265" r:id="rId8"/>
    <p:sldId id="266" r:id="rId9"/>
    <p:sldId id="287" r:id="rId10"/>
    <p:sldId id="274" r:id="rId11"/>
    <p:sldId id="276" r:id="rId12"/>
    <p:sldId id="284" r:id="rId13"/>
    <p:sldId id="271" r:id="rId14"/>
    <p:sldId id="286" r:id="rId15"/>
    <p:sldId id="268" r:id="rId16"/>
    <p:sldId id="269" r:id="rId17"/>
    <p:sldId id="270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commons.wikimedia.org/wiki/File:Chkalov_1937.jpg?uselang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hyperlink" Target="https://commons.wikimedia.org/wiki/File:1938_CPA_595.jpg?uselang=ru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javascript:void(0);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Валерий Павлович Чкалов</a:t>
            </a:r>
            <a:br>
              <a:rPr lang="ru-RU" b="1" dirty="0" smtClean="0"/>
            </a:br>
            <a:r>
              <a:rPr lang="ru-RU" sz="2700" dirty="0" err="1" smtClean="0"/>
              <a:t>Кицул</a:t>
            </a:r>
            <a:r>
              <a:rPr lang="ru-RU" sz="2700" dirty="0" smtClean="0"/>
              <a:t> Анна,</a:t>
            </a:r>
            <a:br>
              <a:rPr lang="ru-RU" sz="2700" dirty="0" smtClean="0"/>
            </a:br>
            <a:r>
              <a:rPr lang="ru-RU" sz="2700" dirty="0" smtClean="0"/>
              <a:t>МОБУ «ООШ №3», 5 класс</a:t>
            </a:r>
            <a:br>
              <a:rPr lang="ru-RU" sz="2700" dirty="0" smtClean="0"/>
            </a:br>
            <a:r>
              <a:rPr lang="ru-RU" sz="2700" dirty="0" smtClean="0"/>
              <a:t>Артёменко М.Н.</a:t>
            </a:r>
            <a:br>
              <a:rPr lang="ru-RU" sz="2700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2060848"/>
            <a:ext cx="5626968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Изо всех больших имен геройских,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Что известны нам наперечет,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Как - то по - особому, по - свойски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Это имя называл народ.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Попросту -  мы так его любили,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И для всех он был таким своим,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Будто все мы в личной дружбе были,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Пили, ели и летали с ним. 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А. Твардовский.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7" name="Picture 3" descr="D:\новое фото уже\18.02.16 НПК Малая Родина моя\Копия P11003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492896"/>
            <a:ext cx="2614815" cy="37444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63688" y="980728"/>
            <a:ext cx="220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средняя (11 -14 лет);</a:t>
            </a:r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691680" y="1340768"/>
            <a:ext cx="24837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Номинации: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-краеведческая: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краеведческое исследование,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4274.vk.me/u82280997/108723869/x_ed20a5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381500" cy="3162301"/>
          </a:xfrm>
          <a:prstGeom prst="rect">
            <a:avLst/>
          </a:prstGeom>
          <a:noFill/>
        </p:spPr>
      </p:pic>
      <p:pic>
        <p:nvPicPr>
          <p:cNvPr id="1030" name="Picture 6" descr="http://uta56.ru/upload/iblock/638/oryakwtb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4263348" cy="2835127"/>
          </a:xfrm>
          <a:prstGeom prst="rect">
            <a:avLst/>
          </a:prstGeom>
          <a:noFill/>
        </p:spPr>
      </p:pic>
      <p:pic>
        <p:nvPicPr>
          <p:cNvPr id="1032" name="Picture 8" descr="http://www.playcast.ru/uploads/2014/12/23/112324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209456"/>
            <a:ext cx="4350290" cy="33158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32040" y="620688"/>
            <a:ext cx="3816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Улица Чкалова  </a:t>
            </a:r>
            <a:r>
              <a:rPr lang="ru-RU" dirty="0" smtClean="0"/>
              <a:t>(1938 год) – бывшая улица Большая (конец Х</a:t>
            </a:r>
            <a:r>
              <a:rPr lang="en-US" dirty="0" smtClean="0"/>
              <a:t>VIII</a:t>
            </a:r>
            <a:r>
              <a:rPr lang="ru-RU" dirty="0" smtClean="0"/>
              <a:t> века), улица </a:t>
            </a:r>
            <a:r>
              <a:rPr lang="ru-RU" dirty="0" err="1" smtClean="0"/>
              <a:t>Атамановская</a:t>
            </a:r>
            <a:r>
              <a:rPr lang="ru-RU" dirty="0" smtClean="0"/>
              <a:t> (80-е годы Х</a:t>
            </a:r>
            <a:r>
              <a:rPr lang="en-US" dirty="0" smtClean="0"/>
              <a:t>I</a:t>
            </a:r>
            <a:r>
              <a:rPr lang="ru-RU" dirty="0" smtClean="0"/>
              <a:t>Х века), улица Мало – Советская (1926 год).  Форштадт. Ленинский район.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2403" t="18457" r="13770" b="23958"/>
          <a:stretch>
            <a:fillRect/>
          </a:stretch>
        </p:blipFill>
        <p:spPr bwMode="auto">
          <a:xfrm>
            <a:off x="0" y="476672"/>
            <a:ext cx="9001000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908720"/>
            <a:ext cx="8640960" cy="1418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09329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Чкаловский переулок.</a:t>
            </a:r>
            <a:r>
              <a:rPr lang="ru-RU" dirty="0" smtClean="0"/>
              <a:t> 2-й Оренбург. К </a:t>
            </a:r>
            <a:r>
              <a:rPr lang="ru-RU" dirty="0" err="1" smtClean="0"/>
              <a:t>северо</a:t>
            </a:r>
            <a:r>
              <a:rPr lang="ru-RU" dirty="0" smtClean="0"/>
              <a:t> – западу от улицы Уфимской. Промышленный район.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626469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1938 город переименовывают в </a:t>
            </a:r>
            <a:r>
              <a:rPr lang="ru-RU" b="1" dirty="0" smtClean="0"/>
              <a:t>Чкалов.</a:t>
            </a:r>
            <a:r>
              <a:rPr lang="ru-RU" dirty="0" smtClean="0"/>
              <a:t> Советский летчик Валерий Чкалов ни разу не был в городе и никак с ним не связан, поэтому в 1957 году городу снова присвоили название Оренбург.</a:t>
            </a:r>
          </a:p>
          <a:p>
            <a:r>
              <a:rPr lang="ru-RU" b="1" dirty="0" smtClean="0"/>
              <a:t>Парк им. В. П. Чкалова в </a:t>
            </a:r>
            <a:r>
              <a:rPr lang="ru-RU" b="1" dirty="0" err="1" smtClean="0"/>
              <a:t>Зауральной</a:t>
            </a:r>
            <a:r>
              <a:rPr lang="ru-RU" b="1" dirty="0" smtClean="0"/>
              <a:t> роще.   </a:t>
            </a:r>
            <a:endParaRPr lang="ru-RU" dirty="0" smtClean="0"/>
          </a:p>
          <a:p>
            <a:r>
              <a:rPr lang="ru-RU" dirty="0" smtClean="0"/>
              <a:t>     На берегу Урала, около Военного авиационного училища, стоит памятник Валерию Павловичу Чкалову. При закладке города-крепости Оренбурга в 1743 году здесь был небольшой зеленый массив естественного происхождения. При военном губернаторе П.К. Эссене (1817 – 1830 гг.) часть рощи была превращена в парк регулярной планировки.</a:t>
            </a:r>
          </a:p>
          <a:p>
            <a:r>
              <a:rPr lang="ru-RU" dirty="0" smtClean="0"/>
              <a:t>      В первой половине </a:t>
            </a:r>
            <a:r>
              <a:rPr lang="ru-RU" dirty="0" err="1" smtClean="0"/>
              <a:t>XIX</a:t>
            </a:r>
            <a:r>
              <a:rPr lang="ru-RU" dirty="0" smtClean="0"/>
              <a:t> века становится зоной отдыха горожан. В начале </a:t>
            </a:r>
            <a:r>
              <a:rPr lang="ru-RU" dirty="0" err="1" smtClean="0"/>
              <a:t>ХХ</a:t>
            </a:r>
            <a:r>
              <a:rPr lang="ru-RU" dirty="0" smtClean="0"/>
              <a:t> века вокруг Большой поляны появляется до 150 дач, остальная часть рощи служит для кратковременного отдыха горожан. В 70-х годах дачи были снесены, но Центральный парк культуры и отдыха еще не был создан. Дендрологический состав насаждений: тополь черный, тополь серебристый или белый, ива серебристая или белая, вяз обыкновенный, вяз мелколистный, тополь бальзамический, дуб </a:t>
            </a:r>
            <a:r>
              <a:rPr lang="ru-RU" dirty="0" err="1" smtClean="0"/>
              <a:t>черешчатый</a:t>
            </a:r>
            <a:r>
              <a:rPr lang="ru-RU" dirty="0" smtClean="0"/>
              <a:t>, береза, лиственница и т.д.</a:t>
            </a:r>
          </a:p>
          <a:p>
            <a:r>
              <a:rPr lang="ru-RU" dirty="0" smtClean="0"/>
              <a:t>      В послевоенный период в роще внедрился клен </a:t>
            </a:r>
            <a:r>
              <a:rPr lang="ru-RU" dirty="0" err="1" smtClean="0"/>
              <a:t>ясенелистный</a:t>
            </a:r>
            <a:r>
              <a:rPr lang="ru-RU" dirty="0" smtClean="0"/>
              <a:t>, вытесняющий остальные породы. В 2006 году были выполнены работы, в результате которых  появилась </a:t>
            </a:r>
            <a:r>
              <a:rPr lang="ru-RU" dirty="0" err="1" smtClean="0"/>
              <a:t>дорожно-тропиночная</a:t>
            </a:r>
            <a:r>
              <a:rPr lang="ru-RU" dirty="0" smtClean="0"/>
              <a:t> сеть, построены спортивные площадки, детский автодром, восстановлено освещение, установлены беседки, скамейки, выполнена прочистка территории от поросли с корчевкой пней, вырублены сухостойные деревья. </a:t>
            </a:r>
          </a:p>
          <a:p>
            <a:r>
              <a:rPr lang="ru-RU" dirty="0" smtClean="0"/>
              <a:t>      Парк им. В. П. Чкалова сейчас – это достаточно благоустроенная прибрежная часть зеленого массива </a:t>
            </a:r>
            <a:r>
              <a:rPr lang="ru-RU" dirty="0" err="1" smtClean="0"/>
              <a:t>Зауральная</a:t>
            </a:r>
            <a:r>
              <a:rPr lang="ru-RU" dirty="0" smtClean="0"/>
              <a:t> роща, это мост через реку Урал, граница между Азией и Европой, фонтан, кафе и канатная дорога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Парк им. В.П. Чкалова</a:t>
            </a:r>
            <a:endParaRPr lang="ru-RU" sz="3600" dirty="0"/>
          </a:p>
        </p:txBody>
      </p:sp>
      <p:pic>
        <p:nvPicPr>
          <p:cNvPr id="4" name="Содержимое 3" descr="http://kultura.orb.ru/uploads/thumbs/medium_3615f12b34a870a9fda9b12f269ee6793eed1ba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532859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http://icache2.rutraveller.ru/icache/u_v/e/Velotur/al637465/789930_890x5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149080"/>
            <a:ext cx="4629493" cy="2606041"/>
          </a:xfrm>
          <a:prstGeom prst="rect">
            <a:avLst/>
          </a:prstGeom>
          <a:noFill/>
        </p:spPr>
      </p:pic>
      <p:pic>
        <p:nvPicPr>
          <p:cNvPr id="27652" name="Picture 4" descr="http://ria56.ru/uploads/posts/820x460_tr/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3542" y="908720"/>
            <a:ext cx="3337413" cy="1872208"/>
          </a:xfrm>
          <a:prstGeom prst="rect">
            <a:avLst/>
          </a:prstGeom>
          <a:noFill/>
        </p:spPr>
      </p:pic>
      <p:pic>
        <p:nvPicPr>
          <p:cNvPr id="27656" name="Picture 8" descr="http://aikitime.ru/wp-content/uploads/2011/11/%D0%BC%D0%BE%D1%81%D1%8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77072"/>
            <a:ext cx="3960440" cy="2651203"/>
          </a:xfrm>
          <a:prstGeom prst="rect">
            <a:avLst/>
          </a:prstGeom>
          <a:noFill/>
        </p:spPr>
      </p:pic>
      <p:pic>
        <p:nvPicPr>
          <p:cNvPr id="9" name="Picture 6" descr="http://www.gaz69.ru/ipb/uploads/monthly_10_2015/post-6059-0-85152300-144432997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4365104"/>
            <a:ext cx="1092002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 7 ноября 1953 года, в день 36-й годовщины Октябрьской революции, в Оренбурге на высоком берегу Урала, около Военного авиационного училища, был открыт </a:t>
            </a:r>
            <a:r>
              <a:rPr lang="ru-RU" b="1" dirty="0" smtClean="0"/>
              <a:t>памятник</a:t>
            </a:r>
            <a:r>
              <a:rPr lang="ru-RU" dirty="0" smtClean="0"/>
              <a:t> </a:t>
            </a:r>
            <a:r>
              <a:rPr lang="ru-RU" b="1" dirty="0" smtClean="0"/>
              <a:t>выдающемуся советскому летчику Валерию Павловичу Чкалову</a:t>
            </a:r>
            <a:r>
              <a:rPr lang="ru-RU" dirty="0" smtClean="0"/>
              <a:t>. Скульптор И. А. Менделевич, архитектор А. С. Андреев .</a:t>
            </a:r>
            <a:br>
              <a:rPr lang="ru-RU" dirty="0" smtClean="0"/>
            </a:br>
            <a:r>
              <a:rPr lang="ru-RU" dirty="0" smtClean="0"/>
              <a:t>     После гибели В.П. Чкалова 15 декабря 1938 года было выпущено постановление Совнаркома СССР, в котором говорилось об увековечении памяти Чкалова. Скульптор И. А. Менделевич создал два памятника. Один в 1940-м году поставили в Горьком (Нижний Новгород), а второй должен был установлен на площади Курского вокзала в Москве. </a:t>
            </a:r>
            <a:r>
              <a:rPr lang="ru-RU" dirty="0" err="1" smtClean="0"/>
              <a:t>Hо</a:t>
            </a:r>
            <a:r>
              <a:rPr lang="ru-RU" dirty="0" smtClean="0"/>
              <a:t> главный архитектор города </a:t>
            </a:r>
            <a:r>
              <a:rPr lang="ru-RU" dirty="0" err="1" smtClean="0"/>
              <a:t>Чичулин</a:t>
            </a:r>
            <a:r>
              <a:rPr lang="ru-RU" dirty="0" smtClean="0"/>
              <a:t> сказал, что нельзя ставить такой большой монумент, голова которого выше здания вокзала. Есть другая версия – И.В. Сталин, попыхивая трубкой, сказал буквально следующее: «Я лично знаком с товарищем Чкаловым, так вот – это не он». И этот памятник после войны был поставлен в Оренбурге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Памятник Валерию Чкалову в </a:t>
            </a:r>
            <a:br>
              <a:rPr lang="ru-RU" sz="4000" dirty="0" smtClean="0"/>
            </a:br>
            <a:r>
              <a:rPr lang="ru-RU" sz="4000" dirty="0" smtClean="0"/>
              <a:t>г. Оренбурге.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orenlib.ru/up/kray/chkalov1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407336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5283616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4293629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648072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3500" b="1" dirty="0" smtClean="0"/>
              <a:t>Анкета</a:t>
            </a:r>
            <a:endParaRPr lang="ru-RU" sz="3500" dirty="0" smtClean="0"/>
          </a:p>
          <a:p>
            <a:pPr>
              <a:buNone/>
            </a:pPr>
            <a:r>
              <a:rPr lang="ru-RU" sz="3500" b="1" dirty="0" smtClean="0"/>
              <a:t>вопросы, заданные ученикам «</a:t>
            </a:r>
            <a:r>
              <a:rPr lang="ru-RU" sz="3500" b="1" dirty="0" err="1" smtClean="0"/>
              <a:t>ООШ</a:t>
            </a:r>
            <a:r>
              <a:rPr lang="ru-RU" sz="3500" b="1" dirty="0" smtClean="0"/>
              <a:t> № 3»:</a:t>
            </a:r>
            <a:endParaRPr lang="ru-RU" sz="3500" dirty="0" smtClean="0"/>
          </a:p>
          <a:p>
            <a:pPr>
              <a:buNone/>
            </a:pPr>
            <a:r>
              <a:rPr lang="ru-RU" sz="3500" b="1" dirty="0" smtClean="0"/>
              <a:t> </a:t>
            </a:r>
            <a:endParaRPr lang="ru-RU" sz="3500" dirty="0" smtClean="0"/>
          </a:p>
          <a:p>
            <a:pPr lvl="0">
              <a:buNone/>
            </a:pPr>
            <a:r>
              <a:rPr lang="ru-RU" sz="3500" dirty="0" smtClean="0"/>
              <a:t>1. Как назывался наш город  с 1938 по 1957 год?</a:t>
            </a:r>
          </a:p>
          <a:p>
            <a:pPr lvl="0">
              <a:buNone/>
            </a:pPr>
            <a:r>
              <a:rPr lang="ru-RU" sz="3500" dirty="0" smtClean="0"/>
              <a:t>2. Кто такой В.П. Чкалов?</a:t>
            </a:r>
          </a:p>
          <a:p>
            <a:pPr lvl="0">
              <a:buNone/>
            </a:pPr>
            <a:r>
              <a:rPr lang="ru-RU" sz="3500" dirty="0" smtClean="0"/>
              <a:t>3. Что напоминает о Чкалове в Оренбурге?</a:t>
            </a:r>
          </a:p>
          <a:p>
            <a:pPr lvl="0">
              <a:buNone/>
            </a:pPr>
            <a:r>
              <a:rPr lang="ru-RU" sz="3500" dirty="0" smtClean="0"/>
              <a:t>4. Чем известен Чкалов всему миру?</a:t>
            </a:r>
          </a:p>
          <a:p>
            <a:pPr lvl="0">
              <a:buNone/>
            </a:pPr>
            <a:r>
              <a:rPr lang="ru-RU" sz="3500" dirty="0" smtClean="0"/>
              <a:t>5. Где установлен памятник Чкалову в городе?</a:t>
            </a:r>
          </a:p>
          <a:p>
            <a:pPr lvl="0">
              <a:buNone/>
            </a:pPr>
            <a:r>
              <a:rPr lang="ru-RU" sz="3500" dirty="0" smtClean="0"/>
              <a:t>6. Хотели бы вы быть похожими на Чкалова?</a:t>
            </a:r>
          </a:p>
          <a:p>
            <a:pPr>
              <a:buNone/>
            </a:pPr>
            <a:r>
              <a:rPr lang="ru-RU" sz="3500" b="1" dirty="0" smtClean="0"/>
              <a:t> </a:t>
            </a:r>
            <a:endParaRPr lang="ru-RU" sz="3500" dirty="0" smtClean="0"/>
          </a:p>
          <a:p>
            <a:pPr>
              <a:buNone/>
            </a:pPr>
            <a:r>
              <a:rPr lang="ru-RU" sz="3500" b="1" dirty="0" smtClean="0"/>
              <a:t>Анализ ответов:</a:t>
            </a:r>
            <a:endParaRPr lang="ru-RU" sz="3500" dirty="0" smtClean="0"/>
          </a:p>
          <a:p>
            <a:pPr lvl="0">
              <a:buNone/>
            </a:pPr>
            <a:r>
              <a:rPr lang="ru-RU" sz="3500" dirty="0" smtClean="0"/>
              <a:t>1. Знают – 100%</a:t>
            </a:r>
          </a:p>
          <a:p>
            <a:pPr>
              <a:buNone/>
            </a:pPr>
            <a:r>
              <a:rPr lang="ru-RU" sz="3500" dirty="0" smtClean="0"/>
              <a:t>    Не знают - 0</a:t>
            </a:r>
          </a:p>
          <a:p>
            <a:pPr lvl="0">
              <a:buNone/>
            </a:pPr>
            <a:r>
              <a:rPr lang="ru-RU" sz="3500" dirty="0" smtClean="0"/>
              <a:t>2. Знают –15,4%%</a:t>
            </a:r>
          </a:p>
          <a:p>
            <a:pPr>
              <a:buNone/>
            </a:pPr>
            <a:r>
              <a:rPr lang="ru-RU" sz="3500" dirty="0" smtClean="0"/>
              <a:t>   Не знают – 84,6%</a:t>
            </a:r>
          </a:p>
          <a:p>
            <a:pPr lvl="0">
              <a:buNone/>
            </a:pPr>
            <a:r>
              <a:rPr lang="ru-RU" sz="3500" dirty="0" smtClean="0"/>
              <a:t>3. Знают:</a:t>
            </a:r>
          </a:p>
          <a:p>
            <a:pPr>
              <a:buNone/>
            </a:pPr>
            <a:r>
              <a:rPr lang="ru-RU" sz="3500" dirty="0" smtClean="0"/>
              <a:t>Памятник- 61,5%</a:t>
            </a:r>
          </a:p>
          <a:p>
            <a:pPr>
              <a:buNone/>
            </a:pPr>
            <a:r>
              <a:rPr lang="ru-RU" sz="3500" dirty="0" smtClean="0"/>
              <a:t>Улица – 15,4%</a:t>
            </a:r>
          </a:p>
          <a:p>
            <a:pPr>
              <a:buNone/>
            </a:pPr>
            <a:r>
              <a:rPr lang="ru-RU" sz="3500" dirty="0" smtClean="0"/>
              <a:t>Не знают – 23,1%</a:t>
            </a:r>
          </a:p>
          <a:p>
            <a:pPr lvl="0">
              <a:buNone/>
            </a:pPr>
            <a:r>
              <a:rPr lang="ru-RU" sz="3500" dirty="0" smtClean="0"/>
              <a:t>4. Знают  - 0</a:t>
            </a:r>
          </a:p>
          <a:p>
            <a:pPr>
              <a:buNone/>
            </a:pPr>
            <a:r>
              <a:rPr lang="ru-RU" sz="3500" dirty="0" smtClean="0"/>
              <a:t>    Не знают –100%</a:t>
            </a:r>
          </a:p>
          <a:p>
            <a:pPr lvl="0">
              <a:buNone/>
            </a:pPr>
            <a:r>
              <a:rPr lang="ru-RU" sz="3500" dirty="0" smtClean="0"/>
              <a:t>5. Знают – 69,2%</a:t>
            </a:r>
          </a:p>
          <a:p>
            <a:pPr>
              <a:buNone/>
            </a:pPr>
            <a:r>
              <a:rPr lang="ru-RU" sz="3500" dirty="0" smtClean="0"/>
              <a:t>   Не знают – 30,8%</a:t>
            </a:r>
          </a:p>
          <a:p>
            <a:pPr lvl="0">
              <a:buNone/>
            </a:pPr>
            <a:r>
              <a:rPr lang="ru-RU" sz="3500" dirty="0" smtClean="0"/>
              <a:t>6. Да –46,1%</a:t>
            </a:r>
          </a:p>
          <a:p>
            <a:pPr>
              <a:buNone/>
            </a:pPr>
            <a:r>
              <a:rPr lang="ru-RU" sz="3500" dirty="0" smtClean="0"/>
              <a:t>    Нет –53,9%</a:t>
            </a:r>
          </a:p>
          <a:p>
            <a:pPr>
              <a:buNone/>
            </a:pPr>
            <a:r>
              <a:rPr lang="ru-RU" sz="3500" b="1" dirty="0" smtClean="0"/>
              <a:t>Вывод: </a:t>
            </a:r>
            <a:r>
              <a:rPr lang="ru-RU" sz="3500" dirty="0" smtClean="0"/>
              <a:t>учащиеся школы знают, что наш город раньше назывался в честь В.П. Чкалова (100%),</a:t>
            </a:r>
            <a:r>
              <a:rPr lang="ru-RU" sz="3500" b="1" dirty="0" smtClean="0"/>
              <a:t> </a:t>
            </a:r>
            <a:r>
              <a:rPr lang="ru-RU" sz="3500" dirty="0" smtClean="0"/>
              <a:t>но кто такой Чкалов знают 15,4 %, опрошенные ученики знают, что в Оренбурге есть памятник летчику - 61,5% и улица Чкалова – 15,4%. Никто не </a:t>
            </a:r>
            <a:r>
              <a:rPr lang="ru-RU" sz="3500" dirty="0" err="1" smtClean="0"/>
              <a:t>знпет</a:t>
            </a:r>
            <a:r>
              <a:rPr lang="ru-RU" sz="3500" dirty="0" smtClean="0"/>
              <a:t>, чем известен Чкалов всему миру. Знают, где установлен памятник Чкалову – 69,2%, но всего 46, 1% хотят быть похожими на Чкалова.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ru-RU" sz="2800" b="1" dirty="0" smtClean="0"/>
              <a:t>            Заключение</a:t>
            </a:r>
          </a:p>
          <a:p>
            <a:pPr algn="just">
              <a:buNone/>
            </a:pPr>
            <a:r>
              <a:rPr lang="ru-RU" sz="1800" b="1" dirty="0" smtClean="0"/>
              <a:t>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Изучив  литературу по интересующей теме, архивные материалы, мы провели анкетирование в «ООШ №3» среди  учеников 5, 6, 7 классов, взяли  интервью у руководителя музея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Лежнина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В.И.,  написали данную работу, выступили с ней перед учащимися «ООШ №3», сделали презентацию по интересующей теме,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пришли к выводу: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оборвалась жизнь талантливого и незаурядного человека, которому не было еще и 35 лет. Личность В.П. Чкалова для многих поколений советских людей стала символом мужества, геройства и верности Родине. Не сосчитать, сколько молодежи он увлек за собой в авиацию.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Чкалов был великим летчиком.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Picture 2" descr="http://cs309625.vk.me/v309625656/3483/INni8r8lmV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496"/>
            <a:ext cx="4071965" cy="31374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Список литературы: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Мараев Д. </a:t>
            </a:r>
            <a:r>
              <a:rPr lang="ru-RU" b="1" dirty="0" smtClean="0"/>
              <a:t>Наш, русский</a:t>
            </a:r>
            <a:r>
              <a:rPr lang="ru-RU" dirty="0" smtClean="0"/>
              <a:t> / Д.Мараев // </a:t>
            </a:r>
            <a:r>
              <a:rPr lang="ru-RU" dirty="0" err="1" smtClean="0"/>
              <a:t>Нижегород</a:t>
            </a:r>
            <a:r>
              <a:rPr lang="ru-RU" dirty="0" smtClean="0"/>
              <a:t>. правда. - 2004. – 10 янв. - С. 4.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Подрепный</a:t>
            </a:r>
            <a:r>
              <a:rPr lang="ru-RU" dirty="0" smtClean="0"/>
              <a:t> Е. </a:t>
            </a:r>
            <a:r>
              <a:rPr lang="ru-RU" b="1" dirty="0" smtClean="0"/>
              <a:t>“Испытания И-16: Схватка со смертью </a:t>
            </a:r>
            <a:r>
              <a:rPr lang="ru-RU" dirty="0" smtClean="0"/>
              <a:t>/ </a:t>
            </a:r>
            <a:r>
              <a:rPr lang="ru-RU" dirty="0" err="1" smtClean="0"/>
              <a:t>Е.Подрепный</a:t>
            </a:r>
            <a:r>
              <a:rPr lang="ru-RU" dirty="0" smtClean="0"/>
              <a:t> // </a:t>
            </a:r>
            <a:r>
              <a:rPr lang="ru-RU" dirty="0" err="1" smtClean="0"/>
              <a:t>Нижегород</a:t>
            </a:r>
            <a:r>
              <a:rPr lang="ru-RU" dirty="0" smtClean="0"/>
              <a:t>. правда. - 2004. – 13 янв. - </a:t>
            </a:r>
            <a:r>
              <a:rPr lang="ru-RU" dirty="0" err="1" smtClean="0"/>
              <a:t>С.3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Федоров В. </a:t>
            </a:r>
            <a:r>
              <a:rPr lang="ru-RU" b="1" dirty="0" smtClean="0"/>
              <a:t>Сталинский сокол</a:t>
            </a:r>
            <a:r>
              <a:rPr lang="ru-RU" dirty="0" smtClean="0"/>
              <a:t> / В.Федоров // </a:t>
            </a:r>
            <a:r>
              <a:rPr lang="ru-RU" dirty="0" err="1" smtClean="0"/>
              <a:t>Нижегород</a:t>
            </a:r>
            <a:r>
              <a:rPr lang="ru-RU" dirty="0" smtClean="0"/>
              <a:t>. рабочий. – 2004. – 4 янв. - С. 9. - (Неизвестный Чкалов).</a:t>
            </a:r>
          </a:p>
          <a:p>
            <a:r>
              <a:rPr lang="ru-RU" dirty="0" smtClean="0"/>
              <a:t>4. Чкалова В.В. Без грифа “секретно” / В.В.Чкалова. - М.: </a:t>
            </a:r>
            <a:r>
              <a:rPr lang="ru-RU" dirty="0" err="1" smtClean="0"/>
              <a:t>Полиграфресурсы</a:t>
            </a:r>
            <a:r>
              <a:rPr lang="ru-RU" dirty="0" smtClean="0"/>
              <a:t>, 1999. – 64 с.</a:t>
            </a:r>
          </a:p>
          <a:p>
            <a:r>
              <a:rPr lang="ru-RU" dirty="0" smtClean="0"/>
              <a:t>5. Чкалова В.В. </a:t>
            </a:r>
            <a:r>
              <a:rPr lang="ru-RU" b="1" dirty="0" smtClean="0"/>
              <a:t>В Америку через Северный полюс и Кремль </a:t>
            </a:r>
            <a:r>
              <a:rPr lang="ru-RU" dirty="0" smtClean="0"/>
              <a:t>/ В.В.Чкалова // Эхо планеты. – 1998. - № 49. – С. 26-32.</a:t>
            </a:r>
          </a:p>
          <a:p>
            <a:r>
              <a:rPr lang="ru-RU" dirty="0" smtClean="0"/>
              <a:t>6. Шаров А</a:t>
            </a:r>
            <a:r>
              <a:rPr lang="ru-RU" b="1" dirty="0" smtClean="0"/>
              <a:t>. Семья Чкаловых</a:t>
            </a:r>
            <a:r>
              <a:rPr lang="ru-RU" dirty="0" smtClean="0"/>
              <a:t>/ А. Шаров // Военные знания. - 1997. – № 12. - С. 11.</a:t>
            </a:r>
          </a:p>
          <a:p>
            <a:r>
              <a:rPr lang="ru-RU" u="sng" dirty="0" smtClean="0"/>
              <a:t>Интернет – источники:</a:t>
            </a:r>
            <a:endParaRPr lang="ru-RU" dirty="0" smtClean="0"/>
          </a:p>
          <a:p>
            <a:r>
              <a:rPr lang="ru-RU" dirty="0" smtClean="0"/>
              <a:t>1. https://ru.wikipedia.org/wiki/%D0%A7%D0%BA%D0%B0%D0%BB%D0%BE%D0%B2,_%D0%92%D0%B0%D0%BB%D0%B5%D1%80%D0%B8%D0%B9_%D0%9F%D0%B0%D0%B2%D0%BB%D0%BE%D0%B2%D0%B8%D1%87</a:t>
            </a:r>
          </a:p>
          <a:p>
            <a:r>
              <a:rPr lang="ru-RU" dirty="0" smtClean="0"/>
              <a:t>2. http://russian7.ru/2013/12/7-geroicheskix-faktov-o-valerii-chkalove/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Актуальность работы.</a:t>
            </a:r>
            <a:r>
              <a:rPr lang="ru-RU" dirty="0" smtClean="0"/>
              <a:t> Среди многих славных фамилий, вписанных в историю русской авиации, имя прославленного летчика Валерия Чкалова занимает особое место.</a:t>
            </a:r>
            <a:r>
              <a:rPr lang="ru-RU" b="1" dirty="0" smtClean="0"/>
              <a:t> </a:t>
            </a:r>
            <a:r>
              <a:rPr lang="ru-RU" dirty="0" smtClean="0"/>
              <a:t>В.П.Чкалов – национальный герой России.</a:t>
            </a:r>
          </a:p>
          <a:p>
            <a:r>
              <a:rPr lang="ru-RU" b="1" dirty="0" smtClean="0"/>
              <a:t>     Цель работы:</a:t>
            </a:r>
            <a:r>
              <a:rPr lang="ru-RU" dirty="0" smtClean="0"/>
              <a:t> собрать и обобщить данные о жизни В.П. Чкалова.</a:t>
            </a:r>
          </a:p>
          <a:p>
            <a:pPr>
              <a:buNone/>
            </a:pPr>
            <a:r>
              <a:rPr lang="ru-RU" b="1" dirty="0" smtClean="0"/>
              <a:t>     Задачи: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Изучить литературу по интересующей теме.</a:t>
            </a:r>
          </a:p>
          <a:p>
            <a:pPr>
              <a:buNone/>
            </a:pPr>
            <a:r>
              <a:rPr lang="ru-RU" dirty="0" smtClean="0"/>
              <a:t>2. В архивах города Оренбурга  найти статьи о Чкалове В.П.</a:t>
            </a:r>
          </a:p>
          <a:p>
            <a:pPr>
              <a:buNone/>
            </a:pPr>
            <a:r>
              <a:rPr lang="ru-RU" dirty="0" smtClean="0"/>
              <a:t>3. Провести анкетирование в «</a:t>
            </a:r>
            <a:r>
              <a:rPr lang="ru-RU" dirty="0" err="1" smtClean="0"/>
              <a:t>ООШ</a:t>
            </a:r>
            <a:r>
              <a:rPr lang="ru-RU" dirty="0" smtClean="0"/>
              <a:t> №3» среди  учеников 5, 6, 7 классов.</a:t>
            </a:r>
          </a:p>
          <a:p>
            <a:pPr>
              <a:buNone/>
            </a:pPr>
            <a:r>
              <a:rPr lang="ru-RU" dirty="0" smtClean="0"/>
              <a:t>4. Взять интервью у руководителя музея </a:t>
            </a:r>
            <a:r>
              <a:rPr lang="ru-RU" dirty="0" err="1" smtClean="0"/>
              <a:t>Лежнина</a:t>
            </a:r>
            <a:r>
              <a:rPr lang="ru-RU" dirty="0" smtClean="0"/>
              <a:t> В.И. </a:t>
            </a:r>
          </a:p>
          <a:p>
            <a:pPr>
              <a:buNone/>
            </a:pPr>
            <a:r>
              <a:rPr lang="ru-RU" dirty="0" smtClean="0"/>
              <a:t>5. Написать работу, выступить с ней перед учащимися «</a:t>
            </a:r>
            <a:r>
              <a:rPr lang="ru-RU" dirty="0" err="1" smtClean="0"/>
              <a:t>ООШ</a:t>
            </a:r>
            <a:r>
              <a:rPr lang="ru-RU" dirty="0" smtClean="0"/>
              <a:t> №3».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496944" cy="6264696"/>
          </a:xfrm>
        </p:spPr>
        <p:txBody>
          <a:bodyPr>
            <a:no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Чкалов прожил короткую и яркую жизнь. Он стал летчиком в 19 лет. Чкалов был  "лучшим летчиком страны", а мировая слава нашла его еще при жизни, Чкалов является создателем школы испытания но­вых самолетов, автором тактики истребительной авиации. Чкаловым лично разработано и выполнено пятнадцать фигур высшего пилотажа, разработана и доказана боевая сила бреющих полетов, доведен до со­вершенства вертикальный маневр. Все это практиковалось нашими летчиками в Великой Отечественной войне, помогало им. В статье   "О счастье" В.П. Чкалов писал: «Летаю пятнадцать лет. И говорят, что ле­таю неплохо". С одной стороны, скромное чкаловское "неплохо", с дру­гой - "летал, как бог" - оценка соратников, специалистов, летчиков. Своей профессии военного летчика он отдавал талант, темперамент, все богатство своей цельной, могучей натуры... Можно без всякого преувеличения сказать, что Чкалов создал в нашей военной авиации чудесную школу, основанную на подлинном знании дела, разумной отва­ге и благородном риске. Именно это сделало его мастерство искусством, именно это сделало его полеты и подвиги вечно живыми. Всем своим существом и всем своим поведением в воздухе Чкалов говорил, что летчик должен быть, прежде всего, человеком храбрым,</a:t>
            </a:r>
            <a:r>
              <a:rPr lang="ru-RU" sz="1800" baseline="-25000" dirty="0" smtClean="0"/>
              <a:t>, </a:t>
            </a:r>
            <a:r>
              <a:rPr lang="ru-RU" sz="1800" dirty="0" smtClean="0"/>
              <a:t>умеющим дерзать. Чкалов доказал, что испытывать машины нужно в труднейших сочетани­ях на различных скоростных режимах. Фигуры высшего пилотажа Чкалов исполнял со свойственной ему художественной четкостью. </a:t>
            </a: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kalov 193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25400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pload.wikimedia.org/wikipedia/commons/thumb/1/1d/1938_CPA_595.jpg/150px-1938_CPA_595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628800"/>
            <a:ext cx="14287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.П. Чкалов, Г.Ф. Байдуков и А.В. Беляков. Париж, 1936г.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1628800"/>
            <a:ext cx="3333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27584" y="5394122"/>
            <a:ext cx="2051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Валерий Павлович Чкалов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4365104"/>
            <a:ext cx="2088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В.П. Чкалов, Г.Ф. </a:t>
            </a:r>
            <a:r>
              <a:rPr lang="ru-RU" sz="1400" dirty="0" err="1" smtClean="0"/>
              <a:t>Байдуков</a:t>
            </a:r>
            <a:r>
              <a:rPr lang="ru-RU" sz="1400" dirty="0" smtClean="0"/>
              <a:t> и А.В. Беляков.</a:t>
            </a:r>
            <a:br>
              <a:rPr lang="ru-RU" sz="1400" dirty="0" smtClean="0"/>
            </a:br>
            <a:r>
              <a:rPr lang="ru-RU" sz="1400" dirty="0" smtClean="0"/>
              <a:t>                 Париж, </a:t>
            </a:r>
            <a:r>
              <a:rPr lang="ru-RU" sz="1400" dirty="0" err="1" smtClean="0"/>
              <a:t>1936г</a:t>
            </a:r>
            <a:r>
              <a:rPr lang="ru-RU" sz="1400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221088"/>
            <a:ext cx="201622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Георгий </a:t>
            </a:r>
            <a:r>
              <a:rPr lang="ru-RU" sz="1400" dirty="0" err="1" smtClean="0"/>
              <a:t>Байдуков</a:t>
            </a:r>
            <a:r>
              <a:rPr lang="ru-RU" sz="1400" dirty="0" smtClean="0"/>
              <a:t>, Валерий Чкалов, Александр Беляков.</a:t>
            </a:r>
            <a:endParaRPr lang="ru-RU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363272" cy="554461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Осенью 1935 года лётчик Байдаков предложил Чкалову организовать рекордный перелёт из СССР в США через Северный полюс и возглавить экипаж самолёта. Весной 1936 года Чкалов, </a:t>
            </a:r>
            <a:r>
              <a:rPr lang="ru-RU" dirty="0" err="1" smtClean="0"/>
              <a:t>Байдуков</a:t>
            </a:r>
            <a:r>
              <a:rPr lang="ru-RU" dirty="0" smtClean="0"/>
              <a:t> и Беляков обратились в правительство с предложением провести такой перелёт, но Сталин указал другой план маршрута: Москва — Петропавловск - Камчатский, опасаясь повторения неудачной попытки </a:t>
            </a:r>
            <a:r>
              <a:rPr lang="ru-RU" dirty="0" err="1" smtClean="0"/>
              <a:t>Леваневского</a:t>
            </a:r>
            <a:r>
              <a:rPr lang="ru-RU" dirty="0" smtClean="0"/>
              <a:t> (в августе 1935 года полёт С. </a:t>
            </a:r>
            <a:r>
              <a:rPr lang="ru-RU" dirty="0" err="1" smtClean="0"/>
              <a:t>Леваневского</a:t>
            </a:r>
            <a:r>
              <a:rPr lang="ru-RU" dirty="0" smtClean="0"/>
              <a:t>, Г. </a:t>
            </a:r>
            <a:r>
              <a:rPr lang="ru-RU" dirty="0" err="1" smtClean="0"/>
              <a:t>Байдукова</a:t>
            </a:r>
            <a:r>
              <a:rPr lang="ru-RU" dirty="0" smtClean="0"/>
              <a:t> и В. Левченко по маршруту Москва — Северный полюс — Сан-Франциско был прерван из-за неисправности).</a:t>
            </a:r>
          </a:p>
          <a:p>
            <a:r>
              <a:rPr lang="ru-RU" dirty="0" smtClean="0"/>
              <a:t>     Перелёт экипажа Чкалова из Москвы на Дальний Восток стартовал 20 июля 1936 года и продолжался 56 часов до посадки на песчаной косе острова </a:t>
            </a:r>
            <a:r>
              <a:rPr lang="ru-RU" dirty="0" err="1" smtClean="0"/>
              <a:t>Удд</a:t>
            </a:r>
            <a:r>
              <a:rPr lang="ru-RU" dirty="0" smtClean="0"/>
              <a:t> в Охотском море. Общая протяжённость рекордного маршрута составила 9375 километров. Уже на острове </a:t>
            </a:r>
            <a:r>
              <a:rPr lang="ru-RU" dirty="0" err="1" smtClean="0"/>
              <a:t>Удд</a:t>
            </a:r>
            <a:r>
              <a:rPr lang="ru-RU" dirty="0" smtClean="0"/>
              <a:t> на борт самолёта была нанесена надпись «Сталинский маршрут», сохранённая и при следующем перелёте — через Северный полюс в Америку. Оба чкаловских перелёта официально носили это название вплоть до начала «борьбы с культом личности Сталина» и литературных подчисток. За перелёт на Дальний Восток весь экипаж был удостоен звания Героев Советского Союза с вручением ордена Ленина: медаль Золотая Звезда, введённая в 1939 году уже после смерти Чкалова, была вручена только в 2004 году его детям. Кроме того, Чкалову был подарен личный самолёт У-2 (сейчас находится в музее в Чкаловске). Об исключительной пропагандистской важности этого перелёта для своего времени говорит то, что И. В. Сталин лично приехал 10 августа 1936 года на Щёлковский аэродром близ Москвы встречать возвратившийся самолёт. С этого момента Чкалов приобрёл всенародную известность в СССР.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Бывшее Оренбургское летное училище.</a:t>
            </a:r>
            <a:r>
              <a:rPr lang="ru-RU" dirty="0" smtClean="0"/>
              <a:t> С 1927 года до 1993 год в этом старом здание находилось летное училище , которое перевели сюда из Серпухова. В летном училище обучали различным специальностям в летном деле. Из училища выпускались летчики - космонавты, испытатели и многие другие. Немало известных людей закончило это училище. Выпускником летного училища был будущий первый космонавт планеты - Юрий Гагарин. Во дворе перед главным входом училища расположен макет самолета МиГ-15, на этом самолете совершал космонавт свои первые полеты. Чуть позже в летном училище для юных кадетов открылся кадетский корпус, там их подготавливали к поступлению в высшие учебные заведения.</a:t>
            </a:r>
          </a:p>
          <a:p>
            <a:r>
              <a:rPr lang="ru-RU" dirty="0" smtClean="0"/>
              <a:t>     Преподаватели с многолетним опытом, многие из них побывавшие в горячих точках, преподавали кадетам свои дисциплины. Летное училище в настоящее время, к сожалению, закрыто, а кадетский корпус расформирован. Здание летного училища вернулось к своему </a:t>
            </a:r>
            <a:r>
              <a:rPr lang="ru-RU" dirty="0" err="1" smtClean="0"/>
              <a:t>первовладельцу</a:t>
            </a:r>
            <a:r>
              <a:rPr lang="ru-RU" dirty="0" smtClean="0"/>
              <a:t> - православной церкви, а вместо летного училища была открыта духовная семинария. Бывшее Оренбургское летное училище, являлось храмом, где подготавливали настоящих героев.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ывшее Оренбургское летное училище">
            <a:hlinkClick r:id="rId2" tooltip="&quot;Бывшее Оренбургское летное училище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76672"/>
            <a:ext cx="681556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835696" y="5301208"/>
            <a:ext cx="5004048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Бывшее Оренбургское летное училище (Оренбург, ул. Челюскинцев, д. 2)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:\IMG_229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74441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IMG_228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429080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83568" y="315089"/>
            <a:ext cx="7128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музее космоса с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Лежниным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В.П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в Кицу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3" y="0"/>
            <a:ext cx="7488832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1172</Words>
  <Application>Microsoft Office PowerPoint</Application>
  <PresentationFormat>Экран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Валерий Павлович Чкалов Кицул Анна, МОБУ «ООШ №3», 5 класс Артёменко М.Н.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Парк им. В.П. Чкалова</vt:lpstr>
      <vt:lpstr>Слайд 14</vt:lpstr>
      <vt:lpstr>Памятник Валерию Чкалову в  г. Оренбурге. </vt:lpstr>
      <vt:lpstr>Слайд 16</vt:lpstr>
      <vt:lpstr>Слайд 17</vt:lpstr>
      <vt:lpstr>Список литературы: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Валерий Павлович Чкалов </dc:title>
  <cp:lastModifiedBy>User</cp:lastModifiedBy>
  <cp:revision>22</cp:revision>
  <dcterms:modified xsi:type="dcterms:W3CDTF">2017-12-26T11:29:05Z</dcterms:modified>
</cp:coreProperties>
</file>