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7CD09-1AB5-44D3-8645-385C27335BBB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C0749-807C-4322-8A55-8C1B9B66F4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857232"/>
            <a:ext cx="8072494" cy="200026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entury Schoolbook" pitchFamily="18" charset="0"/>
              </a:rPr>
              <a:t>Страховая компания</a:t>
            </a:r>
            <a:br>
              <a:rPr lang="ru-RU" dirty="0" smtClean="0">
                <a:latin typeface="Century Schoolbook" pitchFamily="18" charset="0"/>
              </a:rPr>
            </a:br>
            <a:r>
              <a:rPr lang="ru-RU" dirty="0" err="1" smtClean="0">
                <a:latin typeface="Century Schoolbook" pitchFamily="18" charset="0"/>
              </a:rPr>
              <a:t>Асстра-плюс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357694"/>
            <a:ext cx="5214942" cy="2500306"/>
          </a:xfrm>
        </p:spPr>
        <p:txBody>
          <a:bodyPr>
            <a:normAutofit/>
          </a:bodyPr>
          <a:lstStyle/>
          <a:p>
            <a:pPr algn="r"/>
            <a:endParaRPr lang="en-US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429000"/>
            <a:ext cx="3660466" cy="2905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entury Schoolbook" pitchFamily="18" charset="0"/>
              </a:rPr>
              <a:t>Цели на 2017г.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entury Schoolbook" pitchFamily="18" charset="0"/>
              </a:rPr>
              <a:t>Открыть Доп.офисы  и точки продаж в </a:t>
            </a:r>
            <a:r>
              <a:rPr lang="ru-RU" dirty="0" smtClean="0">
                <a:latin typeface="Century Schoolbook" pitchFamily="18" charset="0"/>
              </a:rPr>
              <a:t>г.Нижневартовск </a:t>
            </a:r>
            <a:r>
              <a:rPr lang="ru-RU" dirty="0" smtClean="0">
                <a:latin typeface="Century Schoolbook" pitchFamily="18" charset="0"/>
              </a:rPr>
              <a:t>и </a:t>
            </a:r>
            <a:r>
              <a:rPr lang="ru-RU" dirty="0" err="1" smtClean="0">
                <a:latin typeface="Century Schoolbook" pitchFamily="18" charset="0"/>
              </a:rPr>
              <a:t>п.Излучинск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smtClean="0">
                <a:latin typeface="Century Schoolbook" pitchFamily="18" charset="0"/>
              </a:rPr>
              <a:t>, для дальнейшего  развития </a:t>
            </a:r>
            <a:r>
              <a:rPr lang="ru-RU" dirty="0" smtClean="0">
                <a:latin typeface="Century Schoolbook" pitchFamily="18" charset="0"/>
              </a:rPr>
              <a:t>и диверсификации </a:t>
            </a:r>
            <a:r>
              <a:rPr lang="ru-RU" dirty="0" smtClean="0">
                <a:latin typeface="Century Schoolbook" pitchFamily="18" charset="0"/>
              </a:rPr>
              <a:t>страховых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smtClean="0">
                <a:latin typeface="Century Schoolbook" pitchFamily="18" charset="0"/>
              </a:rPr>
              <a:t>услуг.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entury Schoolbook" pitchFamily="18" charset="0"/>
              </a:rPr>
              <a:t>Привлечь как можно больше клиентов и </a:t>
            </a:r>
            <a:r>
              <a:rPr lang="ru-RU" dirty="0" smtClean="0">
                <a:latin typeface="Century Schoolbook" pitchFamily="18" charset="0"/>
              </a:rPr>
              <a:t>реализов</a:t>
            </a:r>
            <a:r>
              <a:rPr lang="ru-RU" dirty="0" smtClean="0">
                <a:latin typeface="Century Schoolbook" pitchFamily="18" charset="0"/>
              </a:rPr>
              <a:t>ать  </a:t>
            </a:r>
            <a:r>
              <a:rPr lang="ru-RU" dirty="0" smtClean="0">
                <a:latin typeface="Century Schoolbook" pitchFamily="18" charset="0"/>
              </a:rPr>
              <a:t>максимальное количество </a:t>
            </a:r>
            <a:r>
              <a:rPr lang="ru-RU" dirty="0" smtClean="0">
                <a:latin typeface="Century Schoolbook" pitchFamily="18" charset="0"/>
              </a:rPr>
              <a:t>страховых продуктов.</a:t>
            </a:r>
            <a:endParaRPr lang="ru-RU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dirty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dirty="0" smtClean="0">
                <a:latin typeface="Century Schoolbook" pitchFamily="18" charset="0"/>
              </a:rPr>
              <a:t>О страховой компании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286808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Компания </a:t>
            </a:r>
            <a:r>
              <a:rPr lang="ru-RU" sz="1800" dirty="0" err="1" smtClean="0">
                <a:latin typeface="Century Schoolbook" pitchFamily="18" charset="0"/>
              </a:rPr>
              <a:t>Асстра-плюс</a:t>
            </a:r>
            <a:r>
              <a:rPr lang="ru-RU" sz="1800" dirty="0" smtClean="0">
                <a:latin typeface="Century Schoolbook" pitchFamily="18" charset="0"/>
              </a:rPr>
              <a:t> основана в 2013 г.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Головной офис находится в Нижневартовске по улице Пермская 2.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А доп.офисы:</a:t>
            </a:r>
          </a:p>
          <a:p>
            <a:r>
              <a:rPr lang="ru-RU" sz="1800" dirty="0" smtClean="0">
                <a:latin typeface="Century Schoolbook" pitchFamily="18" charset="0"/>
              </a:rPr>
              <a:t>В Нижневартовске по улице 60 лет Октября 80а</a:t>
            </a:r>
          </a:p>
          <a:p>
            <a:r>
              <a:rPr lang="ru-RU" sz="1800" dirty="0" smtClean="0">
                <a:latin typeface="Century Schoolbook" pitchFamily="18" charset="0"/>
              </a:rPr>
              <a:t>В Излучинске на улице </a:t>
            </a:r>
            <a:r>
              <a:rPr lang="ru-RU" sz="1800" dirty="0" err="1" smtClean="0">
                <a:latin typeface="Century Schoolbook" pitchFamily="18" charset="0"/>
              </a:rPr>
              <a:t>Таежаная</a:t>
            </a:r>
            <a:r>
              <a:rPr lang="ru-RU" sz="1800" dirty="0" smtClean="0">
                <a:latin typeface="Century Schoolbook" pitchFamily="18" charset="0"/>
              </a:rPr>
              <a:t> 10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По состоянию на начало 2017 года </a:t>
            </a:r>
            <a:r>
              <a:rPr lang="ru-RU" sz="1800" dirty="0" err="1" smtClean="0">
                <a:latin typeface="Century Schoolbook" pitchFamily="18" charset="0"/>
              </a:rPr>
              <a:t>Асстра</a:t>
            </a:r>
            <a:r>
              <a:rPr lang="ru-RU" sz="1800" dirty="0" smtClean="0">
                <a:latin typeface="Century Schoolbook" pitchFamily="18" charset="0"/>
              </a:rPr>
              <a:t> -плюс- это универсальная страхования компания , представляющая широкий спектр  страховых услуг.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Компания располагает большим опытом работы в системе добровольного медицинского страхования России, страхование от несчастных случаев , туристическое страхование.</a:t>
            </a:r>
          </a:p>
          <a:p>
            <a:pPr algn="r">
              <a:buNone/>
            </a:pPr>
            <a:r>
              <a:rPr lang="ru-RU" sz="2000" dirty="0" smtClean="0">
                <a:latin typeface="Century Schoolbook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628" y="4214818"/>
            <a:ext cx="3857652" cy="22860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Время работы</a:t>
            </a:r>
          </a:p>
          <a:p>
            <a:pPr algn="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Пн-Пт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8:00-20:00</a:t>
            </a:r>
          </a:p>
          <a:p>
            <a:pPr algn="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Перерыв с 12:00-13:30</a:t>
            </a:r>
          </a:p>
          <a:p>
            <a:pPr algn="r">
              <a:buNone/>
            </a:pP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Суббота-не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рабочий день</a:t>
            </a:r>
          </a:p>
          <a:p>
            <a:pPr algn="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Тел:28-12-20</a:t>
            </a:r>
          </a:p>
          <a:p>
            <a:pPr algn="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8-(952)-158-58-85</a:t>
            </a:r>
          </a:p>
          <a:p>
            <a:pPr algn="r">
              <a:buNone/>
            </a:pP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Email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: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Asstra001@yandex.ru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entury Schoolbook" pitchFamily="18" charset="0"/>
              </a:rPr>
              <a:t>Рейтинг компании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Century Schoolbook" pitchFamily="18" charset="0"/>
              </a:rPr>
              <a:t>В 2016 году Рейтинговое агентство «Эксперт РА» подтвердило  компании «</a:t>
            </a:r>
            <a:r>
              <a:rPr lang="ru-RU" sz="2000" dirty="0" err="1" smtClean="0">
                <a:latin typeface="Century Schoolbook" pitchFamily="18" charset="0"/>
              </a:rPr>
              <a:t>Асстра-плюс</a:t>
            </a:r>
            <a:r>
              <a:rPr lang="ru-RU" sz="2000" dirty="0" smtClean="0">
                <a:latin typeface="Century Schoolbook" pitchFamily="18" charset="0"/>
              </a:rPr>
              <a:t>» рейтинг надежности и качества услуг на Уровне А+ («Исключительно высокий уровень надежности качества услуг»),прогноз по рейтингу «Стабильный» лицензия на осуществление страхования ОС №3230-01 от 25 Апреля 2015года. </a:t>
            </a:r>
            <a:endParaRPr lang="ru-RU" sz="2000" dirty="0">
              <a:latin typeface="Century Schoolbook" pitchFamily="18" charset="0"/>
            </a:endParaRPr>
          </a:p>
        </p:txBody>
      </p:sp>
      <p:pic>
        <p:nvPicPr>
          <p:cNvPr id="4" name="Рисунок 3" descr="РА-Эксперт_А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714752"/>
            <a:ext cx="7669842" cy="281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86847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Century Schoolbook" pitchFamily="18" charset="0"/>
              </a:rPr>
              <a:t>Конкуренты</a:t>
            </a:r>
            <a:br>
              <a:rPr lang="ru-RU" sz="3600" dirty="0" smtClean="0">
                <a:latin typeface="Century Schoolbook" pitchFamily="18" charset="0"/>
              </a:rPr>
            </a:br>
            <a:r>
              <a:rPr lang="ru-RU" sz="3600" dirty="0" smtClean="0">
                <a:latin typeface="Century Schoolbook" pitchFamily="18" charset="0"/>
              </a:rPr>
              <a:t>на рынке страхования в Нижневартовске и Нижневартовском районе</a:t>
            </a:r>
            <a:endParaRPr lang="ru-RU" sz="3600" dirty="0">
              <a:latin typeface="Century Schoolbook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786058"/>
          <a:ext cx="8229600" cy="21336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114800"/>
                <a:gridCol w="4114800"/>
              </a:tblGrid>
              <a:tr h="48317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Нижневартовск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Излучинск</a:t>
                      </a:r>
                      <a:endParaRPr lang="ru-RU" sz="3200" dirty="0"/>
                    </a:p>
                  </a:txBody>
                  <a:tcPr/>
                </a:tc>
              </a:tr>
              <a:tr h="845558"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Согаз</a:t>
                      </a:r>
                      <a:r>
                        <a:rPr lang="ru-RU" sz="3200" dirty="0" smtClean="0"/>
                        <a:t> , </a:t>
                      </a:r>
                      <a:r>
                        <a:rPr lang="ru-RU" sz="3200" dirty="0" err="1" smtClean="0"/>
                        <a:t>Югория-мед</a:t>
                      </a:r>
                      <a:r>
                        <a:rPr lang="ru-RU" sz="3200" dirty="0" smtClean="0"/>
                        <a:t> , Альфа</a:t>
                      </a:r>
                      <a:r>
                        <a:rPr lang="ru-RU" sz="3200" baseline="0" dirty="0" smtClean="0"/>
                        <a:t> страхование, </a:t>
                      </a:r>
                      <a:r>
                        <a:rPr lang="ru-RU" sz="3200" baseline="0" dirty="0" err="1" smtClean="0"/>
                        <a:t>Росгосстрах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Росгосстрах</a:t>
                      </a:r>
                      <a:r>
                        <a:rPr lang="ru-RU" sz="3200" dirty="0" smtClean="0"/>
                        <a:t> , </a:t>
                      </a:r>
                      <a:r>
                        <a:rPr lang="ru-RU" sz="3200" dirty="0" err="1" smtClean="0"/>
                        <a:t>югория</a:t>
                      </a:r>
                      <a:r>
                        <a:rPr lang="ru-RU" sz="3200" baseline="0" dirty="0" smtClean="0"/>
                        <a:t> -мед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entury Schoolbook" pitchFamily="18" charset="0"/>
              </a:rPr>
              <a:t>Анализ работающих в </a:t>
            </a:r>
            <a:r>
              <a:rPr lang="ru-RU" dirty="0" smtClean="0">
                <a:latin typeface="Century Schoolbook" pitchFamily="18" charset="0"/>
              </a:rPr>
              <a:t>СК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Century Schoolbook" pitchFamily="18" charset="0"/>
              </a:rPr>
              <a:t>В </a:t>
            </a:r>
            <a:r>
              <a:rPr lang="ru-RU" sz="2800" dirty="0" smtClean="0">
                <a:latin typeface="Century Schoolbook" pitchFamily="18" charset="0"/>
              </a:rPr>
              <a:t>СК </a:t>
            </a:r>
            <a:r>
              <a:rPr lang="ru-RU" sz="2800" dirty="0" smtClean="0">
                <a:latin typeface="Century Schoolbook" pitchFamily="18" charset="0"/>
              </a:rPr>
              <a:t>60 штатных  </a:t>
            </a:r>
            <a:r>
              <a:rPr lang="ru-RU" sz="2800" dirty="0" smtClean="0">
                <a:latin typeface="Century Schoolbook" pitchFamily="18" charset="0"/>
              </a:rPr>
              <a:t>сотрудников.</a:t>
            </a: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</a:rPr>
              <a:t>Из них наиболее </a:t>
            </a:r>
            <a:r>
              <a:rPr lang="ru-RU" sz="2800" dirty="0" smtClean="0">
                <a:latin typeface="Century Schoolbook" pitchFamily="18" charset="0"/>
              </a:rPr>
              <a:t> активных работников -25</a:t>
            </a:r>
            <a:endParaRPr lang="ru-RU" sz="28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800" dirty="0">
              <a:latin typeface="Century Schoolbook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3143246"/>
          <a:ext cx="6310314" cy="35175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55157"/>
                <a:gridCol w="3155157"/>
              </a:tblGrid>
              <a:tr h="5329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Услуги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Кол-во в %</a:t>
                      </a:r>
                      <a:endParaRPr lang="ru-RU" sz="2400" dirty="0"/>
                    </a:p>
                  </a:txBody>
                  <a:tcPr/>
                </a:tc>
              </a:tr>
              <a:tr h="95934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Страхование от несчастных</a:t>
                      </a:r>
                      <a:r>
                        <a:rPr lang="ru-RU" sz="2400" baseline="0" dirty="0" smtClean="0"/>
                        <a:t> случаев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50%</a:t>
                      </a:r>
                      <a:endParaRPr lang="ru-RU" sz="2400" dirty="0"/>
                    </a:p>
                  </a:txBody>
                  <a:tcPr/>
                </a:tc>
              </a:tr>
              <a:tr h="5329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ДМС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30%</a:t>
                      </a:r>
                      <a:endParaRPr lang="ru-RU" sz="2400" dirty="0"/>
                    </a:p>
                  </a:txBody>
                  <a:tcPr/>
                </a:tc>
              </a:tr>
              <a:tr h="95934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Туристическое</a:t>
                      </a:r>
                      <a:r>
                        <a:rPr lang="ru-RU" sz="2400" baseline="0" dirty="0" smtClean="0"/>
                        <a:t> Страхование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25%</a:t>
                      </a:r>
                      <a:endParaRPr lang="ru-RU" sz="2400" dirty="0"/>
                    </a:p>
                  </a:txBody>
                  <a:tcPr/>
                </a:tc>
              </a:tr>
              <a:tr h="5329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Страхование грузов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15%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entury Schoolbook" pitchFamily="18" charset="0"/>
              </a:rPr>
              <a:t>План продаж</a:t>
            </a:r>
            <a:endParaRPr lang="ru-RU" dirty="0">
              <a:latin typeface="Century Schoolbook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6583680" cy="2026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45920"/>
                <a:gridCol w="1645920"/>
                <a:gridCol w="1645920"/>
                <a:gridCol w="1645920"/>
              </a:tblGrid>
              <a:tr h="8715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ДМС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Страхование от несчастного случая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Туристическое страхование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</a:t>
                      </a:r>
                      <a:r>
                        <a:rPr lang="ru-RU" baseline="0" dirty="0" smtClean="0"/>
                        <a:t> 2014г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</a:t>
                      </a:r>
                      <a:r>
                        <a:rPr lang="ru-RU" baseline="0" dirty="0" smtClean="0"/>
                        <a:t> 2015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2016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entury Schoolbook" pitchFamily="18" charset="0"/>
              </a:rPr>
              <a:t>Потенциальные клиенты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Century Schoolbook" pitchFamily="18" charset="0"/>
              </a:rPr>
              <a:t>В Излучинске</a:t>
            </a:r>
          </a:p>
          <a:p>
            <a:pPr>
              <a:buNone/>
            </a:pPr>
            <a:r>
              <a:rPr lang="ru-RU" sz="2000" dirty="0" smtClean="0">
                <a:latin typeface="Century Schoolbook" pitchFamily="18" charset="0"/>
              </a:rPr>
              <a:t>5% население с высоким уровнем достатка</a:t>
            </a:r>
          </a:p>
          <a:p>
            <a:pPr>
              <a:buNone/>
            </a:pPr>
            <a:r>
              <a:rPr lang="ru-RU" sz="2000" dirty="0" smtClean="0">
                <a:latin typeface="Century Schoolbook" pitchFamily="18" charset="0"/>
              </a:rPr>
              <a:t>80%население с средним уровнем достатка</a:t>
            </a:r>
          </a:p>
          <a:p>
            <a:pPr>
              <a:buNone/>
            </a:pPr>
            <a:r>
              <a:rPr lang="ru-RU" sz="2000" dirty="0" smtClean="0">
                <a:latin typeface="Century Schoolbook" pitchFamily="18" charset="0"/>
              </a:rPr>
              <a:t>15% население с низким уровнем достатка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000" dirty="0" smtClean="0">
                <a:latin typeface="Century Schoolbook" pitchFamily="18" charset="0"/>
              </a:rPr>
              <a:t>В Нижневартовске</a:t>
            </a:r>
          </a:p>
          <a:p>
            <a:pPr>
              <a:buNone/>
            </a:pPr>
            <a:r>
              <a:rPr lang="ru-RU" sz="2000" dirty="0" smtClean="0">
                <a:latin typeface="Century Schoolbook" pitchFamily="18" charset="0"/>
              </a:rPr>
              <a:t>20% население с высоким уровнем достатка</a:t>
            </a:r>
          </a:p>
          <a:p>
            <a:pPr>
              <a:buNone/>
            </a:pPr>
            <a:r>
              <a:rPr lang="ru-RU" sz="2000" dirty="0" smtClean="0">
                <a:latin typeface="Century Schoolbook" pitchFamily="18" charset="0"/>
              </a:rPr>
              <a:t>70% население с средним уровнем достатка</a:t>
            </a:r>
          </a:p>
          <a:p>
            <a:pPr>
              <a:buNone/>
            </a:pPr>
            <a:r>
              <a:rPr lang="ru-RU" sz="2000" dirty="0" smtClean="0">
                <a:latin typeface="Century Schoolbook" pitchFamily="18" charset="0"/>
              </a:rPr>
              <a:t>10% население с низким уровнем достатка</a:t>
            </a:r>
          </a:p>
          <a:p>
            <a:endParaRPr lang="ru-RU" dirty="0"/>
          </a:p>
        </p:txBody>
      </p:sp>
      <p:pic>
        <p:nvPicPr>
          <p:cNvPr id="4" name="Рисунок 3" descr="301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3857628"/>
            <a:ext cx="2557474" cy="25574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Century Schoolbook" pitchFamily="18" charset="0"/>
              </a:rPr>
              <a:t>Доп.офис в Нижневартовске</a:t>
            </a:r>
            <a:endParaRPr lang="ru-RU" sz="3600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В </a:t>
            </a:r>
            <a:r>
              <a:rPr lang="ru-RU" sz="1800" dirty="0">
                <a:latin typeface="Century Schoolbook" pitchFamily="18" charset="0"/>
              </a:rPr>
              <a:t>Н</a:t>
            </a:r>
            <a:r>
              <a:rPr lang="ru-RU" sz="1800" dirty="0" smtClean="0">
                <a:latin typeface="Century Schoolbook" pitchFamily="18" charset="0"/>
              </a:rPr>
              <a:t>ижневартовске 270 846 человек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В </a:t>
            </a:r>
            <a:r>
              <a:rPr lang="ru-RU" sz="1800" dirty="0">
                <a:latin typeface="Century Schoolbook" pitchFamily="18" charset="0"/>
              </a:rPr>
              <a:t>Н</a:t>
            </a:r>
            <a:r>
              <a:rPr lang="ru-RU" sz="1800" dirty="0" smtClean="0">
                <a:latin typeface="Century Schoolbook" pitchFamily="18" charset="0"/>
              </a:rPr>
              <a:t>ижневартовске 13 </a:t>
            </a:r>
            <a:r>
              <a:rPr lang="ru-RU" sz="1800" dirty="0">
                <a:latin typeface="Century Schoolbook" pitchFamily="18" charset="0"/>
              </a:rPr>
              <a:t>с</a:t>
            </a:r>
            <a:r>
              <a:rPr lang="ru-RU" sz="1800" dirty="0" smtClean="0">
                <a:latin typeface="Century Schoolbook" pitchFamily="18" charset="0"/>
              </a:rPr>
              <a:t>траховых компаний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Доп.офис находится в г.Нижневартовск по улице 60 лет Октября 80а</a:t>
            </a:r>
          </a:p>
          <a:p>
            <a:pPr>
              <a:buNone/>
            </a:pPr>
            <a:r>
              <a:rPr lang="ru-RU" sz="1800" dirty="0">
                <a:latin typeface="Century Schoolbook" pitchFamily="18" charset="0"/>
              </a:rPr>
              <a:t> 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Точки продаж: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ДМС- в поликлинике </a:t>
            </a:r>
            <a:r>
              <a:rPr lang="ru-RU" sz="1800" dirty="0" smtClean="0">
                <a:latin typeface="Century Schoolbook" pitchFamily="18" charset="0"/>
              </a:rPr>
              <a:t>№</a:t>
            </a:r>
            <a:r>
              <a:rPr lang="ru-RU" sz="1800" dirty="0" smtClean="0">
                <a:latin typeface="Century Schoolbook" pitchFamily="18" charset="0"/>
              </a:rPr>
              <a:t>1 </a:t>
            </a:r>
            <a:r>
              <a:rPr lang="ru-RU" sz="1800" dirty="0" smtClean="0">
                <a:latin typeface="Century Schoolbook" pitchFamily="18" charset="0"/>
              </a:rPr>
              <a:t>и в </a:t>
            </a:r>
            <a:r>
              <a:rPr lang="ru-RU" sz="1800" dirty="0" smtClean="0">
                <a:latin typeface="Century Schoolbook" pitchFamily="18" charset="0"/>
              </a:rPr>
              <a:t>стоматологии </a:t>
            </a:r>
            <a:endParaRPr lang="ru-RU" sz="1800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Страхование от несчастного случая  в </a:t>
            </a:r>
            <a:r>
              <a:rPr lang="ru-RU" sz="1800" dirty="0" smtClean="0">
                <a:latin typeface="Century Schoolbook" pitchFamily="18" charset="0"/>
              </a:rPr>
              <a:t>кассах </a:t>
            </a:r>
            <a:r>
              <a:rPr lang="ru-RU" sz="1800" dirty="0" err="1" smtClean="0">
                <a:latin typeface="Century Schoolbook" pitchFamily="18" charset="0"/>
              </a:rPr>
              <a:t>ЖД-вокзала</a:t>
            </a:r>
            <a:r>
              <a:rPr lang="ru-RU" sz="1800" dirty="0" smtClean="0">
                <a:latin typeface="Century Schoolbook" pitchFamily="18" charset="0"/>
              </a:rPr>
              <a:t>,</a:t>
            </a: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в аэропорту, </a:t>
            </a:r>
            <a:r>
              <a:rPr lang="ru-RU" sz="1800" dirty="0" err="1" smtClean="0">
                <a:latin typeface="Century Schoolbook" pitchFamily="18" charset="0"/>
              </a:rPr>
              <a:t>тур.агенстве</a:t>
            </a:r>
            <a:r>
              <a:rPr lang="ru-RU" sz="1800" dirty="0" smtClean="0">
                <a:latin typeface="Century Schoolbook" pitchFamily="18" charset="0"/>
              </a:rPr>
              <a:t> «Счастливый случай»</a:t>
            </a:r>
            <a:endParaRPr lang="ru-RU" sz="1800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Century Schoolbook" pitchFamily="18" charset="0"/>
              </a:rPr>
              <a:t>Туристическое страхование в </a:t>
            </a:r>
            <a:r>
              <a:rPr lang="ru-RU" sz="1800" dirty="0" err="1" smtClean="0">
                <a:latin typeface="Century Schoolbook" pitchFamily="18" charset="0"/>
              </a:rPr>
              <a:t>тур.агентсвах</a:t>
            </a:r>
            <a:r>
              <a:rPr lang="ru-RU" sz="1800" dirty="0" smtClean="0">
                <a:latin typeface="Century Schoolbook" pitchFamily="18" charset="0"/>
              </a:rPr>
              <a:t> г.Нижневартовска</a:t>
            </a:r>
            <a:endParaRPr lang="ru-RU" sz="1800" dirty="0" smtClean="0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Century Schoolbook" pitchFamily="18" charset="0"/>
              </a:rPr>
              <a:t>Доп.офис в Излучинске</a:t>
            </a:r>
            <a:endParaRPr lang="ru-RU" sz="3600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>
                <a:latin typeface="Century Schoolbook" pitchFamily="18" charset="0"/>
              </a:rPr>
              <a:t>Население в Излучинске 19 223 человека</a:t>
            </a:r>
          </a:p>
          <a:p>
            <a:pPr>
              <a:buNone/>
            </a:pPr>
            <a:r>
              <a:rPr lang="ru-RU" sz="1900" dirty="0" smtClean="0">
                <a:latin typeface="Century Schoolbook" pitchFamily="18" charset="0"/>
              </a:rPr>
              <a:t>В Излучинске  2 страховые компании</a:t>
            </a:r>
          </a:p>
          <a:p>
            <a:pPr>
              <a:buNone/>
            </a:pPr>
            <a:r>
              <a:rPr lang="ru-RU" sz="1900" dirty="0" smtClean="0">
                <a:latin typeface="Century Schoolbook" pitchFamily="18" charset="0"/>
              </a:rPr>
              <a:t>Доп.офис находится в п.Излучинск Улица Таежная 10</a:t>
            </a:r>
          </a:p>
          <a:p>
            <a:pPr>
              <a:buNone/>
            </a:pPr>
            <a:endParaRPr lang="ru-RU" sz="1900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Century Schoolbook" pitchFamily="18" charset="0"/>
              </a:rPr>
              <a:t>Точки продаж:</a:t>
            </a:r>
          </a:p>
          <a:p>
            <a:endParaRPr lang="ru-RU" sz="1900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Century Schoolbook" pitchFamily="18" charset="0"/>
              </a:rPr>
              <a:t>ДМС- в поликлинике  и в стоматологии</a:t>
            </a:r>
          </a:p>
          <a:p>
            <a:pPr>
              <a:buNone/>
            </a:pPr>
            <a:r>
              <a:rPr lang="ru-RU" sz="1900" dirty="0" smtClean="0">
                <a:latin typeface="Century Schoolbook" pitchFamily="18" charset="0"/>
              </a:rPr>
              <a:t>Страхование от несчастного случая в Туристическом  агентстве</a:t>
            </a:r>
          </a:p>
          <a:p>
            <a:pPr>
              <a:buNone/>
            </a:pPr>
            <a:r>
              <a:rPr lang="ru-RU" sz="1900" dirty="0" smtClean="0">
                <a:latin typeface="Century Schoolbook" pitchFamily="18" charset="0"/>
              </a:rPr>
              <a:t>Туристическое страхованиеТуристическом агентстве и автостанциях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449903d19895d68f54c9ed234a4b1204428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416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Страховая компания Асстра-плюс</vt:lpstr>
      <vt:lpstr>О страховой компании</vt:lpstr>
      <vt:lpstr>Рейтинг компании</vt:lpstr>
      <vt:lpstr>Конкуренты на рынке страхования в Нижневартовске и Нижневартовском районе</vt:lpstr>
      <vt:lpstr>Анализ работающих в СК</vt:lpstr>
      <vt:lpstr>План продаж</vt:lpstr>
      <vt:lpstr>Потенциальные клиенты</vt:lpstr>
      <vt:lpstr>Доп.офис в Нижневартовске</vt:lpstr>
      <vt:lpstr>Доп.офис в Излучинске</vt:lpstr>
      <vt:lpstr>Цели на 2017г.</vt:lpstr>
      <vt:lpstr>Слайд 11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Страховая компания  ASSTRA</dc:title>
  <dc:creator>днс</dc:creator>
  <cp:lastModifiedBy>baraulya_ts</cp:lastModifiedBy>
  <cp:revision>15</cp:revision>
  <dcterms:created xsi:type="dcterms:W3CDTF">2017-03-10T14:58:41Z</dcterms:created>
  <dcterms:modified xsi:type="dcterms:W3CDTF">2017-03-20T04:40:08Z</dcterms:modified>
</cp:coreProperties>
</file>