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62" r:id="rId6"/>
    <p:sldId id="258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628800"/>
            <a:ext cx="6480720" cy="2664296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660066"/>
                </a:solidFill>
                <a:latin typeface="+mj-lt"/>
                <a:cs typeface="Times New Roman" pitchFamily="18" charset="0"/>
              </a:rPr>
              <a:t>Мастер-класс</a:t>
            </a: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Театрализованная деятельность как</a:t>
            </a:r>
            <a:b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средство коррекции речевых</a:t>
            </a:r>
            <a:b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нарушений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11960" y="4725145"/>
            <a:ext cx="3744416" cy="576064"/>
          </a:xfrm>
          <a:solidFill>
            <a:srgbClr val="92D050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  <a:r>
              <a:rPr lang="ru-RU" sz="1800" b="1" i="1" dirty="0" err="1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Самодаева</a:t>
            </a:r>
            <a:r>
              <a:rPr lang="ru-RU" sz="1800" b="1" i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 Л.В.</a:t>
            </a:r>
            <a:r>
              <a:rPr lang="ru-RU" b="1" i="1" dirty="0" smtClean="0">
                <a:solidFill>
                  <a:srgbClr val="660066"/>
                </a:solidFill>
              </a:rPr>
              <a:t> </a:t>
            </a:r>
            <a:endParaRPr lang="ru-RU" b="1" i="1" dirty="0">
              <a:solidFill>
                <a:srgbClr val="660066"/>
              </a:solidFill>
            </a:endParaRPr>
          </a:p>
        </p:txBody>
      </p:sp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-99392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3799" y="260648"/>
            <a:ext cx="8102134" cy="633203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799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1763688" y="1700808"/>
            <a:ext cx="648072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638"/>
              </a:spcBef>
            </a:pPr>
            <a:r>
              <a:rPr lang="ru-RU" sz="2800" b="1" dirty="0" smtClean="0">
                <a:solidFill>
                  <a:srgbClr val="660066"/>
                </a:solidFill>
              </a:rPr>
              <a:t>Театрализованная </a:t>
            </a:r>
            <a:r>
              <a:rPr lang="ru-RU" sz="2800" b="1" dirty="0">
                <a:solidFill>
                  <a:srgbClr val="660066"/>
                </a:solidFill>
              </a:rPr>
              <a:t>деятельность-</a:t>
            </a:r>
          </a:p>
          <a:p>
            <a:pPr lvl="0" algn="ctr">
              <a:spcBef>
                <a:spcPts val="638"/>
              </a:spcBef>
            </a:pPr>
            <a:r>
              <a:rPr lang="ru-RU" sz="2800" b="1" dirty="0">
                <a:solidFill>
                  <a:srgbClr val="660066"/>
                </a:solidFill>
              </a:rPr>
              <a:t>это…</a:t>
            </a:r>
          </a:p>
          <a:p>
            <a:pPr lvl="0" algn="ctr">
              <a:spcBef>
                <a:spcPts val="638"/>
              </a:spcBef>
            </a:pPr>
            <a:r>
              <a:rPr lang="ru-RU" sz="2800" b="1" dirty="0">
                <a:solidFill>
                  <a:srgbClr val="002060"/>
                </a:solidFill>
              </a:rPr>
              <a:t>…не просто игра!</a:t>
            </a:r>
          </a:p>
          <a:p>
            <a:pPr lvl="0" algn="ctr">
              <a:spcBef>
                <a:spcPts val="638"/>
              </a:spcBef>
            </a:pPr>
            <a:r>
              <a:rPr lang="ru-RU" sz="2800" b="1" dirty="0">
                <a:solidFill>
                  <a:srgbClr val="002060"/>
                </a:solidFill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8639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23728" y="1844824"/>
            <a:ext cx="64087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660066"/>
                </a:solidFill>
              </a:rPr>
              <a:t>Основные направления работы в театрально – игровой деятельности: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1. Развитие </a:t>
            </a:r>
            <a:r>
              <a:rPr lang="ru-RU" b="1" dirty="0">
                <a:solidFill>
                  <a:srgbClr val="002060"/>
                </a:solidFill>
              </a:rPr>
              <a:t>культуры речи: артикуляционной моторики, </a:t>
            </a:r>
            <a:r>
              <a:rPr lang="ru-RU" b="1" dirty="0" smtClean="0">
                <a:solidFill>
                  <a:srgbClr val="002060"/>
                </a:solidFill>
              </a:rPr>
              <a:t>   фонематического </a:t>
            </a:r>
            <a:r>
              <a:rPr lang="ru-RU" b="1" dirty="0">
                <a:solidFill>
                  <a:srgbClr val="002060"/>
                </a:solidFill>
              </a:rPr>
              <a:t>восприятия, речевого дыхания, правильного звукопроизношения.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2. Развитие </a:t>
            </a:r>
            <a:r>
              <a:rPr lang="ru-RU" b="1" dirty="0">
                <a:solidFill>
                  <a:srgbClr val="002060"/>
                </a:solidFill>
              </a:rPr>
              <a:t>общей и мелкой моторики: координации движений, мелкой моторики руки, снятие мышечного напряжения, формирование правильной осанки.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     3. Развитие </a:t>
            </a:r>
            <a:r>
              <a:rPr lang="ru-RU" b="1" dirty="0">
                <a:solidFill>
                  <a:srgbClr val="002060"/>
                </a:solidFill>
              </a:rPr>
              <a:t>сценического мастерства и речевой деятельности: развитие мимики, пантомимы, жестов, эмоционального восприятия, совершенствование грамматического строя речи, монологической и диалогической формы речи, игровых навыков и творческой самостоятельности</a:t>
            </a:r>
            <a:r>
              <a:rPr lang="ru-RU" dirty="0" smtClean="0">
                <a:solidFill>
                  <a:srgbClr val="7030A0"/>
                </a:solidFill>
              </a:rPr>
              <a:t>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0127" cy="616703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63688" y="1772816"/>
            <a:ext cx="61206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60066"/>
                </a:solidFill>
              </a:rPr>
              <a:t>Первый </a:t>
            </a:r>
            <a:r>
              <a:rPr lang="ru-RU" sz="2400" b="1" i="1" dirty="0">
                <a:solidFill>
                  <a:srgbClr val="660066"/>
                </a:solidFill>
              </a:rPr>
              <a:t>этап – подготовительный  </a:t>
            </a:r>
          </a:p>
          <a:p>
            <a:r>
              <a:rPr lang="ru-RU" b="1" dirty="0">
                <a:solidFill>
                  <a:srgbClr val="002060"/>
                </a:solidFill>
              </a:rPr>
              <a:t>Здесь мы показываем и учим средствам выразительности, с помощью которых дети могут показать свои эмоции,  а также позволяют более раскрепощенно общаться друг с другом.  Этот этап хорош ещё тем,  что, несмотря на то, что речевые возможности детей на недостаточном  уровне, дети могут общаться  друг с другом, с окружающим миром, используя весь арсенал  выразительных </a:t>
            </a:r>
            <a:r>
              <a:rPr lang="ru-RU" b="1" dirty="0" smtClean="0">
                <a:solidFill>
                  <a:srgbClr val="002060"/>
                </a:solidFill>
              </a:rPr>
              <a:t>средств.    </a:t>
            </a:r>
            <a:r>
              <a:rPr lang="ru-RU" b="1" dirty="0" smtClean="0">
                <a:solidFill>
                  <a:srgbClr val="660066"/>
                </a:solidFill>
              </a:rPr>
              <a:t>Использую </a:t>
            </a:r>
            <a:r>
              <a:rPr lang="ru-RU" b="1" dirty="0">
                <a:solidFill>
                  <a:srgbClr val="660066"/>
                </a:solidFill>
              </a:rPr>
              <a:t>в своей работе</a:t>
            </a:r>
            <a:r>
              <a:rPr lang="ru-RU" b="1" dirty="0" smtClean="0">
                <a:solidFill>
                  <a:srgbClr val="660066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  мимическая </a:t>
            </a:r>
            <a:r>
              <a:rPr lang="ru-RU" b="1" dirty="0">
                <a:solidFill>
                  <a:srgbClr val="002060"/>
                </a:solidFill>
              </a:rPr>
              <a:t>гимнастика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  </a:t>
            </a:r>
            <a:r>
              <a:rPr lang="ru-RU" b="1" dirty="0" err="1" smtClean="0">
                <a:solidFill>
                  <a:srgbClr val="002060"/>
                </a:solidFill>
              </a:rPr>
              <a:t>психогимнастические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игры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  игры </a:t>
            </a:r>
            <a:r>
              <a:rPr lang="ru-RU" b="1" dirty="0">
                <a:solidFill>
                  <a:srgbClr val="002060"/>
                </a:solidFill>
              </a:rPr>
              <a:t>– пантомимы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•   театрализованные </a:t>
            </a:r>
            <a:r>
              <a:rPr lang="ru-RU" b="1" dirty="0">
                <a:solidFill>
                  <a:srgbClr val="002060"/>
                </a:solidFill>
              </a:rPr>
              <a:t>этюды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http://www.psychologos.ru/images/articles/showcases/498gf1pf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149080"/>
            <a:ext cx="2880319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19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07704" y="1988840"/>
            <a:ext cx="6048672" cy="4176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Второй </a:t>
            </a:r>
            <a:r>
              <a:rPr lang="ru-RU" sz="2400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этап </a:t>
            </a:r>
            <a:r>
              <a:rPr lang="ru-RU" b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– использование театрализованных игр на логопедических    занятиях и в свободной деятельности</a:t>
            </a:r>
            <a:endParaRPr lang="ru-RU" sz="1400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На этом этапе мы ставим перед собой задачи: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Развивать дыхание, динамику, темп, интонацию речи.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Совершенствовать артикуляционный аппарат.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Развивать  пальчиковую моторику.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Стимулировать активную речь за счёт расширения словарного запаса.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Формировать диалогическую, эмоционально-насыщенную, выразительную речь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3332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833" y="29681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75656" y="1772817"/>
            <a:ext cx="7272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660066"/>
                </a:solidFill>
              </a:rPr>
              <a:t>Третий </a:t>
            </a:r>
            <a:r>
              <a:rPr lang="ru-RU" sz="2400" b="1" i="1" dirty="0">
                <a:solidFill>
                  <a:srgbClr val="660066"/>
                </a:solidFill>
              </a:rPr>
              <a:t>этап </a:t>
            </a:r>
            <a:r>
              <a:rPr lang="ru-RU" b="1" i="1" dirty="0">
                <a:solidFill>
                  <a:srgbClr val="660066"/>
                </a:solidFill>
              </a:rPr>
              <a:t>- инсценировки, </a:t>
            </a:r>
            <a:r>
              <a:rPr lang="ru-RU" b="1" i="1" dirty="0" smtClean="0">
                <a:solidFill>
                  <a:srgbClr val="660066"/>
                </a:solidFill>
              </a:rPr>
              <a:t>драматизации:</a:t>
            </a:r>
            <a:endParaRPr lang="ru-RU" b="1" i="1" dirty="0">
              <a:solidFill>
                <a:srgbClr val="660066"/>
              </a:solidFill>
            </a:endParaRPr>
          </a:p>
          <a:p>
            <a:r>
              <a:rPr lang="ru-RU" b="1" i="1" dirty="0" smtClean="0">
                <a:solidFill>
                  <a:srgbClr val="002060"/>
                </a:solidFill>
              </a:rPr>
              <a:t>       • Самый </a:t>
            </a:r>
            <a:r>
              <a:rPr lang="ru-RU" b="1" i="1" dirty="0">
                <a:solidFill>
                  <a:srgbClr val="002060"/>
                </a:solidFill>
              </a:rPr>
              <a:t>«разговорный»   вид    театрализованной   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 деятельности</a:t>
            </a:r>
            <a:r>
              <a:rPr lang="ru-RU" b="1" i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 • К этому </a:t>
            </a:r>
            <a:r>
              <a:rPr lang="ru-RU" b="1" i="1" dirty="0">
                <a:solidFill>
                  <a:srgbClr val="002060"/>
                </a:solidFill>
              </a:rPr>
              <a:t>этапу можно приступать тогда, когда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большинство </a:t>
            </a:r>
            <a:r>
              <a:rPr lang="ru-RU" b="1" i="1" dirty="0">
                <a:solidFill>
                  <a:srgbClr val="002060"/>
                </a:solidFill>
              </a:rPr>
              <a:t>детей научилось владеть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выразительными </a:t>
            </a:r>
            <a:r>
              <a:rPr lang="ru-RU" b="1" i="1" dirty="0">
                <a:solidFill>
                  <a:srgbClr val="002060"/>
                </a:solidFill>
              </a:rPr>
              <a:t>средствами языка, понимают, как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можно </a:t>
            </a:r>
            <a:r>
              <a:rPr lang="ru-RU" b="1" i="1" dirty="0">
                <a:solidFill>
                  <a:srgbClr val="002060"/>
                </a:solidFill>
              </a:rPr>
              <a:t>использовать полученный ранее  опыт.</a:t>
            </a:r>
          </a:p>
          <a:p>
            <a:r>
              <a:rPr lang="ru-RU" b="1" i="1" dirty="0">
                <a:solidFill>
                  <a:srgbClr val="660066"/>
                </a:solidFill>
              </a:rPr>
              <a:t>Игра-драматизация оказывает: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 • Целостное </a:t>
            </a:r>
            <a:r>
              <a:rPr lang="ru-RU" b="1" i="1" dirty="0">
                <a:solidFill>
                  <a:srgbClr val="002060"/>
                </a:solidFill>
              </a:rPr>
              <a:t>воздействие на личность ребенка: его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 раскрепощение</a:t>
            </a:r>
            <a:r>
              <a:rPr lang="ru-RU" b="1" i="1" dirty="0">
                <a:solidFill>
                  <a:srgbClr val="002060"/>
                </a:solidFill>
              </a:rPr>
              <a:t>, самостоятельное творчество,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 развитие </a:t>
            </a:r>
            <a:r>
              <a:rPr lang="ru-RU" b="1" i="1" dirty="0">
                <a:solidFill>
                  <a:srgbClr val="002060"/>
                </a:solidFill>
              </a:rPr>
              <a:t>ведущих психических процессов;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• </a:t>
            </a:r>
            <a:r>
              <a:rPr lang="ru-RU" b="1" i="1" dirty="0">
                <a:solidFill>
                  <a:srgbClr val="002060"/>
                </a:solidFill>
              </a:rPr>
              <a:t>Способствует самопознанию и самовыражению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личности</a:t>
            </a:r>
            <a:r>
              <a:rPr lang="ru-RU" b="1" i="1" dirty="0">
                <a:solidFill>
                  <a:srgbClr val="002060"/>
                </a:solidFill>
              </a:rPr>
              <a:t>;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• Создает </a:t>
            </a:r>
            <a:r>
              <a:rPr lang="ru-RU" b="1" i="1" dirty="0">
                <a:solidFill>
                  <a:srgbClr val="002060"/>
                </a:solidFill>
              </a:rPr>
              <a:t>условия для социализации, усиливая </a:t>
            </a:r>
            <a:endParaRPr lang="ru-RU" b="1" i="1" dirty="0" smtClean="0">
              <a:solidFill>
                <a:srgbClr val="002060"/>
              </a:solidFill>
            </a:endParaRP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адаптационные </a:t>
            </a:r>
            <a:r>
              <a:rPr lang="ru-RU" b="1" i="1" dirty="0">
                <a:solidFill>
                  <a:srgbClr val="002060"/>
                </a:solidFill>
              </a:rPr>
              <a:t>способности, корректирует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коммуникативные </a:t>
            </a:r>
            <a:r>
              <a:rPr lang="ru-RU" b="1" i="1" dirty="0">
                <a:solidFill>
                  <a:srgbClr val="002060"/>
                </a:solidFill>
              </a:rPr>
              <a:t>качества, помогает осознанию </a:t>
            </a:r>
            <a:r>
              <a:rPr lang="ru-RU" b="1" i="1" dirty="0" smtClean="0">
                <a:solidFill>
                  <a:srgbClr val="002060"/>
                </a:solidFill>
              </a:rPr>
              <a:t>  </a:t>
            </a:r>
          </a:p>
          <a:p>
            <a:r>
              <a:rPr lang="ru-RU" b="1" i="1" dirty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        чувства </a:t>
            </a:r>
            <a:r>
              <a:rPr lang="ru-RU" b="1" i="1" dirty="0">
                <a:solidFill>
                  <a:srgbClr val="002060"/>
                </a:solidFill>
              </a:rPr>
              <a:t>удовлетворения, радости, успешности.</a:t>
            </a:r>
          </a:p>
        </p:txBody>
      </p:sp>
      <p:pic>
        <p:nvPicPr>
          <p:cNvPr id="1026" name="Picture 2" descr="C:\Users\HOME\Desktop\025-400x2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76672"/>
            <a:ext cx="223224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01" y="260648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66" y="-4526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286000" y="1826510"/>
            <a:ext cx="6174432" cy="385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700808"/>
            <a:ext cx="6912768" cy="27469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Виды театров, используемые в </a:t>
            </a:r>
            <a:r>
              <a:rPr lang="ru-RU" sz="2400" b="1" i="1" dirty="0" smtClean="0">
                <a:solidFill>
                  <a:srgbClr val="660066"/>
                </a:solidFill>
                <a:latin typeface="Times New Roman"/>
                <a:ea typeface="Times New Roman"/>
                <a:cs typeface="Times New Roman"/>
              </a:rPr>
              <a:t>работе:</a:t>
            </a:r>
            <a:endParaRPr lang="ru-RU" sz="2400" b="1" i="1" dirty="0">
              <a:solidFill>
                <a:srgbClr val="660066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Пальчиковый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театр;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Театр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картинок или магнитный театр;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Конусный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театр;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Театр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 перчатке;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Театр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масок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•  Театр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кукол Би-ба-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49080"/>
            <a:ext cx="2664296" cy="22094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139452"/>
            <a:ext cx="2736304" cy="23776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2441451" cy="25667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94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95736" y="2348880"/>
            <a:ext cx="61926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Театрализованная </a:t>
            </a:r>
            <a:r>
              <a:rPr lang="ru-RU" sz="24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деятельность:</a:t>
            </a:r>
            <a:endParaRPr lang="ru-RU" sz="24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Развивает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двигательную активность;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Расширяет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об окружающем мире;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Позитивно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влияет на эстетическое чувство;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Влияет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речевую активность ребенка;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Закладываются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основы нравственного воспитания;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Является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основой для развития творческих способностей;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Прививает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устойчивый интерес к литературе;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 Способствует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коммуникативных способностей – умению общаться с другими людьми. </a:t>
            </a:r>
          </a:p>
        </p:txBody>
      </p:sp>
    </p:spTree>
    <p:extLst>
      <p:ext uri="{BB962C8B-B14F-4D97-AF65-F5344CB8AC3E}">
        <p14:creationId xmlns:p14="http://schemas.microsoft.com/office/powerpoint/2010/main" val="315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424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 Театрализованная деятельность как средство коррекции речевых нарушений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HOME</cp:lastModifiedBy>
  <cp:revision>33</cp:revision>
  <dcterms:created xsi:type="dcterms:W3CDTF">2012-05-18T13:41:25Z</dcterms:created>
  <dcterms:modified xsi:type="dcterms:W3CDTF">2017-12-26T18:35:30Z</dcterms:modified>
</cp:coreProperties>
</file>