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1"/>
  </p:notesMasterIdLst>
  <p:sldIdLst>
    <p:sldId id="256" r:id="rId2"/>
    <p:sldId id="264" r:id="rId3"/>
    <p:sldId id="266" r:id="rId4"/>
    <p:sldId id="278" r:id="rId5"/>
    <p:sldId id="268" r:id="rId6"/>
    <p:sldId id="263" r:id="rId7"/>
    <p:sldId id="284" r:id="rId8"/>
    <p:sldId id="285" r:id="rId9"/>
    <p:sldId id="289" r:id="rId10"/>
    <p:sldId id="286" r:id="rId11"/>
    <p:sldId id="269" r:id="rId12"/>
    <p:sldId id="280" r:id="rId13"/>
    <p:sldId id="275" r:id="rId14"/>
    <p:sldId id="276" r:id="rId15"/>
    <p:sldId id="273" r:id="rId16"/>
    <p:sldId id="270" r:id="rId17"/>
    <p:sldId id="287" r:id="rId18"/>
    <p:sldId id="279" r:id="rId19"/>
    <p:sldId id="288" r:id="rId20"/>
    <p:sldId id="274" r:id="rId21"/>
    <p:sldId id="277" r:id="rId22"/>
    <p:sldId id="272" r:id="rId23"/>
    <p:sldId id="258" r:id="rId24"/>
    <p:sldId id="257" r:id="rId25"/>
    <p:sldId id="259" r:id="rId26"/>
    <p:sldId id="260" r:id="rId27"/>
    <p:sldId id="267" r:id="rId28"/>
    <p:sldId id="281" r:id="rId29"/>
    <p:sldId id="28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0" autoAdjust="0"/>
    <p:restoredTop sz="86384" autoAdjust="0"/>
  </p:normalViewPr>
  <p:slideViewPr>
    <p:cSldViewPr>
      <p:cViewPr varScale="1">
        <p:scale>
          <a:sx n="79" d="100"/>
          <a:sy n="79" d="100"/>
        </p:scale>
        <p:origin x="-15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C01FD-99C2-4F4D-94E3-01A7E67BECEC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75F7C-2F31-4193-BEB4-491E0E1A7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264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75F7C-2F31-4193-BEB4-491E0E1A7BB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112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school.xvatit.com/images/a/a1/Tabl_8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5.png"/><Relationship Id="rId7" Type="http://schemas.openxmlformats.org/officeDocument/2006/relationships/hyperlink" Target="http://gazeta.aif.ru/data/mags/kids/106/pics/de38_01_00.jpg" TargetMode="External"/><Relationship Id="rId2" Type="http://schemas.openxmlformats.org/officeDocument/2006/relationships/hyperlink" Target="t8.avi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hyperlink" Target="t10.avi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http://class-fizika.narod.ru/7_class/7_archim/5.gif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Урок по физике  </a:t>
            </a:r>
            <a:br>
              <a:rPr lang="ru-RU" sz="4000" dirty="0" smtClean="0"/>
            </a:br>
            <a:r>
              <a:rPr lang="ru-RU" sz="4000" dirty="0" smtClean="0"/>
              <a:t>«Тепловые явления»</a:t>
            </a:r>
            <a:br>
              <a:rPr lang="ru-RU" sz="4000" dirty="0" smtClean="0"/>
            </a:br>
            <a:r>
              <a:rPr lang="ru-RU" sz="4000" dirty="0" smtClean="0"/>
              <a:t>8 класс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395536" y="4437112"/>
            <a:ext cx="7955161" cy="1753344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Учитель физики </a:t>
            </a:r>
          </a:p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филиала МБОУ «Стрелецкая </a:t>
            </a:r>
            <a:r>
              <a:rPr lang="ru-RU" sz="4000" dirty="0" err="1" smtClean="0">
                <a:solidFill>
                  <a:schemeClr val="accent1">
                    <a:lumMod val="75000"/>
                  </a:schemeClr>
                </a:solidFill>
              </a:rPr>
              <a:t>сош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» в </a:t>
            </a:r>
            <a:r>
              <a:rPr lang="ru-RU" sz="4000" dirty="0" err="1" smtClean="0">
                <a:solidFill>
                  <a:schemeClr val="accent1">
                    <a:lumMod val="75000"/>
                  </a:schemeClr>
                </a:solidFill>
              </a:rPr>
              <a:t>с.Авдеевка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ru-RU" sz="4700" dirty="0" err="1" smtClean="0">
                <a:solidFill>
                  <a:schemeClr val="accent1">
                    <a:lumMod val="75000"/>
                  </a:schemeClr>
                </a:solidFill>
              </a:rPr>
              <a:t>Кочукова</a:t>
            </a:r>
            <a:r>
              <a:rPr lang="ru-RU" sz="4700" dirty="0" smtClean="0">
                <a:solidFill>
                  <a:schemeClr val="accent1">
                    <a:lumMod val="75000"/>
                  </a:schemeClr>
                </a:solidFill>
              </a:rPr>
              <a:t> Лариса Петровна</a:t>
            </a:r>
            <a:endParaRPr lang="ru-RU" sz="47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7" descr="j029958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60124"/>
            <a:ext cx="1986739" cy="198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71" descr="simonova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334461"/>
            <a:ext cx="3313113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355976" y="188640"/>
            <a:ext cx="47546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Человек страшится только того,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чего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 знает,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знанием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побеждается всякий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страх.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4562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4529412"/>
              </p:ext>
            </p:extLst>
          </p:nvPr>
        </p:nvGraphicFramePr>
        <p:xfrm>
          <a:off x="395536" y="620688"/>
          <a:ext cx="7992890" cy="5939893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598578"/>
                <a:gridCol w="1598578"/>
                <a:gridCol w="1598578"/>
                <a:gridCol w="1598578"/>
                <a:gridCol w="1598578"/>
              </a:tblGrid>
              <a:tr h="135129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Физическая величина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Обозначение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Что</a:t>
                      </a:r>
                      <a:r>
                        <a:rPr lang="ru-RU" sz="1400" baseline="0" dirty="0" smtClean="0"/>
                        <a:t> характеризует (физический смысл)</a:t>
                      </a:r>
                      <a:endParaRPr lang="ru-RU" sz="14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Единица измерения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Связь с другими величинами</a:t>
                      </a:r>
                      <a:endParaRPr lang="ru-RU" sz="1400" dirty="0"/>
                    </a:p>
                  </a:txBody>
                  <a:tcPr/>
                </a:tc>
              </a:tr>
              <a:tr h="79162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Температура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</a:t>
                      </a:r>
                      <a:r>
                        <a:rPr lang="ru-RU" sz="2800" dirty="0" smtClean="0"/>
                        <a:t>,</a:t>
                      </a:r>
                      <a:r>
                        <a:rPr lang="en-US" sz="2800" baseline="0" dirty="0" smtClean="0"/>
                        <a:t> 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Состояние</a:t>
                      </a:r>
                      <a:r>
                        <a:rPr lang="ru-RU" sz="1200" baseline="0" dirty="0" smtClean="0"/>
                        <a:t> теплового равновесия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К, градус Цельсия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Т=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</a:t>
                      </a:r>
                      <a:r>
                        <a:rPr lang="en-U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+273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79162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Внутренняя энергия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U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Способность тела совершать работу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Джоуль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</a:t>
                      </a:r>
                      <a:r>
                        <a:rPr lang="en-US" sz="20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= </a:t>
                      </a:r>
                      <a:r>
                        <a:rPr lang="en-US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Ek+Ep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79162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Количество теплоты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Q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Изменение внутренней энергии при теплопередаче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Джоуль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Q=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79162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Удельная теплоёмкость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Количество теплоты, которое необходимо передать 1 кг вещества, чтобы нагреть его на 1 градус Цельсия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Дж/(кг</a:t>
                      </a:r>
                      <a:r>
                        <a:rPr lang="en-US" dirty="0" smtClean="0"/>
                        <a:t>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sz="1000" baseline="0" dirty="0" smtClean="0"/>
                        <a:t>0</a:t>
                      </a:r>
                      <a:r>
                        <a:rPr lang="en-US" baseline="0" dirty="0" smtClean="0"/>
                        <a:t>C)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c=Q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/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m(t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-t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  <a:endParaRPr lang="ru-RU" dirty="0">
                        <a:effectLst/>
                      </a:endParaRPr>
                    </a:p>
                  </a:txBody>
                  <a:tcPr/>
                </a:tc>
              </a:tr>
              <a:tr h="81077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Удельная теплота сгорания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159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147248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Основные величины, характеризующие тепловые явления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342816012"/>
              </p:ext>
            </p:extLst>
          </p:nvPr>
        </p:nvGraphicFramePr>
        <p:xfrm>
          <a:off x="539552" y="1412776"/>
          <a:ext cx="7992885" cy="5154247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598577"/>
                <a:gridCol w="1598577"/>
                <a:gridCol w="1598577"/>
                <a:gridCol w="1598577"/>
                <a:gridCol w="1598577"/>
              </a:tblGrid>
              <a:tr h="6739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Физическая величина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Обозначение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Что</a:t>
                      </a:r>
                      <a:r>
                        <a:rPr lang="ru-RU" sz="1200" baseline="0" dirty="0" smtClean="0"/>
                        <a:t> характеризует (физический смысл)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Единица</a:t>
                      </a:r>
                      <a:r>
                        <a:rPr lang="ru-RU" sz="1200" baseline="0" dirty="0" smtClean="0"/>
                        <a:t> измерения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Связь с другими величинами</a:t>
                      </a:r>
                      <a:endParaRPr lang="ru-RU" sz="1200" dirty="0"/>
                    </a:p>
                  </a:txBody>
                  <a:tcPr/>
                </a:tc>
              </a:tr>
              <a:tr h="50810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Температура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</a:t>
                      </a:r>
                      <a:r>
                        <a:rPr lang="ru-RU" sz="2800" dirty="0" smtClean="0"/>
                        <a:t>,</a:t>
                      </a:r>
                      <a:r>
                        <a:rPr lang="en-US" sz="2800" baseline="0" dirty="0" smtClean="0"/>
                        <a:t> 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Состояние</a:t>
                      </a:r>
                      <a:r>
                        <a:rPr lang="ru-RU" sz="1200" baseline="0" dirty="0" smtClean="0"/>
                        <a:t> теплового равновесия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К, градус Цельсия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Т=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</a:t>
                      </a:r>
                      <a:r>
                        <a:rPr lang="en-U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+273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1124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Внутренняя энергия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U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Способность тела совершать работу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Джоуль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</a:t>
                      </a:r>
                      <a:r>
                        <a:rPr lang="en-US" sz="20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= </a:t>
                      </a:r>
                      <a:r>
                        <a:rPr lang="en-US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Ek+Ep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75230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Количество теплоты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Q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Изменение внутренней энергии при теплопередаче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Джоуль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Q=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316533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Удельная</a:t>
                      </a:r>
                      <a:r>
                        <a:rPr lang="ru-RU" sz="1600" baseline="0" dirty="0" smtClean="0"/>
                        <a:t> теплоёмкость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Количество теплоты, которое необходимо передать 1 кг вещества, чтобы нагреть его на 1 градус Цельсия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Дж/(кг</a:t>
                      </a:r>
                      <a:r>
                        <a:rPr lang="en-US" dirty="0" smtClean="0"/>
                        <a:t>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sz="1000" baseline="0" dirty="0" smtClean="0"/>
                        <a:t>0</a:t>
                      </a:r>
                      <a:r>
                        <a:rPr lang="en-US" baseline="0" dirty="0" smtClean="0"/>
                        <a:t>C)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c=Q</a:t>
                      </a: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m(t</a:t>
                      </a:r>
                      <a: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-t</a:t>
                      </a:r>
                      <a:r>
                        <a:rPr kumimoji="0" lang="en-US" sz="9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lang="ru-RU" dirty="0">
                        <a:effectLst/>
                      </a:endParaRPr>
                    </a:p>
                  </a:txBody>
                  <a:tcPr/>
                </a:tc>
              </a:tr>
              <a:tr h="103441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Удельная теплота сгорания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q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Количество вещества, которое выделяется при сгорании 1 кг вещества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Дж/кг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q=Q</a:t>
                      </a: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</a:t>
                      </a:r>
                      <a:endParaRPr kumimoji="0" lang="ru-RU" sz="18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Блок-схема: извлечение 4"/>
          <p:cNvSpPr/>
          <p:nvPr/>
        </p:nvSpPr>
        <p:spPr>
          <a:xfrm>
            <a:off x="7344308" y="3429000"/>
            <a:ext cx="72008" cy="144016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45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11 из 18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949" y="692696"/>
            <a:ext cx="8470331" cy="44508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016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Составим формулы </a:t>
            </a:r>
            <a:r>
              <a:rPr lang="en-US" dirty="0" smtClean="0"/>
              <a:t>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24988674"/>
              </p:ext>
            </p:extLst>
          </p:nvPr>
        </p:nvGraphicFramePr>
        <p:xfrm>
          <a:off x="827584" y="1412776"/>
          <a:ext cx="7844408" cy="101891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844408"/>
              </a:tblGrid>
              <a:tr h="1018912">
                <a:tc>
                  <a:txBody>
                    <a:bodyPr/>
                    <a:lstStyle/>
                    <a:p>
                      <a:r>
                        <a:rPr lang="en-US" sz="6000" dirty="0" smtClean="0"/>
                        <a:t>Q,</a:t>
                      </a:r>
                      <a:r>
                        <a:rPr lang="en-US" sz="6000" baseline="0" dirty="0" smtClean="0"/>
                        <a:t> t</a:t>
                      </a:r>
                      <a:r>
                        <a:rPr lang="en-US" sz="2800" baseline="0" dirty="0" smtClean="0"/>
                        <a:t>1</a:t>
                      </a:r>
                      <a:r>
                        <a:rPr lang="en-US" sz="6000" baseline="0" dirty="0" smtClean="0"/>
                        <a:t> , m, c , A , U, q, t</a:t>
                      </a:r>
                      <a:r>
                        <a:rPr lang="en-US" sz="2400" baseline="0" dirty="0" smtClean="0"/>
                        <a:t>2</a:t>
                      </a:r>
                      <a:endParaRPr lang="ru-RU" sz="6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Блок-схема: извлечение 4"/>
          <p:cNvSpPr/>
          <p:nvPr/>
        </p:nvSpPr>
        <p:spPr>
          <a:xfrm flipH="1">
            <a:off x="5364088" y="1844824"/>
            <a:ext cx="216024" cy="288032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41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Формулы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22259667"/>
              </p:ext>
            </p:extLst>
          </p:nvPr>
        </p:nvGraphicFramePr>
        <p:xfrm>
          <a:off x="323529" y="1447800"/>
          <a:ext cx="8363271" cy="2341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240359"/>
                <a:gridCol w="2335155"/>
                <a:gridCol w="2787757"/>
              </a:tblGrid>
              <a:tr h="2341240">
                <a:tc>
                  <a:txBody>
                    <a:bodyPr/>
                    <a:lstStyle/>
                    <a:p>
                      <a:endParaRPr lang="ru-RU" sz="4000" dirty="0" smtClean="0"/>
                    </a:p>
                    <a:p>
                      <a:r>
                        <a:rPr lang="en-US" sz="4000" dirty="0" smtClean="0"/>
                        <a:t>Q=cm(t</a:t>
                      </a:r>
                      <a:r>
                        <a:rPr lang="ru-RU" sz="1200" dirty="0" smtClean="0"/>
                        <a:t>2</a:t>
                      </a:r>
                      <a:r>
                        <a:rPr lang="en-US" sz="4000" dirty="0" smtClean="0"/>
                        <a:t> –</a:t>
                      </a:r>
                      <a:r>
                        <a:rPr lang="en-US" sz="4000" baseline="0" dirty="0" smtClean="0"/>
                        <a:t> t</a:t>
                      </a:r>
                      <a:r>
                        <a:rPr lang="ru-RU" sz="1200" baseline="0" dirty="0" smtClean="0"/>
                        <a:t>1</a:t>
                      </a:r>
                      <a:r>
                        <a:rPr lang="en-US" sz="4000" baseline="0" dirty="0" smtClean="0"/>
                        <a:t>)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000" dirty="0" smtClean="0"/>
                    </a:p>
                    <a:p>
                      <a:r>
                        <a:rPr lang="en-US" sz="4000" dirty="0" smtClean="0"/>
                        <a:t>Q = q</a:t>
                      </a:r>
                      <a:r>
                        <a:rPr lang="ru-RU" sz="4000" dirty="0" smtClean="0"/>
                        <a:t> </a:t>
                      </a:r>
                      <a:r>
                        <a:rPr lang="en-US" sz="4000" dirty="0" smtClean="0"/>
                        <a:t>m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 </a:t>
                      </a:r>
                      <a:endParaRPr lang="ru-RU" sz="4000" dirty="0" smtClean="0"/>
                    </a:p>
                    <a:p>
                      <a:r>
                        <a:rPr lang="ru-RU" sz="4000" dirty="0" smtClean="0"/>
                        <a:t>   </a:t>
                      </a:r>
                      <a:r>
                        <a:rPr lang="en-US" sz="4000" dirty="0" smtClean="0"/>
                        <a:t>U=Q+A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Блок-схема: извлечение 4"/>
          <p:cNvSpPr/>
          <p:nvPr/>
        </p:nvSpPr>
        <p:spPr>
          <a:xfrm>
            <a:off x="6120172" y="2323829"/>
            <a:ext cx="216024" cy="216024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44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 счёт чего изменяется внутренняя энергия в следующих случаях?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60582942"/>
              </p:ext>
            </p:extLst>
          </p:nvPr>
        </p:nvGraphicFramePr>
        <p:xfrm>
          <a:off x="755576" y="1412776"/>
          <a:ext cx="7916416" cy="39319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16416"/>
              </a:tblGrid>
              <a:tr h="316835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</a:t>
                      </a:r>
                      <a:r>
                        <a:rPr lang="ru-RU" sz="2800" dirty="0" smtClean="0"/>
                        <a:t>. Нагревается </a:t>
                      </a:r>
                      <a:r>
                        <a:rPr lang="ru-RU" sz="2800" dirty="0" smtClean="0"/>
                        <a:t>вода в чайнике.</a:t>
                      </a:r>
                    </a:p>
                    <a:p>
                      <a:r>
                        <a:rPr lang="ru-RU" sz="2800" dirty="0" smtClean="0"/>
                        <a:t>2</a:t>
                      </a:r>
                      <a:r>
                        <a:rPr lang="ru-RU" sz="2800" dirty="0" smtClean="0"/>
                        <a:t>. Утюг</a:t>
                      </a:r>
                      <a:r>
                        <a:rPr lang="ru-RU" sz="2800" baseline="0" dirty="0" smtClean="0"/>
                        <a:t>  </a:t>
                      </a:r>
                      <a:r>
                        <a:rPr lang="ru-RU" sz="2800" baseline="0" dirty="0" smtClean="0"/>
                        <a:t>нагревается.</a:t>
                      </a:r>
                    </a:p>
                    <a:p>
                      <a:r>
                        <a:rPr lang="ru-RU" sz="2800" baseline="0" dirty="0" smtClean="0"/>
                        <a:t>3. Нагревается гвоздь в результате удара молотка.</a:t>
                      </a:r>
                    </a:p>
                    <a:p>
                      <a:r>
                        <a:rPr lang="ru-RU" sz="2800" baseline="0" dirty="0" smtClean="0"/>
                        <a:t>4</a:t>
                      </a:r>
                      <a:r>
                        <a:rPr lang="ru-RU" sz="2800" baseline="0" dirty="0" smtClean="0"/>
                        <a:t>. Нагревается </a:t>
                      </a:r>
                      <a:r>
                        <a:rPr lang="ru-RU" sz="2800" baseline="0" dirty="0" smtClean="0"/>
                        <a:t>пила в результате распиливания.</a:t>
                      </a:r>
                    </a:p>
                    <a:p>
                      <a:endParaRPr lang="ru-RU" sz="2800" baseline="0" dirty="0" smtClean="0"/>
                    </a:p>
                    <a:p>
                      <a:r>
                        <a:rPr lang="ru-RU" sz="2800" baseline="0" dirty="0" smtClean="0"/>
                        <a:t>Сделаем вывод.</a:t>
                      </a:r>
                    </a:p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96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/>
              <a:t>Способы изменения </a:t>
            </a:r>
            <a:r>
              <a:rPr lang="ru-RU" sz="3600" dirty="0" smtClean="0"/>
              <a:t>внутренней энергии </a:t>
            </a:r>
            <a:endParaRPr lang="ru-RU" sz="3600" dirty="0"/>
          </a:p>
        </p:txBody>
      </p:sp>
      <p:grpSp>
        <p:nvGrpSpPr>
          <p:cNvPr id="6" name="Объект 3"/>
          <p:cNvGrpSpPr>
            <a:grpSpLocks/>
          </p:cNvGrpSpPr>
          <p:nvPr/>
        </p:nvGrpSpPr>
        <p:grpSpPr bwMode="auto">
          <a:xfrm>
            <a:off x="107504" y="1447800"/>
            <a:ext cx="8579296" cy="4572000"/>
            <a:chOff x="1152" y="1297"/>
            <a:chExt cx="3888" cy="1152"/>
          </a:xfrm>
        </p:grpSpPr>
        <p:cxnSp>
          <p:nvCxnSpPr>
            <p:cNvPr id="1028" name="_s1028"/>
            <p:cNvCxnSpPr>
              <a:cxnSpLocks noChangeShapeType="1"/>
              <a:stCxn id="13" idx="6"/>
              <a:endCxn id="8" idx="2"/>
            </p:cNvCxnSpPr>
            <p:nvPr/>
          </p:nvCxnSpPr>
          <p:spPr bwMode="auto">
            <a:xfrm rot="5400000" flipH="1">
              <a:off x="3024" y="1585"/>
              <a:ext cx="144" cy="1008"/>
            </a:xfrm>
            <a:prstGeom prst="bentConnector3">
              <a:avLst>
                <a:gd name="adj1" fmla="val 22222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" name="_s1029"/>
            <p:cNvCxnSpPr>
              <a:cxnSpLocks noChangeShapeType="1"/>
              <a:stCxn id="12" idx="6"/>
              <a:endCxn id="8" idx="2"/>
            </p:cNvCxnSpPr>
            <p:nvPr/>
          </p:nvCxnSpPr>
          <p:spPr bwMode="auto">
            <a:xfrm rot="16200000">
              <a:off x="2521" y="2088"/>
              <a:ext cx="14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0" name="_s1030"/>
            <p:cNvCxnSpPr>
              <a:cxnSpLocks noChangeShapeType="1"/>
              <a:stCxn id="11" idx="6"/>
              <a:endCxn id="8" idx="2"/>
            </p:cNvCxnSpPr>
            <p:nvPr/>
          </p:nvCxnSpPr>
          <p:spPr bwMode="auto">
            <a:xfrm rot="16200000">
              <a:off x="2016" y="1585"/>
              <a:ext cx="144" cy="1008"/>
            </a:xfrm>
            <a:prstGeom prst="bentConnector3">
              <a:avLst>
                <a:gd name="adj1" fmla="val 22222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1" name="_s1031"/>
            <p:cNvCxnSpPr>
              <a:cxnSpLocks noChangeShapeType="1"/>
              <a:stCxn id="10" idx="6"/>
              <a:endCxn id="7" idx="2"/>
            </p:cNvCxnSpPr>
            <p:nvPr/>
          </p:nvCxnSpPr>
          <p:spPr bwMode="auto">
            <a:xfrm rot="5400000" flipH="1">
              <a:off x="4032" y="1153"/>
              <a:ext cx="144" cy="1008"/>
            </a:xfrm>
            <a:prstGeom prst="bentConnector3">
              <a:avLst>
                <a:gd name="adj1" fmla="val 22222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2" name="_s1032"/>
            <p:cNvCxnSpPr>
              <a:cxnSpLocks noChangeShapeType="1"/>
              <a:stCxn id="9" idx="6"/>
              <a:endCxn id="7" idx="2"/>
            </p:cNvCxnSpPr>
            <p:nvPr/>
          </p:nvCxnSpPr>
          <p:spPr bwMode="auto">
            <a:xfrm rot="16200000">
              <a:off x="3529" y="1656"/>
              <a:ext cx="144" cy="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3" name="_s1033"/>
            <p:cNvCxnSpPr>
              <a:cxnSpLocks noChangeShapeType="1"/>
              <a:stCxn id="8" idx="6"/>
              <a:endCxn id="7" idx="2"/>
            </p:cNvCxnSpPr>
            <p:nvPr/>
          </p:nvCxnSpPr>
          <p:spPr bwMode="auto">
            <a:xfrm rot="16200000">
              <a:off x="3024" y="1153"/>
              <a:ext cx="144" cy="1008"/>
            </a:xfrm>
            <a:prstGeom prst="bentConnector3">
              <a:avLst>
                <a:gd name="adj1" fmla="val 22222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_s1034"/>
            <p:cNvSpPr>
              <a:spLocks noChangeArrowheads="1"/>
            </p:cNvSpPr>
            <p:nvPr/>
          </p:nvSpPr>
          <p:spPr bwMode="auto">
            <a:xfrm>
              <a:off x="3168" y="1297"/>
              <a:ext cx="864" cy="288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18900000" scaled="1"/>
            </a:gradFill>
            <a:ln w="317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Изменение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внутренней энергии</a:t>
              </a:r>
            </a:p>
          </p:txBody>
        </p:sp>
        <p:sp>
          <p:nvSpPr>
            <p:cNvPr id="8" name="_s1035"/>
            <p:cNvSpPr>
              <a:spLocks noChangeArrowheads="1"/>
            </p:cNvSpPr>
            <p:nvPr/>
          </p:nvSpPr>
          <p:spPr bwMode="auto">
            <a:xfrm>
              <a:off x="2160" y="1729"/>
              <a:ext cx="864" cy="288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18900000" scaled="1"/>
            </a:gradFill>
            <a:ln w="31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Теплопередача</a:t>
              </a:r>
            </a:p>
          </p:txBody>
        </p:sp>
        <p:sp>
          <p:nvSpPr>
            <p:cNvPr id="9" name="_s1036"/>
            <p:cNvSpPr>
              <a:spLocks noChangeArrowheads="1"/>
            </p:cNvSpPr>
            <p:nvPr/>
          </p:nvSpPr>
          <p:spPr bwMode="auto">
            <a:xfrm>
              <a:off x="3168" y="1729"/>
              <a:ext cx="864" cy="288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18900000" scaled="1"/>
            </a:gradFill>
            <a:ln w="31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0" name="_s1037"/>
            <p:cNvSpPr>
              <a:spLocks noChangeArrowheads="1"/>
            </p:cNvSpPr>
            <p:nvPr/>
          </p:nvSpPr>
          <p:spPr bwMode="auto">
            <a:xfrm>
              <a:off x="4176" y="1729"/>
              <a:ext cx="864" cy="288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chemeClr val="accent2"/>
                </a:gs>
                <a:gs pos="50000">
                  <a:schemeClr val="bg1"/>
                </a:gs>
                <a:gs pos="100000">
                  <a:schemeClr val="accent2"/>
                </a:gs>
              </a:gsLst>
              <a:lin ang="18900000" scaled="1"/>
            </a:gradFill>
            <a:ln w="31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rPr>
                <a:t>Работа</a:t>
              </a:r>
            </a:p>
          </p:txBody>
        </p:sp>
        <p:sp>
          <p:nvSpPr>
            <p:cNvPr id="11" name="_s1038"/>
            <p:cNvSpPr>
              <a:spLocks noChangeArrowheads="1"/>
            </p:cNvSpPr>
            <p:nvPr/>
          </p:nvSpPr>
          <p:spPr bwMode="auto">
            <a:xfrm>
              <a:off x="1152" y="2161"/>
              <a:ext cx="864" cy="288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chemeClr val="hlink"/>
                </a:gs>
                <a:gs pos="5000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3175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500" dirty="0" smtClean="0">
                  <a:latin typeface="Tahoma" pitchFamily="34" charset="0"/>
                </a:rPr>
                <a:t>Теплопроводность</a:t>
              </a:r>
              <a:endPara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2" name="_s1039"/>
            <p:cNvSpPr>
              <a:spLocks noChangeArrowheads="1"/>
            </p:cNvSpPr>
            <p:nvPr/>
          </p:nvSpPr>
          <p:spPr bwMode="auto">
            <a:xfrm>
              <a:off x="2160" y="2161"/>
              <a:ext cx="864" cy="288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chemeClr val="hlink"/>
                </a:gs>
                <a:gs pos="5000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3175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500" dirty="0" smtClean="0">
                  <a:latin typeface="Tahoma" pitchFamily="34" charset="0"/>
                </a:rPr>
                <a:t>Конвекция</a:t>
              </a:r>
              <a:endPara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3" name="_s1040"/>
            <p:cNvSpPr>
              <a:spLocks noChangeArrowheads="1"/>
            </p:cNvSpPr>
            <p:nvPr/>
          </p:nvSpPr>
          <p:spPr bwMode="auto">
            <a:xfrm>
              <a:off x="3168" y="2161"/>
              <a:ext cx="864" cy="288"/>
            </a:xfrm>
            <a:prstGeom prst="bevel">
              <a:avLst>
                <a:gd name="adj" fmla="val 12500"/>
              </a:avLst>
            </a:prstGeom>
            <a:gradFill rotWithShape="0">
              <a:gsLst>
                <a:gs pos="0">
                  <a:schemeClr val="hlink"/>
                </a:gs>
                <a:gs pos="5000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3175">
              <a:solidFill>
                <a:schemeClr val="hlink"/>
              </a:solidFill>
              <a:miter lim="800000"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1500" dirty="0" smtClean="0">
                  <a:latin typeface="Tahoma" pitchFamily="34" charset="0"/>
                </a:rPr>
                <a:t>Излучение</a:t>
              </a:r>
              <a:endPara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5" name="Горизонтальный свиток 4"/>
          <p:cNvSpPr/>
          <p:nvPr/>
        </p:nvSpPr>
        <p:spPr>
          <a:xfrm>
            <a:off x="4397375" y="2833700"/>
            <a:ext cx="2190849" cy="18002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8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Res" descr="resAD0D4DBF-3EA5-4BE4-833F-99B2A857487D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6" t="6790" r="20000" b="4892"/>
          <a:stretch>
            <a:fillRect/>
          </a:stretch>
        </p:blipFill>
        <p:spPr bwMode="auto">
          <a:xfrm>
            <a:off x="4860032" y="260648"/>
            <a:ext cx="3600400" cy="262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Res" descr="res84077F26-889F-440E-9E74-61D98A760C3F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" t="4318" r="3934" b="3133"/>
          <a:stretch>
            <a:fillRect/>
          </a:stretch>
        </p:blipFill>
        <p:spPr bwMode="auto">
          <a:xfrm>
            <a:off x="467544" y="142428"/>
            <a:ext cx="3816548" cy="3626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70" descr="simonova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11" y="4437112"/>
            <a:ext cx="3726281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58" descr="Картинка 2 из 347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571" y="3068960"/>
            <a:ext cx="3029322" cy="361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7148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План ответа о способах теплопередачи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948139"/>
              </p:ext>
            </p:extLst>
          </p:nvPr>
        </p:nvGraphicFramePr>
        <p:xfrm>
          <a:off x="1043608" y="1412777"/>
          <a:ext cx="7296472" cy="43204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296472"/>
              </a:tblGrid>
              <a:tr h="4320480"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ru-RU" sz="2800" dirty="0" smtClean="0">
                          <a:solidFill>
                            <a:schemeClr val="bg1"/>
                          </a:solidFill>
                        </a:rPr>
                        <a:t>Название способа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ru-RU" sz="2800" dirty="0" smtClean="0">
                          <a:solidFill>
                            <a:schemeClr val="bg1"/>
                          </a:solidFill>
                        </a:rPr>
                        <a:t>Как осуществляется перенос энергии?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ru-RU" sz="2800" dirty="0" smtClean="0">
                          <a:solidFill>
                            <a:schemeClr val="bg1"/>
                          </a:solidFill>
                        </a:rPr>
                        <a:t>Среда, в которой данный способ возможен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ru-RU" sz="2800" dirty="0" smtClean="0">
                          <a:solidFill>
                            <a:schemeClr val="bg1"/>
                          </a:solidFill>
                        </a:rPr>
                        <a:t>Полезные и вредные проявления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</a:pPr>
                      <a:r>
                        <a:rPr lang="ru-RU" sz="2800" dirty="0" smtClean="0">
                          <a:solidFill>
                            <a:schemeClr val="bg1"/>
                          </a:solidFill>
                        </a:rPr>
                        <a:t>Примеры</a:t>
                      </a:r>
                      <a:endParaRPr lang="ru-RU" sz="28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780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Качественные задачи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548680"/>
            <a:ext cx="8075240" cy="5471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Цель: </a:t>
            </a:r>
          </a:p>
          <a:p>
            <a:pPr marL="0" indent="0">
              <a:buNone/>
            </a:pPr>
            <a:r>
              <a:rPr lang="ru-RU" dirty="0" smtClean="0"/>
              <a:t>отгадай  о каком явлении идёт речь и объясни.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Тульчинский</a:t>
            </a:r>
            <a:r>
              <a:rPr lang="ru-RU" dirty="0" smtClean="0"/>
              <a:t> М.Е. </a:t>
            </a:r>
          </a:p>
          <a:p>
            <a:pPr marL="0" indent="0">
              <a:buNone/>
            </a:pPr>
            <a:r>
              <a:rPr lang="ru-RU" dirty="0" smtClean="0"/>
              <a:t>Качественные задачи по физике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236701"/>
              </p:ext>
            </p:extLst>
          </p:nvPr>
        </p:nvGraphicFramePr>
        <p:xfrm>
          <a:off x="683568" y="1844824"/>
          <a:ext cx="7344816" cy="4754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344816"/>
              </a:tblGrid>
              <a:tr h="3602752">
                <a:tc>
                  <a:txBody>
                    <a:bodyPr/>
                    <a:lstStyle/>
                    <a:p>
                      <a:pPr marL="0" indent="0" fontAlgn="t">
                        <a:buNone/>
                      </a:pPr>
                      <a:r>
                        <a:rPr lang="ru-RU" dirty="0" smtClean="0"/>
                        <a:t>1. Когда  компот в кастрюле охладится быстрее, если не кастрюлю поставить на лёд, а лед положить на крышку кастрюли?</a:t>
                      </a:r>
                    </a:p>
                    <a:p>
                      <a:pPr marL="0" indent="0" fontAlgn="t">
                        <a:buNone/>
                      </a:pPr>
                      <a:r>
                        <a:rPr lang="ru-RU" dirty="0" smtClean="0"/>
                        <a:t>2. Животные</a:t>
                      </a:r>
                      <a:r>
                        <a:rPr lang="ru-RU" baseline="0" dirty="0" smtClean="0"/>
                        <a:t> , имеющие на теле шерстяной покров, весной линяют, а осенью подшерсток опять восстанавливается. Какое значение это имеет для животных?</a:t>
                      </a:r>
                      <a:endParaRPr lang="ru-RU" dirty="0" smtClean="0"/>
                    </a:p>
                    <a:p>
                      <a:pPr marL="0" indent="0" fontAlgn="t">
                        <a:buNone/>
                      </a:pPr>
                      <a:r>
                        <a:rPr lang="ru-RU" dirty="0" smtClean="0"/>
                        <a:t>3.</a:t>
                      </a:r>
                      <a:r>
                        <a:rPr lang="ru-RU" baseline="0" dirty="0" smtClean="0"/>
                        <a:t> Н</a:t>
                      </a:r>
                      <a:r>
                        <a:rPr lang="ru-RU" dirty="0" smtClean="0"/>
                        <a:t>ад  степями и ущельями некоторые птицы(орлы, грифы)могут долго парить в воздухе, не взмахивая крыльями.</a:t>
                      </a:r>
                      <a:r>
                        <a:rPr lang="ru-RU" baseline="0" dirty="0" smtClean="0"/>
                        <a:t> Почему?</a:t>
                      </a:r>
                    </a:p>
                    <a:p>
                      <a:pPr marL="0" indent="0" fontAlgn="t">
                        <a:buNone/>
                      </a:pPr>
                      <a:r>
                        <a:rPr lang="ru-RU" baseline="0" dirty="0" smtClean="0"/>
                        <a:t>4. Каково назначение толстого слоя подкожного жира у китов, тюленей и других животных, обитающих в водах полярных морей?</a:t>
                      </a:r>
                      <a:endParaRPr lang="ru-RU" dirty="0" smtClean="0"/>
                    </a:p>
                    <a:p>
                      <a:pPr marL="0" indent="0" fontAlgn="t">
                        <a:buNone/>
                      </a:pPr>
                      <a:r>
                        <a:rPr lang="ru-RU" dirty="0" smtClean="0"/>
                        <a:t>5. Какого цвета одежду следует носить летом и зимой? Почему?</a:t>
                      </a:r>
                      <a:endParaRPr lang="ru-RU" baseline="0" dirty="0" smtClean="0"/>
                    </a:p>
                    <a:p>
                      <a:pPr marL="0" indent="0" fontAlgn="t">
                        <a:buNone/>
                      </a:pPr>
                      <a:r>
                        <a:rPr lang="ru-RU" baseline="0" dirty="0" smtClean="0"/>
                        <a:t>6.</a:t>
                      </a:r>
                      <a:r>
                        <a:rPr lang="ru-RU" dirty="0" smtClean="0"/>
                        <a:t> Благодаря какому явлению  мы, земляне, можем любоваться пламенем костра или зажигать новогодние свечи</a:t>
                      </a:r>
                      <a:r>
                        <a:rPr lang="ru-RU" baseline="0" dirty="0" smtClean="0"/>
                        <a:t> ?</a:t>
                      </a:r>
                      <a:endParaRPr lang="ru-RU" dirty="0" smtClean="0"/>
                    </a:p>
                    <a:p>
                      <a:pPr marL="0" indent="0">
                        <a:buNone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6605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 dirty="0" smtClean="0">
                <a:latin typeface="Cambria" pitchFamily="18" charset="0"/>
              </a:rPr>
              <a:t>Обобщить </a:t>
            </a:r>
            <a:r>
              <a:rPr lang="ru-RU" sz="2800" dirty="0">
                <a:latin typeface="Cambria" pitchFamily="18" charset="0"/>
              </a:rPr>
              <a:t>и систематизировать знания учащихся по данной теме. </a:t>
            </a:r>
            <a:endParaRPr lang="ru-RU" sz="2800" dirty="0" smtClean="0">
              <a:latin typeface="Cambria" pitchFamily="18" charset="0"/>
            </a:endParaRPr>
          </a:p>
          <a:p>
            <a:pPr>
              <a:buFontTx/>
              <a:buNone/>
            </a:pPr>
            <a:r>
              <a:rPr lang="ru-RU" sz="2800" dirty="0" smtClean="0">
                <a:latin typeface="Cambria" pitchFamily="18" charset="0"/>
              </a:rPr>
              <a:t>Задачи урока:</a:t>
            </a:r>
            <a:endParaRPr lang="ru-RU" sz="2800" dirty="0">
              <a:latin typeface="Cambria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4766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"Всё выучить невозможно, а научиться рассуждать - необходимо".</a:t>
            </a:r>
            <a:r>
              <a:rPr lang="ru-RU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5373216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Тип урока: </a:t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урок обобщения и систематизации знаний</a:t>
            </a:r>
          </a:p>
        </p:txBody>
      </p:sp>
    </p:spTree>
    <p:extLst>
      <p:ext uri="{BB962C8B-B14F-4D97-AF65-F5344CB8AC3E}">
        <p14:creationId xmlns:p14="http://schemas.microsoft.com/office/powerpoint/2010/main" val="18916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14350" indent="-514350" fontAlgn="t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Примеры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использования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явлений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Учёт в быту и технике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525810"/>
              </p:ext>
            </p:extLst>
          </p:nvPr>
        </p:nvGraphicFramePr>
        <p:xfrm>
          <a:off x="1115616" y="1700808"/>
          <a:ext cx="7272807" cy="3887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6873"/>
                <a:gridCol w="2246014"/>
                <a:gridCol w="2459920"/>
              </a:tblGrid>
              <a:tr h="504056">
                <a:tc>
                  <a:txBody>
                    <a:bodyPr/>
                    <a:lstStyle/>
                    <a:p>
                      <a:r>
                        <a:rPr lang="ru-RU" dirty="0" smtClean="0"/>
                        <a:t>Теплопроводность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Конвекция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Излучение</a:t>
                      </a:r>
                      <a:endParaRPr lang="ru-RU" dirty="0"/>
                    </a:p>
                  </a:txBody>
                  <a:tcPr/>
                </a:tc>
              </a:tr>
              <a:tr h="1393869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оконные рамы делают двойными;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ручки чайников,</a:t>
                      </a:r>
                      <a:r>
                        <a:rPr lang="ru-RU" baseline="0" dirty="0" smtClean="0"/>
                        <a:t> кастрюлей, сковородок делают из пластмассы;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наземный погреб;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парники, теплицы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шубы, пуховики;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отопительные приборы устанавливают на полу(или около пола);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форточки для проветривания помещают в верхней части окна;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летние головные уборы светлые;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блестящая металлическая посуда;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самолёты окрашивают</a:t>
                      </a:r>
                      <a:r>
                        <a:rPr lang="ru-RU" baseline="0" dirty="0" smtClean="0"/>
                        <a:t> в белый цвет;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ru-RU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534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закон термодинамики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800" dirty="0"/>
          </a:p>
          <a:p>
            <a:endParaRPr lang="ru-RU" dirty="0"/>
          </a:p>
        </p:txBody>
      </p:sp>
      <p:sp>
        <p:nvSpPr>
          <p:cNvPr id="4" name="Блок-схема: извлечение 3"/>
          <p:cNvSpPr/>
          <p:nvPr/>
        </p:nvSpPr>
        <p:spPr>
          <a:xfrm>
            <a:off x="4355976" y="3356992"/>
            <a:ext cx="72008" cy="144016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извлечение 6"/>
          <p:cNvSpPr/>
          <p:nvPr/>
        </p:nvSpPr>
        <p:spPr>
          <a:xfrm>
            <a:off x="4788024" y="5229200"/>
            <a:ext cx="72008" cy="144016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995865"/>
              </p:ext>
            </p:extLst>
          </p:nvPr>
        </p:nvGraphicFramePr>
        <p:xfrm>
          <a:off x="1331640" y="1916833"/>
          <a:ext cx="6360368" cy="397648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216188"/>
                <a:gridCol w="3144180"/>
              </a:tblGrid>
              <a:tr h="3976488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ru-RU" sz="1800" u="sng" dirty="0" smtClean="0"/>
                        <a:t>1 формулировка</a:t>
                      </a:r>
                      <a:endParaRPr lang="en-US" sz="1800" u="sng" dirty="0" smtClean="0"/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endParaRPr lang="ru-RU" sz="1800" u="sng" dirty="0" smtClean="0"/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ru-RU" sz="1800" dirty="0" smtClean="0"/>
                        <a:t>    Изменение внутренней энергии системы при переходе из одного состояния в другое равно сумме работы, совершённой над системой внешними силами, и количества теплоты, переданного системе </a:t>
                      </a:r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                                                     </a:t>
                      </a:r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            U=A+Q</a:t>
                      </a:r>
                      <a:endParaRPr lang="ru-RU" sz="18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ru-RU" sz="1800" u="sng" dirty="0" smtClean="0"/>
                        <a:t>2 формулировка </a:t>
                      </a:r>
                      <a:endParaRPr lang="en-US" sz="1800" u="sng" dirty="0" smtClean="0"/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endParaRPr lang="ru-RU" sz="1800" u="sng" dirty="0" smtClean="0"/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ru-RU" sz="1800" dirty="0" smtClean="0"/>
                        <a:t>     Количество теплоты, переданное системе, идёт на изменение внутренней энергии  системы и  на совершение  системой работы против внешних сил </a:t>
                      </a:r>
                      <a:endParaRPr lang="en-US" sz="1800" dirty="0" smtClean="0"/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en-US" sz="1800" dirty="0" smtClean="0"/>
                        <a:t>             </a:t>
                      </a:r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endParaRPr lang="en-US" sz="1800" dirty="0" smtClean="0"/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endParaRPr lang="en-US" sz="1800" dirty="0" smtClean="0"/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en-US" sz="1800" baseline="0" dirty="0" smtClean="0"/>
                        <a:t>              </a:t>
                      </a:r>
                      <a:r>
                        <a:rPr lang="en-US" sz="1800" dirty="0" smtClean="0"/>
                        <a:t> Q=  U+A</a:t>
                      </a:r>
                      <a:r>
                        <a:rPr lang="en-US" sz="1000" dirty="0" smtClean="0"/>
                        <a:t>1</a:t>
                      </a:r>
                      <a:endParaRPr lang="ru-RU" sz="180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Блок-схема: извлечение 9"/>
          <p:cNvSpPr/>
          <p:nvPr/>
        </p:nvSpPr>
        <p:spPr>
          <a:xfrm>
            <a:off x="1943435" y="4993704"/>
            <a:ext cx="72008" cy="144016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извлечение 10"/>
          <p:cNvSpPr/>
          <p:nvPr/>
        </p:nvSpPr>
        <p:spPr>
          <a:xfrm>
            <a:off x="5750835" y="4970377"/>
            <a:ext cx="72008" cy="144016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37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В</a:t>
            </a:r>
            <a:r>
              <a:rPr lang="ru-RU" dirty="0" smtClean="0"/>
              <a:t>опросы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97926440"/>
              </p:ext>
            </p:extLst>
          </p:nvPr>
        </p:nvGraphicFramePr>
        <p:xfrm>
          <a:off x="683568" y="1447800"/>
          <a:ext cx="8003232" cy="428545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8003232"/>
              </a:tblGrid>
              <a:tr h="4285456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Какое движение называют тепловым?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Зависит ли скорость движения молекул от температуры?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dirty="0" smtClean="0"/>
                        <a:t>Как происходит передача тепла при</a:t>
                      </a:r>
                      <a:r>
                        <a:rPr lang="ru-RU" baseline="0" dirty="0" smtClean="0"/>
                        <a:t> контакте холодного и горячего тел вследствие теплопроводности? Как при этом изменяется внутренняя энергия этих тел?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Почему в радиаторах отопления используют воду?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Зачем скафандр космонавта окрашивают в белый цвет?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Каково самопроизвольное направление тепловых процессов?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Обратимы ли тепловые процессы?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За счёт чего изменяется внутренняя энергия тела?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baseline="0" dirty="0" smtClean="0"/>
                        <a:t>Как читается закон сохранения и превращения энергии?</a:t>
                      </a:r>
                    </a:p>
                    <a:p>
                      <a:pPr marL="0" indent="0">
                        <a:buNone/>
                      </a:pP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356" descr="http://class-fizika.narod.ru/7_class/7_archim/5.gif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888" y="404664"/>
            <a:ext cx="139700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8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u="sng" dirty="0" smtClean="0"/>
              <a:t>Для справки</a:t>
            </a:r>
          </a:p>
          <a:p>
            <a:pPr marL="0" indent="0">
              <a:buNone/>
            </a:pPr>
            <a:r>
              <a:rPr lang="ru-RU" b="1" i="1" u="sng" dirty="0">
                <a:solidFill>
                  <a:srgbClr val="FF0000"/>
                </a:solidFill>
              </a:rPr>
              <a:t>Внесистемная единица количества </a:t>
            </a:r>
            <a:r>
              <a:rPr lang="ru-RU" b="1" i="1" u="sng" dirty="0" smtClean="0">
                <a:solidFill>
                  <a:srgbClr val="FF0000"/>
                </a:solidFill>
              </a:rPr>
              <a:t>теплоты    </a:t>
            </a:r>
            <a:r>
              <a:rPr lang="ru-RU" b="1" dirty="0" smtClean="0"/>
              <a:t>Калория</a:t>
            </a:r>
            <a:endParaRPr lang="ru-RU" b="1" dirty="0"/>
          </a:p>
          <a:p>
            <a:r>
              <a:rPr lang="ru-RU" b="1" dirty="0" smtClean="0"/>
              <a:t>1 </a:t>
            </a:r>
            <a:r>
              <a:rPr lang="ru-RU" b="1" dirty="0"/>
              <a:t>кал = 4.19=4.2 Дж</a:t>
            </a:r>
          </a:p>
          <a:p>
            <a:r>
              <a:rPr lang="ru-RU" b="1" dirty="0"/>
              <a:t>1ккал=1000кал</a:t>
            </a:r>
          </a:p>
          <a:p>
            <a:r>
              <a:rPr lang="ru-RU" b="1" dirty="0"/>
              <a:t>1ккал=4190Дж=4200Дж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41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Тест «Внутренняя энергия»</a:t>
            </a:r>
            <a:br>
              <a:rPr lang="ru-RU" dirty="0" smtClean="0"/>
            </a:br>
            <a:r>
              <a:rPr lang="ru-RU" dirty="0" smtClean="0"/>
              <a:t>Ключ к тесту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43608" y="1988840"/>
            <a:ext cx="7772400" cy="457200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741067"/>
              </p:ext>
            </p:extLst>
          </p:nvPr>
        </p:nvGraphicFramePr>
        <p:xfrm>
          <a:off x="1547664" y="2060848"/>
          <a:ext cx="5879976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1300"/>
                <a:gridCol w="2361513"/>
                <a:gridCol w="2407163"/>
              </a:tblGrid>
              <a:tr h="3228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Задание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Вариант 2</a:t>
                      </a:r>
                      <a:endParaRPr lang="ru-RU" dirty="0"/>
                    </a:p>
                  </a:txBody>
                  <a:tcPr/>
                </a:tc>
              </a:tr>
              <a:tr h="322835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</a:tr>
              <a:tr h="322835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</a:tr>
              <a:tr h="322835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</a:tr>
              <a:tr h="322835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</a:tr>
              <a:tr h="322835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</a:tr>
              <a:tr h="322835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</a:tr>
              <a:tr h="322835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</a:tr>
              <a:tr h="322835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078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Оценивание теста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340786"/>
              </p:ext>
            </p:extLst>
          </p:nvPr>
        </p:nvGraphicFramePr>
        <p:xfrm>
          <a:off x="1115614" y="1916832"/>
          <a:ext cx="6168010" cy="2736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3602"/>
                <a:gridCol w="1233602"/>
                <a:gridCol w="1233602"/>
                <a:gridCol w="1233602"/>
                <a:gridCol w="1233602"/>
              </a:tblGrid>
              <a:tr h="1946778">
                <a:tc>
                  <a:txBody>
                    <a:bodyPr/>
                    <a:lstStyle/>
                    <a:p>
                      <a:r>
                        <a:rPr lang="ru-RU" dirty="0" smtClean="0"/>
                        <a:t>Верно выполнены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1-3 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4-5 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6-7 заданий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 заданий</a:t>
                      </a:r>
                      <a:endParaRPr lang="ru-RU" dirty="0"/>
                    </a:p>
                  </a:txBody>
                  <a:tcPr/>
                </a:tc>
              </a:tr>
              <a:tr h="789526">
                <a:tc>
                  <a:txBody>
                    <a:bodyPr/>
                    <a:lstStyle/>
                    <a:p>
                      <a:r>
                        <a:rPr lang="ru-RU" dirty="0" smtClean="0"/>
                        <a:t>Оценка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763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«Постоянная учеба есть не целый </a:t>
            </a:r>
            <a:r>
              <a:rPr lang="ru-RU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ru-RU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но каждый день»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20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/>
              <a:t>С помощью сигнальных </a:t>
            </a:r>
            <a:r>
              <a:rPr lang="ru-RU" b="1" dirty="0" smtClean="0"/>
              <a:t>карточек  поставьте  </a:t>
            </a:r>
            <a:r>
              <a:rPr lang="ru-RU" b="1" dirty="0"/>
              <a:t>себе </a:t>
            </a:r>
            <a:r>
              <a:rPr lang="ru-RU" b="1" dirty="0" smtClean="0"/>
              <a:t>оценки:</a:t>
            </a:r>
            <a:endParaRPr lang="ru-RU" b="1" dirty="0"/>
          </a:p>
          <a:p>
            <a:pPr marL="0" indent="0" algn="ctr">
              <a:buNone/>
            </a:pPr>
            <a:r>
              <a:rPr lang="ru-RU" dirty="0" smtClean="0"/>
              <a:t>«</a:t>
            </a:r>
            <a:r>
              <a:rPr lang="ru-RU" dirty="0"/>
              <a:t>5»- красная;</a:t>
            </a:r>
          </a:p>
          <a:p>
            <a:pPr marL="0" indent="0" algn="ctr">
              <a:buNone/>
            </a:pPr>
            <a:r>
              <a:rPr lang="ru-RU" dirty="0"/>
              <a:t>«4»-зелёная;</a:t>
            </a:r>
          </a:p>
          <a:p>
            <a:pPr marL="0" indent="0" algn="ctr">
              <a:buNone/>
            </a:pPr>
            <a:r>
              <a:rPr lang="ru-RU" dirty="0"/>
              <a:t>«3»-синяя;</a:t>
            </a:r>
          </a:p>
          <a:p>
            <a:pPr marL="0" indent="0" algn="ctr">
              <a:buNone/>
            </a:pPr>
            <a:r>
              <a:rPr lang="ru-RU" dirty="0"/>
              <a:t>«</a:t>
            </a:r>
            <a:r>
              <a:rPr lang="ru-RU" dirty="0" smtClean="0"/>
              <a:t>2» </a:t>
            </a:r>
            <a:r>
              <a:rPr lang="ru-RU" dirty="0"/>
              <a:t>- </a:t>
            </a:r>
            <a:r>
              <a:rPr lang="ru-RU" dirty="0" smtClean="0"/>
              <a:t>жёлтая </a:t>
            </a:r>
          </a:p>
          <a:p>
            <a:pPr marL="0" indent="0" algn="ctr">
              <a:buNone/>
            </a:pPr>
            <a:r>
              <a:rPr lang="ru-RU" b="1" dirty="0" smtClean="0"/>
              <a:t>Алгоритм самооценки:</a:t>
            </a:r>
          </a:p>
          <a:p>
            <a:pPr marL="514350" indent="-514350" algn="ctr">
              <a:buAutoNum type="arabicPeriod"/>
            </a:pPr>
            <a:r>
              <a:rPr lang="ru-RU" dirty="0" smtClean="0"/>
              <a:t>В чём заключалось задание?</a:t>
            </a:r>
          </a:p>
          <a:p>
            <a:pPr marL="514350" indent="-514350" algn="ctr">
              <a:buAutoNum type="arabicPeriod"/>
            </a:pPr>
            <a:r>
              <a:rPr lang="ru-RU" dirty="0" smtClean="0"/>
              <a:t>Удалось ли получить результат?</a:t>
            </a:r>
          </a:p>
          <a:p>
            <a:pPr marL="514350" indent="-514350" algn="ctr">
              <a:buAutoNum type="arabicPeriod"/>
            </a:pPr>
            <a:r>
              <a:rPr lang="ru-RU" dirty="0" smtClean="0"/>
              <a:t>Полностью правильно или с ошибкой?</a:t>
            </a:r>
          </a:p>
          <a:p>
            <a:pPr marL="514350" indent="-514350" algn="ctr">
              <a:buAutoNum type="arabicPeriod"/>
            </a:pPr>
            <a:r>
              <a:rPr lang="ru-RU" dirty="0" smtClean="0"/>
              <a:t>Полностью самостоятельно или с помощью?</a:t>
            </a:r>
          </a:p>
          <a:p>
            <a:pPr marL="514350" indent="-514350" algn="ctr">
              <a:buAutoNum type="arabicPeriod"/>
            </a:pPr>
            <a:r>
              <a:rPr lang="ru-RU" dirty="0" smtClean="0"/>
              <a:t>По каким признакам разделял отметки?</a:t>
            </a:r>
          </a:p>
          <a:p>
            <a:pPr marL="514350" indent="-514350" algn="ctr">
              <a:buAutoNum type="arabicPeriod"/>
            </a:pPr>
            <a:r>
              <a:rPr lang="ru-RU" dirty="0" smtClean="0"/>
              <a:t>Какую отметку выставил себе сам?</a:t>
            </a:r>
          </a:p>
          <a:p>
            <a:pPr marL="514350" indent="-514350" algn="ctr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675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Домашнее задание:</a:t>
            </a:r>
          </a:p>
          <a:p>
            <a:r>
              <a:rPr lang="ru-RU" dirty="0" smtClean="0"/>
              <a:t>Заполнить таблицу обобщающую;</a:t>
            </a:r>
          </a:p>
          <a:p>
            <a:r>
              <a:rPr lang="ru-RU" dirty="0" smtClean="0"/>
              <a:t>Дополнить примерами таблицу о видах теплопередачи;</a:t>
            </a:r>
          </a:p>
          <a:p>
            <a:r>
              <a:rPr lang="ru-RU" dirty="0" smtClean="0"/>
              <a:t>Составить и решить   две  задачи.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91330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452411"/>
              </p:ext>
            </p:extLst>
          </p:nvPr>
        </p:nvGraphicFramePr>
        <p:xfrm>
          <a:off x="1043608" y="836712"/>
          <a:ext cx="7416824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6824"/>
              </a:tblGrid>
              <a:tr h="4608512">
                <a:tc>
                  <a:txBody>
                    <a:bodyPr/>
                    <a:lstStyle/>
                    <a:p>
                      <a:pPr algn="ctr"/>
                      <a:endParaRPr lang="ru-RU" sz="7200" dirty="0" smtClean="0"/>
                    </a:p>
                    <a:p>
                      <a:pPr algn="ctr"/>
                      <a:r>
                        <a:rPr lang="ru-RU" sz="7200" dirty="0" smtClean="0"/>
                        <a:t>Спасибо</a:t>
                      </a:r>
                    </a:p>
                    <a:p>
                      <a:pPr algn="ctr"/>
                      <a:r>
                        <a:rPr lang="ru-RU" sz="7200" dirty="0" smtClean="0"/>
                        <a:t>за внимание! </a:t>
                      </a:r>
                      <a:endParaRPr lang="ru-RU" sz="7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496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371600" y="1447800"/>
            <a:ext cx="7772400" cy="4572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800" dirty="0"/>
          </a:p>
          <a:p>
            <a:pPr marL="0" indent="0">
              <a:buNone/>
            </a:pPr>
            <a:endParaRPr lang="ru-RU" sz="2800" b="1" dirty="0">
              <a:solidFill>
                <a:schemeClr val="lt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491359"/>
              </p:ext>
            </p:extLst>
          </p:nvPr>
        </p:nvGraphicFramePr>
        <p:xfrm>
          <a:off x="755576" y="692696"/>
          <a:ext cx="7992888" cy="568863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92888"/>
              </a:tblGrid>
              <a:tr h="5688632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ru-RU" sz="2400" dirty="0" smtClean="0"/>
                        <a:t>Здравствуйте! </a:t>
                      </a:r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ru-RU" sz="2400" dirty="0" smtClean="0"/>
                        <a:t>Сегодня , как и каждый день, мы с вами продолжаем путешествие по стране Знаний, потому что  «Цена каждого человека пропорциональна тому, что он знает».</a:t>
                      </a:r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ru-RU" sz="2400" dirty="0" smtClean="0"/>
                        <a:t>Значит, чем больше знает человек, тем выше его цена в обществе, как личности.</a:t>
                      </a:r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ru-RU" sz="2400" dirty="0" smtClean="0"/>
                        <a:t>Как сказал один мудрец:</a:t>
                      </a:r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ru-RU" sz="2400" dirty="0" smtClean="0"/>
                        <a:t> «Лишь тот умен, кто понимает, </a:t>
                      </a:r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ru-RU" sz="2400" dirty="0" smtClean="0"/>
                        <a:t>   что не учен, что мало знает».</a:t>
                      </a:r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ru-RU" sz="2400" dirty="0" smtClean="0"/>
                        <a:t>Мы  учимся постоянно, каждый день узнаем что-то новое. «Нет стыда в стремлении учиться, следует невежества стыдиться».</a:t>
                      </a:r>
                    </a:p>
                    <a:p>
                      <a:pPr>
                        <a:lnSpc>
                          <a:spcPct val="90000"/>
                        </a:lnSpc>
                        <a:buFont typeface="Wingdings" pitchFamily="2" charset="2"/>
                        <a:buNone/>
                      </a:pPr>
                      <a:r>
                        <a:rPr lang="ru-RU" sz="2400" dirty="0" smtClean="0"/>
                        <a:t>Итак, сегодняшний урок – это очередная станция в нашем путешествии по стране Знаний.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45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Заполним таблицу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451560229"/>
              </p:ext>
            </p:extLst>
          </p:nvPr>
        </p:nvGraphicFramePr>
        <p:xfrm>
          <a:off x="395535" y="1323393"/>
          <a:ext cx="8424935" cy="5022431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684987"/>
                <a:gridCol w="1684987"/>
                <a:gridCol w="1684987"/>
                <a:gridCol w="1684987"/>
                <a:gridCol w="1684987"/>
              </a:tblGrid>
              <a:tr h="120182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Физическая величина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Обозначение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Что</a:t>
                      </a:r>
                      <a:r>
                        <a:rPr lang="ru-RU" sz="1400" baseline="0" dirty="0" smtClean="0"/>
                        <a:t> характеризует (физический смысл)</a:t>
                      </a:r>
                      <a:endParaRPr lang="ru-RU" sz="14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Единица измерения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Связь с другими величинами</a:t>
                      </a:r>
                      <a:endParaRPr lang="ru-RU" sz="1400" dirty="0"/>
                    </a:p>
                  </a:txBody>
                  <a:tcPr/>
                </a:tc>
              </a:tr>
              <a:tr h="75698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Температура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</a:tr>
              <a:tr h="75698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Внутренняя энергия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75698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Количество теплоты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75698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Удельная теплоёмкость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775295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Удельная теплота сгорания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225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группах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11330"/>
              </p:ext>
            </p:extLst>
          </p:nvPr>
        </p:nvGraphicFramePr>
        <p:xfrm>
          <a:off x="971600" y="1700808"/>
          <a:ext cx="7344816" cy="424847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344816"/>
              </a:tblGrid>
              <a:tr h="4248472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2400" dirty="0" smtClean="0"/>
                        <a:t>Рассказать о физических величинах , характеризующих тепловые явления </a:t>
                      </a:r>
                    </a:p>
                    <a:p>
                      <a:pPr marL="0" indent="0">
                        <a:buNone/>
                      </a:pPr>
                      <a:endParaRPr lang="ru-RU" sz="2400" dirty="0" smtClean="0"/>
                    </a:p>
                    <a:p>
                      <a:pPr marL="0" indent="0">
                        <a:buNone/>
                      </a:pPr>
                      <a:r>
                        <a:rPr lang="ru-RU" sz="2400" dirty="0" smtClean="0"/>
                        <a:t>1 группа – о температуре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400" dirty="0" smtClean="0"/>
                        <a:t>2 группа- о внутренней энергии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400" dirty="0" smtClean="0"/>
                        <a:t>3 группа-  о количестве теплоты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400" dirty="0" smtClean="0"/>
                        <a:t>4 группа- об удельной теплоёмкости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400" dirty="0" smtClean="0"/>
                        <a:t>5 группа – об удельной теплоте сгорания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59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lt1"/>
                </a:solidFill>
              </a:rPr>
              <a:t/>
            </a:r>
            <a:br>
              <a:rPr lang="ru-RU" b="1" dirty="0">
                <a:solidFill>
                  <a:schemeClr val="lt1"/>
                </a:solidFill>
              </a:rPr>
            </a:br>
            <a:r>
              <a:rPr lang="ru-RU" b="1" dirty="0">
                <a:solidFill>
                  <a:schemeClr val="lt1"/>
                </a:solidFill>
              </a:rPr>
              <a:t> </a:t>
            </a:r>
            <a:br>
              <a:rPr lang="ru-RU" b="1" dirty="0">
                <a:solidFill>
                  <a:schemeClr val="lt1"/>
                </a:solidFill>
              </a:rPr>
            </a:br>
            <a:r>
              <a:rPr lang="ru-RU" b="1" dirty="0">
                <a:solidFill>
                  <a:schemeClr val="lt1"/>
                </a:solidFill>
              </a:rPr>
              <a:t> </a:t>
            </a:r>
            <a:br>
              <a:rPr lang="ru-RU" b="1" dirty="0">
                <a:solidFill>
                  <a:schemeClr val="lt1"/>
                </a:solidFill>
              </a:rPr>
            </a:br>
            <a:r>
              <a:rPr lang="ru-RU" b="1" dirty="0">
                <a:solidFill>
                  <a:schemeClr val="lt1"/>
                </a:solidFill>
              </a:rPr>
              <a:t/>
            </a:r>
            <a:br>
              <a:rPr lang="ru-RU" b="1" dirty="0">
                <a:solidFill>
                  <a:schemeClr val="lt1"/>
                </a:solidFill>
              </a:rPr>
            </a:br>
            <a:r>
              <a:rPr lang="ru-RU" b="1" dirty="0">
                <a:solidFill>
                  <a:schemeClr val="lt1"/>
                </a:solidFill>
              </a:rPr>
              <a:t> </a:t>
            </a:r>
            <a:br>
              <a:rPr lang="ru-RU" b="1" dirty="0">
                <a:solidFill>
                  <a:schemeClr val="lt1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План изучения физической величины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55844632"/>
              </p:ext>
            </p:extLst>
          </p:nvPr>
        </p:nvGraphicFramePr>
        <p:xfrm>
          <a:off x="914400" y="1447800"/>
          <a:ext cx="7772400" cy="41757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7724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effectLst/>
                        </a:rPr>
                        <a:t> </a:t>
                      </a:r>
                    </a:p>
                    <a:p>
                      <a:r>
                        <a:rPr kumimoji="0" lang="ru-RU" sz="2800" kern="1200" baseline="0" dirty="0" smtClean="0">
                          <a:effectLst/>
                        </a:rPr>
                        <a:t>  </a:t>
                      </a:r>
                      <a:r>
                        <a:rPr kumimoji="0" lang="ru-RU" sz="2800" kern="1200" dirty="0" smtClean="0">
                          <a:effectLst/>
                        </a:rPr>
                        <a:t> 1</a:t>
                      </a:r>
                      <a:r>
                        <a:rPr kumimoji="0" lang="ru-RU" sz="2000" kern="1200" dirty="0" smtClean="0">
                          <a:effectLst/>
                        </a:rPr>
                        <a:t>.   </a:t>
                      </a:r>
                      <a:r>
                        <a:rPr kumimoji="0" lang="ru-RU" sz="2800" kern="1200" dirty="0" smtClean="0">
                          <a:effectLst/>
                        </a:rPr>
                        <a:t>Какое свойство тел характеризует </a:t>
                      </a:r>
                    </a:p>
                    <a:p>
                      <a:r>
                        <a:rPr kumimoji="0" lang="ru-RU" sz="2800" kern="1200" dirty="0" smtClean="0">
                          <a:effectLst/>
                        </a:rPr>
                        <a:t>         данная величина</a:t>
                      </a:r>
                    </a:p>
                    <a:p>
                      <a:r>
                        <a:rPr kumimoji="0" lang="ru-RU" sz="2800" kern="1200" dirty="0" smtClean="0">
                          <a:effectLst/>
                        </a:rPr>
                        <a:t>   2.  Определение</a:t>
                      </a:r>
                    </a:p>
                    <a:p>
                      <a:r>
                        <a:rPr kumimoji="0" lang="ru-RU" sz="2800" kern="1200" dirty="0" smtClean="0">
                          <a:effectLst/>
                        </a:rPr>
                        <a:t>   3.  Формула , выражающая связь  </a:t>
                      </a:r>
                    </a:p>
                    <a:p>
                      <a:r>
                        <a:rPr kumimoji="0" lang="ru-RU" sz="2800" kern="1200" dirty="0" smtClean="0">
                          <a:effectLst/>
                        </a:rPr>
                        <a:t>         данной величины</a:t>
                      </a:r>
                      <a:r>
                        <a:rPr kumimoji="0" lang="ru-RU" sz="2800" kern="1200" baseline="0" dirty="0" smtClean="0">
                          <a:effectLst/>
                        </a:rPr>
                        <a:t>  </a:t>
                      </a:r>
                      <a:r>
                        <a:rPr kumimoji="0" lang="ru-RU" sz="2800" kern="1200" dirty="0" smtClean="0">
                          <a:effectLst/>
                        </a:rPr>
                        <a:t>с другими</a:t>
                      </a:r>
                    </a:p>
                    <a:p>
                      <a:r>
                        <a:rPr kumimoji="0" lang="ru-RU" sz="2800" kern="1200" dirty="0" smtClean="0">
                          <a:effectLst/>
                        </a:rPr>
                        <a:t>   4.  Единица</a:t>
                      </a:r>
                      <a:r>
                        <a:rPr kumimoji="0" lang="ru-RU" sz="2800" kern="1200" baseline="0" dirty="0" smtClean="0">
                          <a:effectLst/>
                        </a:rPr>
                        <a:t> измерения</a:t>
                      </a:r>
                      <a:r>
                        <a:rPr kumimoji="0" lang="ru-RU" sz="2800" kern="1200" dirty="0" smtClean="0">
                          <a:effectLst/>
                        </a:rPr>
                        <a:t> величины</a:t>
                      </a:r>
                    </a:p>
                    <a:p>
                      <a:r>
                        <a:rPr kumimoji="0" lang="ru-RU" sz="2800" kern="1200" dirty="0" smtClean="0">
                          <a:effectLst/>
                        </a:rPr>
                        <a:t>   5.  Способы измерения величины </a:t>
                      </a:r>
                    </a:p>
                    <a:p>
                      <a:r>
                        <a:rPr kumimoji="0" lang="ru-RU" sz="1800" kern="1200" dirty="0" smtClean="0">
                          <a:effectLst/>
                        </a:rPr>
                        <a:t> 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823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4529412"/>
              </p:ext>
            </p:extLst>
          </p:nvPr>
        </p:nvGraphicFramePr>
        <p:xfrm>
          <a:off x="395536" y="620688"/>
          <a:ext cx="7992890" cy="5328591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598578"/>
                <a:gridCol w="1598578"/>
                <a:gridCol w="1598578"/>
                <a:gridCol w="1598578"/>
                <a:gridCol w="1598578"/>
              </a:tblGrid>
              <a:tr h="135129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Физическая величина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Обозначение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Что</a:t>
                      </a:r>
                      <a:r>
                        <a:rPr lang="ru-RU" sz="1400" baseline="0" dirty="0" smtClean="0"/>
                        <a:t> характеризует (физический смысл)</a:t>
                      </a:r>
                      <a:endParaRPr lang="ru-RU" sz="14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Единица измерения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Связь с другими величинами</a:t>
                      </a:r>
                      <a:endParaRPr lang="ru-RU" sz="1400" dirty="0"/>
                    </a:p>
                  </a:txBody>
                  <a:tcPr/>
                </a:tc>
              </a:tr>
              <a:tr h="79162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Температура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</a:t>
                      </a:r>
                      <a:r>
                        <a:rPr lang="ru-RU" sz="2800" dirty="0" smtClean="0"/>
                        <a:t>,</a:t>
                      </a:r>
                      <a:r>
                        <a:rPr lang="en-US" sz="2800" baseline="0" dirty="0" smtClean="0"/>
                        <a:t> 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Состояние</a:t>
                      </a:r>
                      <a:r>
                        <a:rPr lang="ru-RU" sz="1200" baseline="0" dirty="0" smtClean="0"/>
                        <a:t> теплового равновесия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К, градус Цельсия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Т=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</a:t>
                      </a:r>
                      <a:r>
                        <a:rPr lang="en-U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+273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79162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Внутренняя энергия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79162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Количество теплоты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79162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Удельная теплоёмкость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81077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Удельная теплота сгорания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959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5434237"/>
              </p:ext>
            </p:extLst>
          </p:nvPr>
        </p:nvGraphicFramePr>
        <p:xfrm>
          <a:off x="179512" y="476672"/>
          <a:ext cx="8712970" cy="5688633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742594"/>
                <a:gridCol w="1742594"/>
                <a:gridCol w="1742594"/>
                <a:gridCol w="1742594"/>
                <a:gridCol w="1742594"/>
              </a:tblGrid>
              <a:tr h="144260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Физическая величина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Обозначение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Что</a:t>
                      </a:r>
                      <a:r>
                        <a:rPr lang="ru-RU" sz="1400" baseline="0" dirty="0" smtClean="0"/>
                        <a:t> характеризует (физический смысл)</a:t>
                      </a:r>
                      <a:endParaRPr lang="ru-RU" sz="14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Единица измерения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Связь с другими величинами</a:t>
                      </a:r>
                      <a:endParaRPr lang="ru-RU" sz="1400" dirty="0"/>
                    </a:p>
                  </a:txBody>
                  <a:tcPr/>
                </a:tc>
              </a:tr>
              <a:tr h="84511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Температура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</a:t>
                      </a:r>
                      <a:r>
                        <a:rPr lang="ru-RU" sz="2800" dirty="0" smtClean="0"/>
                        <a:t>,</a:t>
                      </a:r>
                      <a:r>
                        <a:rPr lang="en-US" sz="2800" baseline="0" dirty="0" smtClean="0"/>
                        <a:t> 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Состояние</a:t>
                      </a:r>
                      <a:r>
                        <a:rPr lang="ru-RU" sz="1200" baseline="0" dirty="0" smtClean="0"/>
                        <a:t> теплового равновесия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К, градус Цельсия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Т=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</a:t>
                      </a:r>
                      <a:r>
                        <a:rPr lang="en-U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+273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84511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Внутренняя энергия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U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Способность тела совершать работу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Джоуль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</a:t>
                      </a:r>
                      <a:r>
                        <a:rPr lang="en-US" sz="20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= </a:t>
                      </a:r>
                      <a:r>
                        <a:rPr lang="en-US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Ek+Ep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84511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Количество теплоты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84511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Удельная теплоёмкость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86556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Удельная теплота сгорания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254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933508"/>
              </p:ext>
            </p:extLst>
          </p:nvPr>
        </p:nvGraphicFramePr>
        <p:xfrm>
          <a:off x="467545" y="332654"/>
          <a:ext cx="8208910" cy="5904658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641782"/>
                <a:gridCol w="1641782"/>
                <a:gridCol w="1641782"/>
                <a:gridCol w="1641782"/>
                <a:gridCol w="1641782"/>
              </a:tblGrid>
              <a:tr h="10476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Физическая величина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Обозначение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Что</a:t>
                      </a:r>
                      <a:r>
                        <a:rPr lang="ru-RU" sz="1400" baseline="0" dirty="0" smtClean="0"/>
                        <a:t> характеризует (физический смысл)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Единица измерения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Связь с другими величинами</a:t>
                      </a:r>
                      <a:endParaRPr lang="ru-RU" sz="1400" dirty="0"/>
                    </a:p>
                  </a:txBody>
                  <a:tcPr/>
                </a:tc>
              </a:tr>
              <a:tr h="9713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Температура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</a:t>
                      </a:r>
                      <a:r>
                        <a:rPr lang="ru-RU" sz="2800" dirty="0" smtClean="0"/>
                        <a:t>,</a:t>
                      </a:r>
                      <a:r>
                        <a:rPr lang="en-US" sz="2800" baseline="0" dirty="0" smtClean="0"/>
                        <a:t> 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Состояние</a:t>
                      </a:r>
                      <a:r>
                        <a:rPr lang="ru-RU" sz="1200" baseline="0" dirty="0" smtClean="0"/>
                        <a:t> теплового равновесия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К, градус Цельсия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Т=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</a:t>
                      </a:r>
                      <a:r>
                        <a:rPr lang="en-US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+273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713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Внутренняя энергия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U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Способность тела совершать работу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Джоуль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</a:t>
                      </a:r>
                      <a:r>
                        <a:rPr lang="en-US" sz="20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= </a:t>
                      </a:r>
                      <a:r>
                        <a:rPr lang="en-US" sz="20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Ek+Ep</a:t>
                      </a:r>
                      <a:endParaRPr lang="ru-RU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713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Количество теплоты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Q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Изменение внутренней энергии при теплопередаче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Джоуль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Q=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9713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Удельная теплоёмкость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9713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Удельная теплота сгорания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9053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648</TotalTime>
  <Words>1197</Words>
  <Application>Microsoft Office PowerPoint</Application>
  <PresentationFormat>Экран (4:3)</PresentationFormat>
  <Paragraphs>312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Справедливость</vt:lpstr>
      <vt:lpstr>  Урок по физике   «Тепловые явления» 8 класс</vt:lpstr>
      <vt:lpstr>Цель урока:</vt:lpstr>
      <vt:lpstr>Презентация PowerPoint</vt:lpstr>
      <vt:lpstr>Заполним таблицу</vt:lpstr>
      <vt:lpstr>Работа в группах</vt:lpstr>
      <vt:lpstr>         План изучения физической величины 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величины, характеризующие тепловые явления</vt:lpstr>
      <vt:lpstr>Презентация PowerPoint</vt:lpstr>
      <vt:lpstr>Составим формулы  </vt:lpstr>
      <vt:lpstr>Формулы</vt:lpstr>
      <vt:lpstr>За счёт чего изменяется внутренняя энергия в следующих случаях?</vt:lpstr>
      <vt:lpstr>Способы изменения внутренней энергии </vt:lpstr>
      <vt:lpstr>Презентация PowerPoint</vt:lpstr>
      <vt:lpstr>План ответа о способах теплопередачи</vt:lpstr>
      <vt:lpstr>Качественные задачи </vt:lpstr>
      <vt:lpstr>      Примеры использования явлений . Учёт в быту и технике.</vt:lpstr>
      <vt:lpstr>Первый закон термодинамики</vt:lpstr>
      <vt:lpstr> Вопросы</vt:lpstr>
      <vt:lpstr> </vt:lpstr>
      <vt:lpstr>Тест «Внутренняя энергия» Ключ к тесту</vt:lpstr>
      <vt:lpstr>Оценивание теста</vt:lpstr>
      <vt:lpstr>«Постоянная учеба есть не целый , но каждый день»</vt:lpstr>
      <vt:lpstr>Оценивание</vt:lpstr>
      <vt:lpstr>Итоги урока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и обобщение темы «Тепловые явления»</dc:title>
  <dc:creator>user</dc:creator>
  <cp:lastModifiedBy>user</cp:lastModifiedBy>
  <cp:revision>51</cp:revision>
  <dcterms:created xsi:type="dcterms:W3CDTF">2017-12-17T13:19:39Z</dcterms:created>
  <dcterms:modified xsi:type="dcterms:W3CDTF">2017-12-19T19:01:16Z</dcterms:modified>
</cp:coreProperties>
</file>