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3"/>
  </p:notesMasterIdLst>
  <p:sldIdLst>
    <p:sldId id="256" r:id="rId2"/>
    <p:sldId id="268" r:id="rId3"/>
    <p:sldId id="269" r:id="rId4"/>
    <p:sldId id="270" r:id="rId5"/>
    <p:sldId id="271" r:id="rId6"/>
    <p:sldId id="272" r:id="rId7"/>
    <p:sldId id="261" r:id="rId8"/>
    <p:sldId id="263" r:id="rId9"/>
    <p:sldId id="264" r:id="rId10"/>
    <p:sldId id="265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  <a:srgbClr val="9900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872" autoAdjust="0"/>
  </p:normalViewPr>
  <p:slideViewPr>
    <p:cSldViewPr>
      <p:cViewPr varScale="1">
        <p:scale>
          <a:sx n="99" d="100"/>
          <a:sy n="99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4.0918745038199422E-2"/>
          <c:y val="5.0766272734441731E-2"/>
          <c:w val="0.53981877184481031"/>
          <c:h val="0.8984674545311176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очень низкий уровен</c:v>
                </c:pt>
                <c:pt idx="1">
                  <c:v>низкий уровень </c:v>
                </c:pt>
                <c:pt idx="2">
                  <c:v>средний уровень</c:v>
                </c:pt>
                <c:pt idx="3">
                  <c:v>высокий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6.7</c:v>
                </c:pt>
                <c:pt idx="1">
                  <c:v>46.6</c:v>
                </c:pt>
                <c:pt idx="2">
                  <c:v>26.7</c:v>
                </c:pt>
                <c:pt idx="3">
                  <c:v>20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3"/>
                <c:pt idx="0">
                  <c:v>низкий уровень</c:v>
                </c:pt>
                <c:pt idx="1">
                  <c:v>средний уровень</c:v>
                </c:pt>
                <c:pt idx="2">
                  <c:v>высокий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13.4</c:v>
                </c:pt>
                <c:pt idx="1">
                  <c:v>46.6</c:v>
                </c:pt>
                <c:pt idx="2">
                  <c:v>20</c:v>
                </c:pt>
              </c:numCache>
            </c:numRef>
          </c:val>
        </c:ser>
      </c:pie3DChart>
    </c:plotArea>
    <c:legend>
      <c:legendPos val="r"/>
      <c:legendEntry>
        <c:idx val="3"/>
        <c:delete val="1"/>
      </c:legendEntry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2F1E26-F598-4BB6-8C3D-03D793E0E411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BE6850-55E6-494E-ADAA-0908D94AA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79B6B8-61ED-4339-9D5A-1218D341CF5A}" type="datetimeFigureOut">
              <a:rPr lang="ru-RU" smtClean="0"/>
              <a:pPr/>
              <a:t>26.12.2017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F148FA27-C9AC-48FD-AE96-6D3EF4434CE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00166" y="1594199"/>
            <a:ext cx="6142066" cy="34778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 prst="relaxedInset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Роль музыкотерапии </a:t>
            </a:r>
          </a:p>
          <a:p>
            <a:pPr algn="ctr"/>
            <a:r>
              <a:rPr lang="ru-RU" sz="4400" b="1" cap="none" spc="0" dirty="0" smtClean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в преодолении </a:t>
            </a:r>
          </a:p>
          <a:p>
            <a:pPr algn="ctr"/>
            <a:r>
              <a:rPr lang="ru-RU" sz="4400" b="1" cap="none" spc="0" dirty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б</a:t>
            </a:r>
            <a:r>
              <a:rPr lang="ru-RU" sz="4400" b="1" cap="none" spc="0" dirty="0" smtClean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арьеров общения</a:t>
            </a:r>
          </a:p>
          <a:p>
            <a:pPr algn="ctr"/>
            <a:r>
              <a:rPr lang="ru-RU" sz="4400" b="1" cap="none" spc="0" dirty="0" smtClean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 у старших </a:t>
            </a:r>
          </a:p>
          <a:p>
            <a:pPr algn="ctr"/>
            <a:r>
              <a:rPr lang="ru-RU" sz="4400" b="1" cap="none" spc="0" dirty="0" smtClean="0">
                <a:ln w="50800"/>
                <a:solidFill>
                  <a:srgbClr val="996633"/>
                </a:solidFill>
                <a:effectLst>
                  <a:glow rad="101600">
                    <a:schemeClr val="accent6">
                      <a:lumMod val="60000"/>
                      <a:lumOff val="40000"/>
                      <a:alpha val="60000"/>
                    </a:schemeClr>
                  </a:glow>
                </a:effectLst>
              </a:rPr>
              <a:t>дошкольников</a:t>
            </a:r>
            <a:endParaRPr lang="ru-RU" sz="4400" b="1" cap="none" spc="0" dirty="0">
              <a:ln w="50800"/>
              <a:solidFill>
                <a:srgbClr val="996633"/>
              </a:solidFill>
              <a:effectLst>
                <a:glow rad="101600">
                  <a:schemeClr val="accent6">
                    <a:lumMod val="60000"/>
                    <a:lumOff val="40000"/>
                    <a:alpha val="6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357166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Динамика уровня развития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связной речи.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143372" y="928670"/>
          <a:ext cx="4429156" cy="4071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286248" y="3357562"/>
          <a:ext cx="4143372" cy="3500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85720" y="2548590"/>
            <a:ext cx="353038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</a:rPr>
              <a:t>Начало эксперимента</a:t>
            </a:r>
            <a:endParaRPr lang="ru-RU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96633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786322"/>
            <a:ext cx="267239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</a:rPr>
              <a:t>Окончание 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</a:rPr>
              <a:t>эксперимента</a:t>
            </a:r>
            <a:endParaRPr lang="ru-RU" sz="28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9663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2000240"/>
            <a:ext cx="651171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</a:rPr>
              <a:t>Спасибо </a:t>
            </a:r>
          </a:p>
          <a:p>
            <a:pPr algn="ctr"/>
            <a:r>
              <a:rPr lang="ru-RU" sz="8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</a:rPr>
              <a:t>за внимание</a:t>
            </a:r>
            <a:endParaRPr lang="ru-RU" sz="8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96633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57224" y="976387"/>
            <a:ext cx="7786742" cy="452431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just"/>
            <a:r>
              <a:rPr lang="ru-RU" dirty="0" smtClean="0"/>
              <a:t>	</a:t>
            </a:r>
            <a:r>
              <a:rPr lang="ru-RU" sz="3600" dirty="0" smtClean="0">
                <a:solidFill>
                  <a:srgbClr val="996633"/>
                </a:solidFill>
              </a:rPr>
              <a:t>Объект исследования – процесс коммуникативного развития детей старшего дошкольного возраста.</a:t>
            </a:r>
          </a:p>
          <a:p>
            <a:pPr algn="just"/>
            <a:r>
              <a:rPr lang="ru-RU" sz="3600" dirty="0" smtClean="0">
                <a:solidFill>
                  <a:srgbClr val="996633"/>
                </a:solidFill>
              </a:rPr>
              <a:t>	</a:t>
            </a:r>
          </a:p>
          <a:p>
            <a:pPr algn="just"/>
            <a:r>
              <a:rPr lang="ru-RU" sz="3600" dirty="0" smtClean="0">
                <a:solidFill>
                  <a:srgbClr val="996633"/>
                </a:solidFill>
              </a:rPr>
              <a:t>	Предмет исследования – роль музыкотерапии в преодолении барьеров общения у старших дошкольников. </a:t>
            </a:r>
            <a:endParaRPr lang="ru-RU" sz="36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821369"/>
            <a:ext cx="8072494" cy="489364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Гипотеза исследования .</a:t>
            </a:r>
          </a:p>
          <a:p>
            <a:pPr algn="just"/>
            <a:endParaRPr lang="ru-RU" sz="2400" dirty="0" smtClean="0">
              <a:solidFill>
                <a:srgbClr val="996633"/>
              </a:solidFill>
            </a:endParaRPr>
          </a:p>
          <a:p>
            <a:pPr algn="just"/>
            <a:r>
              <a:rPr lang="ru-RU" sz="2400" dirty="0" smtClean="0">
                <a:solidFill>
                  <a:srgbClr val="996633"/>
                </a:solidFill>
              </a:rPr>
              <a:t>	Преодоление барьеров общения у детей старшего дошкольного возраста будет более эффективным, если:</a:t>
            </a:r>
          </a:p>
          <a:p>
            <a:pPr algn="just"/>
            <a:r>
              <a:rPr lang="ru-RU" sz="2400" dirty="0" smtClean="0">
                <a:solidFill>
                  <a:srgbClr val="996633"/>
                </a:solidFill>
              </a:rPr>
              <a:t>а) опираться на личностно-ориентированную  модель взаимоотношений между педагогом и детьми;</a:t>
            </a:r>
          </a:p>
          <a:p>
            <a:pPr algn="just"/>
            <a:r>
              <a:rPr lang="ru-RU" sz="2400" dirty="0" smtClean="0">
                <a:solidFill>
                  <a:srgbClr val="996633"/>
                </a:solidFill>
              </a:rPr>
              <a:t>б) создать развивающую среду, способствующую преодолению барьеров общения у старших дошкольников при помощи музыкотерапии (шумовой оркестр, фонотека );</a:t>
            </a:r>
          </a:p>
          <a:p>
            <a:pPr algn="just"/>
            <a:r>
              <a:rPr lang="ru-RU" sz="2400" dirty="0" smtClean="0">
                <a:solidFill>
                  <a:srgbClr val="996633"/>
                </a:solidFill>
              </a:rPr>
              <a:t>в) использовать музыкальные этюды, упражнения, игры для развития коммуникативных способностей дошкольников.</a:t>
            </a:r>
            <a:endParaRPr lang="ru-RU" sz="24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642918"/>
            <a:ext cx="8143932" cy="526297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2800" dirty="0" smtClean="0">
                <a:solidFill>
                  <a:srgbClr val="996633"/>
                </a:solidFill>
              </a:rPr>
              <a:t>Задачи исследования: 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solidFill>
                  <a:srgbClr val="996633"/>
                </a:solidFill>
              </a:rPr>
              <a:t>Изучить психолого-педагогическую литературу по теме исследования.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solidFill>
                  <a:srgbClr val="996633"/>
                </a:solidFill>
              </a:rPr>
              <a:t>Исследовать особенности коммуникативных трудностей у детей старшего дошкольного возраста.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solidFill>
                  <a:srgbClr val="996633"/>
                </a:solidFill>
              </a:rPr>
              <a:t>Изучить возможности музыкотерапии при оказании психологической помощи детям с проблемами в общении.</a:t>
            </a:r>
          </a:p>
          <a:p>
            <a:pPr marL="342900" indent="-342900" algn="just">
              <a:buAutoNum type="arabicPeriod"/>
            </a:pPr>
            <a:r>
              <a:rPr lang="ru-RU" sz="2800" dirty="0" smtClean="0">
                <a:solidFill>
                  <a:srgbClr val="996633"/>
                </a:solidFill>
              </a:rPr>
              <a:t>Исследовать роль музыкотерапии в преодолении барьеров общения у старших дошкольников.</a:t>
            </a:r>
            <a:endParaRPr lang="ru-RU" sz="28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642918"/>
            <a:ext cx="7786742" cy="501675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just"/>
            <a:r>
              <a:rPr lang="ru-RU" sz="3200" dirty="0" smtClean="0">
                <a:solidFill>
                  <a:srgbClr val="996633"/>
                </a:solidFill>
              </a:rPr>
              <a:t>	Методологической основой нашего исследования являются труды по проблеме барьеров общения Б.Д. </a:t>
            </a:r>
            <a:r>
              <a:rPr lang="ru-RU" sz="3200" dirty="0" err="1" smtClean="0">
                <a:solidFill>
                  <a:srgbClr val="996633"/>
                </a:solidFill>
              </a:rPr>
              <a:t>Парыгина</a:t>
            </a:r>
            <a:r>
              <a:rPr lang="ru-RU" sz="3200" dirty="0" smtClean="0">
                <a:solidFill>
                  <a:srgbClr val="996633"/>
                </a:solidFill>
              </a:rPr>
              <a:t>, И.А. Зимней, В.Ф. Галыгина, Г.Г. </a:t>
            </a:r>
            <a:r>
              <a:rPr lang="ru-RU" sz="3200" dirty="0" err="1" smtClean="0">
                <a:solidFill>
                  <a:srgbClr val="996633"/>
                </a:solidFill>
              </a:rPr>
              <a:t>Камардиной</a:t>
            </a:r>
            <a:r>
              <a:rPr lang="ru-RU" sz="3200" dirty="0" smtClean="0">
                <a:solidFill>
                  <a:srgbClr val="996633"/>
                </a:solidFill>
              </a:rPr>
              <a:t> и других. А также труды В.М. Бехтерева, Л.С. Брусиловского, И.Р. Тарханова, В.И. Петрушина, В.С. </a:t>
            </a:r>
            <a:r>
              <a:rPr lang="ru-RU" sz="3200" dirty="0" err="1" smtClean="0">
                <a:solidFill>
                  <a:srgbClr val="996633"/>
                </a:solidFill>
              </a:rPr>
              <a:t>Шушарджана</a:t>
            </a:r>
            <a:r>
              <a:rPr lang="ru-RU" sz="3200" dirty="0" smtClean="0">
                <a:solidFill>
                  <a:srgbClr val="996633"/>
                </a:solidFill>
              </a:rPr>
              <a:t>, которых рассматривали музыку как средство воздействия на человека.</a:t>
            </a:r>
            <a:endParaRPr lang="ru-RU" sz="32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000108"/>
            <a:ext cx="8572560" cy="424731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just"/>
            <a:r>
              <a:rPr lang="ru-RU" dirty="0" smtClean="0">
                <a:solidFill>
                  <a:srgbClr val="996633"/>
                </a:solidFill>
              </a:rPr>
              <a:t>	</a:t>
            </a:r>
            <a:r>
              <a:rPr lang="ru-RU" sz="3000" dirty="0" smtClean="0">
                <a:solidFill>
                  <a:srgbClr val="996633"/>
                </a:solidFill>
              </a:rPr>
              <a:t>Цель формирующего этапа исследования: стимулировать общение детей посредством музыкальных занятий, ввести музыкальные игры и упражнения как средство развития самооценки связной речи дошкольников, помочь снять эмоциональное напряжение и преодолеть коммуникативные трудности в общении не контактных, застенчивых детей.</a:t>
            </a:r>
            <a:endParaRPr lang="ru-RU" sz="30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1406" y="714356"/>
            <a:ext cx="878687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kumimoji="0" lang="ru-RU" sz="4000" b="1" i="0" u="none" strike="noStrike" cap="none" spc="0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коррекционной работы использовались музыкальные игры</a:t>
            </a:r>
            <a:r>
              <a:rPr kumimoji="0" lang="ru-RU" sz="4000" b="1" i="0" u="none" strike="noStrike" cap="none" spc="0" normalizeH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spc="0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упражнения Ворожцовой О., </a:t>
            </a:r>
            <a:r>
              <a:rPr kumimoji="0" lang="ru-RU" sz="4000" b="1" i="0" u="none" strike="noStrike" cap="none" spc="0" normalizeH="0" baseline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Мокшанцева</a:t>
            </a:r>
            <a:r>
              <a:rPr kumimoji="0" lang="ru-RU" sz="4000" b="1" i="0" u="none" strike="noStrike" cap="none" spc="0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Р., </a:t>
            </a:r>
            <a:r>
              <a:rPr kumimoji="0" lang="ru-RU" sz="4000" b="1" i="0" u="none" strike="noStrike" cap="none" spc="0" normalizeH="0" baseline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Байбиковой</a:t>
            </a:r>
            <a:r>
              <a:rPr kumimoji="0" lang="ru-RU" sz="4000" b="1" i="0" u="none" strike="noStrike" cap="none" spc="0" normalizeH="0" baseline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9966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Г., Чистяковой М. и других.</a:t>
            </a:r>
            <a:endParaRPr lang="ru-RU" sz="40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996633"/>
              </a:solidFill>
              <a:effectLst/>
            </a:endParaRPr>
          </a:p>
        </p:txBody>
      </p:sp>
      <p:pic>
        <p:nvPicPr>
          <p:cNvPr id="3074" name="Picture 2" descr="C:\Documents and Settings\Алексей\Рабочий стол\фото для мультиков(2)\p4332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006382">
            <a:off x="2438266" y="4737079"/>
            <a:ext cx="1143008" cy="1714512"/>
          </a:xfrm>
          <a:prstGeom prst="rect">
            <a:avLst/>
          </a:prstGeom>
          <a:noFill/>
        </p:spPr>
      </p:pic>
      <p:pic>
        <p:nvPicPr>
          <p:cNvPr id="3075" name="Picture 3" descr="C:\Documents and Settings\Алексей\Рабочий стол\фото для мультиков(2)\b6fa587688c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313063">
            <a:off x="3401151" y="4425642"/>
            <a:ext cx="1214446" cy="1675935"/>
          </a:xfrm>
          <a:prstGeom prst="rect">
            <a:avLst/>
          </a:prstGeom>
          <a:noFill/>
        </p:spPr>
      </p:pic>
      <p:pic>
        <p:nvPicPr>
          <p:cNvPr id="3076" name="Picture 4" descr="C:\Documents and Settings\Алексей\Рабочий стол\фото для мультиков(2)\p24103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611178">
            <a:off x="4479950" y="4378425"/>
            <a:ext cx="1203189" cy="1804783"/>
          </a:xfrm>
          <a:prstGeom prst="rect">
            <a:avLst/>
          </a:prstGeom>
          <a:noFill/>
        </p:spPr>
      </p:pic>
      <p:pic>
        <p:nvPicPr>
          <p:cNvPr id="3077" name="Picture 5" descr="C:\Documents and Settings\Алексей\Рабочий стол\фото для мультиков(2)\i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772636">
            <a:off x="5490504" y="4715885"/>
            <a:ext cx="1158814" cy="17315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00100" y="642918"/>
            <a:ext cx="7858180" cy="3908762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pPr algn="ctr"/>
            <a:r>
              <a:rPr lang="ru-RU" sz="3200" dirty="0">
                <a:solidFill>
                  <a:srgbClr val="996633"/>
                </a:solidFill>
              </a:rPr>
              <a:t>Р. </a:t>
            </a:r>
            <a:r>
              <a:rPr lang="ru-RU" sz="3200" dirty="0" smtClean="0">
                <a:solidFill>
                  <a:srgbClr val="996633"/>
                </a:solidFill>
              </a:rPr>
              <a:t>Шуман </a:t>
            </a:r>
            <a:r>
              <a:rPr lang="ru-RU" sz="3200" dirty="0">
                <a:solidFill>
                  <a:srgbClr val="996633"/>
                </a:solidFill>
              </a:rPr>
              <a:t>«Смелый наездник</a:t>
            </a:r>
            <a:r>
              <a:rPr lang="ru-RU" sz="3200" dirty="0" smtClean="0">
                <a:solidFill>
                  <a:srgbClr val="996633"/>
                </a:solidFill>
              </a:rPr>
              <a:t>». </a:t>
            </a:r>
          </a:p>
          <a:p>
            <a:pPr algn="ctr"/>
            <a:endParaRPr lang="ru-RU" sz="2400" dirty="0" smtClean="0">
              <a:solidFill>
                <a:srgbClr val="996633"/>
              </a:solidFill>
            </a:endParaRP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Энергично 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мужественно 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решительно 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смело 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уверенно 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настойчиво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 отважно</a:t>
            </a:r>
          </a:p>
          <a:p>
            <a:pPr algn="ctr"/>
            <a:r>
              <a:rPr lang="ru-RU" sz="2400" dirty="0" smtClean="0">
                <a:solidFill>
                  <a:srgbClr val="996633"/>
                </a:solidFill>
              </a:rPr>
              <a:t> напористо</a:t>
            </a:r>
            <a:endParaRPr lang="ru-RU" sz="24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150754"/>
            <a:ext cx="8643998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Рекомендации родителям застенчивых детей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 Если вы о чем-то спрашиваете ребенка, дождитесь ответа, не отвечайте на вопрос сами. Требуя от ребенка слишком быстрых ответов, вы лишаете его желания тщательно подбирать слова и формулировать свои мысли.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 Если вы тоже довольно застенчивый человек, попросите у ребенка совета, как вести себя в затруднительных ситуациях.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Учите ребенка обращать внимание на смешное, развивайте его чувство юмора, чтобы он мог с улыбкой взглянуть на свои страхи и сомнения.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 Научите ребенка говорить четко во избежание недопонимания. Научите его пользоваться телефоном, разговаривать с продавцами в магазинах и т.д.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•  Как можно чаще делайте комплименты ребенку и другим членам семьи; дайте ему понять, что вам тоже приятно слышать комплименты в свой адрес.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996633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5">
      <a:dk1>
        <a:srgbClr val="6666FF"/>
      </a:dk1>
      <a:lt1>
        <a:srgbClr val="002060"/>
      </a:lt1>
      <a:dk2>
        <a:srgbClr val="99FFCC"/>
      </a:dk2>
      <a:lt2>
        <a:srgbClr val="FFFF00"/>
      </a:lt2>
      <a:accent1>
        <a:srgbClr val="FF0000"/>
      </a:accent1>
      <a:accent2>
        <a:srgbClr val="009900"/>
      </a:accent2>
      <a:accent3>
        <a:srgbClr val="FFFF00"/>
      </a:accent3>
      <a:accent4>
        <a:srgbClr val="0C0CFF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150</TotalTime>
  <Words>237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Aleksey</dc:creator>
  <cp:lastModifiedBy>Admin</cp:lastModifiedBy>
  <cp:revision>25</cp:revision>
  <dcterms:created xsi:type="dcterms:W3CDTF">2010-05-19T07:16:12Z</dcterms:created>
  <dcterms:modified xsi:type="dcterms:W3CDTF">2017-12-26T08:57:38Z</dcterms:modified>
</cp:coreProperties>
</file>