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E67A-BE4D-4090-862A-B3283710842D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C035E-D077-48D3-B44C-8BB5B6BEB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E67A-BE4D-4090-862A-B3283710842D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C035E-D077-48D3-B44C-8BB5B6BEB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E67A-BE4D-4090-862A-B3283710842D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C035E-D077-48D3-B44C-8BB5B6BEB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078B827-2A7C-40E3-A3A8-D47D89A563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C635B92-D413-4CA0-B5C2-40534FB6D4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E67A-BE4D-4090-862A-B3283710842D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C035E-D077-48D3-B44C-8BB5B6BEB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E67A-BE4D-4090-862A-B3283710842D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C035E-D077-48D3-B44C-8BB5B6BEB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E67A-BE4D-4090-862A-B3283710842D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C035E-D077-48D3-B44C-8BB5B6BEB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E67A-BE4D-4090-862A-B3283710842D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C035E-D077-48D3-B44C-8BB5B6BEB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E67A-BE4D-4090-862A-B3283710842D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C035E-D077-48D3-B44C-8BB5B6BEB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E67A-BE4D-4090-862A-B3283710842D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C035E-D077-48D3-B44C-8BB5B6BEB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E67A-BE4D-4090-862A-B3283710842D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C035E-D077-48D3-B44C-8BB5B6BEB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AE67A-BE4D-4090-862A-B3283710842D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C035E-D077-48D3-B44C-8BB5B6BEB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AE67A-BE4D-4090-862A-B3283710842D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C035E-D077-48D3-B44C-8BB5B6BEBB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3429000" y="6248400"/>
            <a:ext cx="2895600" cy="4572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24300" y="188913"/>
            <a:ext cx="4751388" cy="2973387"/>
          </a:xfrm>
        </p:spPr>
        <p:txBody>
          <a:bodyPr/>
          <a:lstStyle/>
          <a:p>
            <a:pPr algn="ctr"/>
            <a:endParaRPr lang="ru-RU" sz="3600" b="1" dirty="0">
              <a:solidFill>
                <a:srgbClr val="0539DF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933825"/>
            <a:ext cx="6400800" cy="1752600"/>
          </a:xfrm>
        </p:spPr>
        <p:txBody>
          <a:bodyPr/>
          <a:lstStyle/>
          <a:p>
            <a:endParaRPr lang="ru-RU" sz="2400" b="1" i="1" dirty="0"/>
          </a:p>
        </p:txBody>
      </p:sp>
      <p:pic>
        <p:nvPicPr>
          <p:cNvPr id="2060" name="Picture 12" descr="Сказка о мертвой царевне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8001056" cy="5876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Словарь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8415337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i="1">
                <a:solidFill>
                  <a:srgbClr val="CC3300"/>
                </a:solidFill>
              </a:rPr>
              <a:t>Сравнение</a:t>
            </a:r>
            <a:r>
              <a:rPr lang="ru-RU" sz="2400" b="1" i="1"/>
              <a:t> </a:t>
            </a:r>
            <a:r>
              <a:rPr lang="ru-RU" sz="2400" i="1"/>
              <a:t>– образное определение предмета, понятия или явления при помощи сопоставления его с другим. В сравнении непременно содержатся два элемента: то, что сравнивается, и то, с чем сравнивается. Сравнение выражается с помощью слов как, точно, словно, а может просто указывать на сходство (похож на..0. сравнение может иногда пронизывать ткань произведения, то есть включаться в текст без указанных слов. Например: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solidFill>
                  <a:schemeClr val="hlink"/>
                </a:solidFill>
              </a:rPr>
              <a:t>Между тем росла, росла,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>
                <a:solidFill>
                  <a:schemeClr val="hlink"/>
                </a:solidFill>
              </a:rPr>
              <a:t>Поднялась и расцвела..</a:t>
            </a:r>
          </a:p>
          <a:p>
            <a:pPr>
              <a:lnSpc>
                <a:spcPct val="80000"/>
              </a:lnSpc>
            </a:pPr>
            <a:r>
              <a:rPr lang="ru-RU" sz="2400"/>
              <a:t>Сравнить – значит найти черты сходства и различия.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50825" y="2636838"/>
            <a:ext cx="3386138" cy="3889375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0" scaled="1"/>
          </a:gra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563938" y="2636838"/>
            <a:ext cx="2952750" cy="3887787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lin ang="0" scaled="1"/>
          </a:gradFill>
          <a:ln w="2857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50825" y="2205038"/>
            <a:ext cx="6265863" cy="431800"/>
          </a:xfrm>
          <a:prstGeom prst="rect">
            <a:avLst/>
          </a:prstGeom>
          <a:gradFill rotWithShape="1">
            <a:gsLst>
              <a:gs pos="0">
                <a:srgbClr val="00CCFF"/>
              </a:gs>
              <a:gs pos="50000">
                <a:schemeClr val="bg1"/>
              </a:gs>
              <a:gs pos="100000">
                <a:srgbClr val="00CCFF"/>
              </a:gs>
            </a:gsLst>
            <a:lin ang="5400000" scaled="1"/>
          </a:gradFill>
          <a:ln w="381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Царского происхождения, умны, красивы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250825" y="1773238"/>
            <a:ext cx="3313113" cy="431800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50000">
                <a:schemeClr val="bg1"/>
              </a:gs>
              <a:gs pos="100000">
                <a:srgbClr val="0000FF"/>
              </a:gs>
            </a:gsLst>
            <a:lin ang="5400000" scaled="1"/>
          </a:gradFill>
          <a:ln w="28575">
            <a:solidFill>
              <a:srgbClr val="00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CC3300"/>
                </a:solidFill>
                <a:latin typeface="Arial" charset="0"/>
              </a:rPr>
              <a:t>Царица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3563938" y="1773238"/>
            <a:ext cx="2952750" cy="4318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FFFF00">
                  <a:gamma/>
                  <a:tint val="0"/>
                  <a:invGamma/>
                </a:srgbClr>
              </a:gs>
              <a:gs pos="100000">
                <a:srgbClr val="FFFF00"/>
              </a:gs>
            </a:gsLst>
            <a:lin ang="5400000" scaled="1"/>
          </a:gradFill>
          <a:ln w="28575">
            <a:solidFill>
              <a:srgbClr val="00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CC3300"/>
                </a:solidFill>
                <a:latin typeface="Arial" charset="0"/>
              </a:rPr>
              <a:t>Царевна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468313" y="2781300"/>
            <a:ext cx="2303462" cy="366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Злая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Завистливая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Гордая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Своенравная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Ленивая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Грубая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Надменная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Жестокосердная</a:t>
            </a:r>
          </a:p>
          <a:p>
            <a:pPr>
              <a:spcBef>
                <a:spcPct val="50000"/>
              </a:spcBef>
            </a:pPr>
            <a:endParaRPr lang="ru-RU" b="1">
              <a:latin typeface="Arial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3708400" y="2781300"/>
            <a:ext cx="2735263" cy="366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Добрая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Бескорыстная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Скромная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Кроткая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Трудолюбивая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Вежливая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Простая</a:t>
            </a:r>
          </a:p>
          <a:p>
            <a:pPr>
              <a:spcBef>
                <a:spcPct val="50000"/>
              </a:spcBef>
            </a:pPr>
            <a:r>
              <a:rPr lang="ru-RU" b="1">
                <a:latin typeface="Arial" charset="0"/>
              </a:rPr>
              <a:t>Добродетельная</a:t>
            </a:r>
          </a:p>
          <a:p>
            <a:pPr>
              <a:spcBef>
                <a:spcPct val="50000"/>
              </a:spcBef>
            </a:pPr>
            <a:endParaRPr lang="ru-RU" b="1">
              <a:latin typeface="Arial" charset="0"/>
            </a:endParaRPr>
          </a:p>
        </p:txBody>
      </p:sp>
      <p:pic>
        <p:nvPicPr>
          <p:cNvPr id="17418" name="Picture 10" descr="Цари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35738" y="0"/>
            <a:ext cx="2608262" cy="3644900"/>
          </a:xfrm>
          <a:prstGeom prst="rect">
            <a:avLst/>
          </a:prstGeom>
          <a:noFill/>
        </p:spPr>
      </p:pic>
      <p:pic>
        <p:nvPicPr>
          <p:cNvPr id="17419" name="Picture 11" descr="Входят семь богатыр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5100" y="3284538"/>
            <a:ext cx="2576513" cy="3240087"/>
          </a:xfrm>
          <a:prstGeom prst="rect">
            <a:avLst/>
          </a:prstGeom>
          <a:noFill/>
        </p:spPr>
      </p:pic>
      <p:sp>
        <p:nvSpPr>
          <p:cNvPr id="17420" name="Rectangle 1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5365750" cy="911225"/>
          </a:xfrm>
        </p:spPr>
        <p:txBody>
          <a:bodyPr/>
          <a:lstStyle/>
          <a:p>
            <a:r>
              <a:rPr lang="ru-RU" sz="3600" b="1">
                <a:solidFill>
                  <a:srgbClr val="3333FF"/>
                </a:solidFill>
              </a:rPr>
              <a:t>Практическая работа</a:t>
            </a:r>
          </a:p>
        </p:txBody>
      </p:sp>
      <p:sp>
        <p:nvSpPr>
          <p:cNvPr id="17421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250825" y="1773238"/>
            <a:ext cx="6265863" cy="467995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12" grpId="0" animBg="1"/>
      <p:bldP spid="17413" grpId="0" animBg="1"/>
      <p:bldP spid="17414" grpId="0" animBg="1"/>
      <p:bldP spid="17415" grpId="0" animBg="1"/>
      <p:bldP spid="17416" grpId="0"/>
      <p:bldP spid="174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4537075" cy="3233738"/>
          </a:xfrm>
          <a:prstGeom prst="rect">
            <a:avLst/>
          </a:prstGeom>
          <a:noFill/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79388" y="4581525"/>
            <a:ext cx="446405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►</a:t>
            </a: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Какие черты характера открываются нам в богатырях?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►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cs typeface="Arial" charset="0"/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</a:rPr>
              <a:t>Как богатыри относятся к царевне и почему?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6937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3333FF"/>
                </a:solidFill>
              </a:rPr>
              <a:t>Богатыри и царевна</a:t>
            </a:r>
            <a:endParaRPr lang="ru-RU" sz="4000" b="1" dirty="0">
              <a:solidFill>
                <a:srgbClr val="3333FF"/>
              </a:solidFill>
            </a:endParaRPr>
          </a:p>
        </p:txBody>
      </p:sp>
      <p:pic>
        <p:nvPicPr>
          <p:cNvPr id="5122" name="Picture 2" descr="C:\Users\Home\Desktop\Новая папка (2)\mc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10" y="1071546"/>
            <a:ext cx="3929090" cy="4662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Home\Desktop\Новая папка (2)\7bb5d5c97bbd268f0e4b9eee0a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3"/>
            <a:ext cx="8429684" cy="53872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Home\Desktop\Новая папка (2)\1280x720-tr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8046156" cy="55546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Home\Desktop\Новая папка (2)\6019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9" y="0"/>
            <a:ext cx="657229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ru-RU" sz="2800" dirty="0"/>
              <a:t>Домашнее задание: чтение обращений </a:t>
            </a:r>
            <a:r>
              <a:rPr lang="ru-RU" sz="2800" dirty="0" err="1"/>
              <a:t>Елисея</a:t>
            </a:r>
            <a:r>
              <a:rPr lang="ru-RU" sz="2800" dirty="0"/>
              <a:t> к ветру, солнцу, месяцу с разной интонацией (с грустью, с тревогой, с надеждой), иллюстрирование.</a:t>
            </a:r>
          </a:p>
        </p:txBody>
      </p:sp>
      <p:pic>
        <p:nvPicPr>
          <p:cNvPr id="9218" name="Picture 2" descr="C:\Users\Home\Desktop\Новая папка (2)\img1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8429683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353425" cy="1462088"/>
          </a:xfrm>
        </p:spPr>
        <p:txBody>
          <a:bodyPr/>
          <a:lstStyle/>
          <a:p>
            <a:pPr algn="ctr"/>
            <a:r>
              <a:rPr lang="ru-RU" sz="4000" b="1">
                <a:solidFill>
                  <a:srgbClr val="3333FF"/>
                </a:solidFill>
              </a:rPr>
              <a:t>Александр Сергеевич Пушкин</a:t>
            </a:r>
            <a:br>
              <a:rPr lang="ru-RU" sz="4000" b="1">
                <a:solidFill>
                  <a:srgbClr val="3333FF"/>
                </a:solidFill>
              </a:rPr>
            </a:br>
            <a:r>
              <a:rPr lang="ru-RU" sz="4000" b="1">
                <a:solidFill>
                  <a:srgbClr val="3333FF"/>
                </a:solidFill>
              </a:rPr>
              <a:t>(1799 – 1837)</a:t>
            </a:r>
          </a:p>
        </p:txBody>
      </p:sp>
      <p:sp>
        <p:nvSpPr>
          <p:cNvPr id="8195" name="Rectangle 3"/>
          <p:cNvSpPr>
            <a:spLocks noGrp="1" noChangeArrowheads="1" noTextEdit="1"/>
          </p:cNvSpPr>
          <p:nvPr>
            <p:ph type="clipArt" sz="half" idx="1"/>
          </p:nvPr>
        </p:nvSpPr>
        <p:spPr>
          <a:xfrm>
            <a:off x="1182688" y="2017713"/>
            <a:ext cx="3814762" cy="4114800"/>
          </a:xfrm>
        </p:spPr>
      </p:sp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32363" y="2060575"/>
            <a:ext cx="4211637" cy="4392613"/>
          </a:xfrm>
        </p:spPr>
        <p:txBody>
          <a:bodyPr/>
          <a:lstStyle/>
          <a:p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endParaRPr lang="ru-RU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dirty="0"/>
              <a:t>Пушкинская сказка- прямая 				</a:t>
            </a:r>
            <a:r>
              <a:rPr lang="ru-RU" sz="2800" b="1" dirty="0" smtClean="0"/>
              <a:t>наследница </a:t>
            </a:r>
            <a:r>
              <a:rPr lang="ru-RU" sz="2800" b="1" dirty="0"/>
              <a:t>сказки народной.</a:t>
            </a:r>
          </a:p>
          <a:p>
            <a:r>
              <a:rPr lang="ru-RU" sz="2800" b="1" dirty="0"/>
              <a:t>										С. Маршак</a:t>
            </a:r>
          </a:p>
          <a:p>
            <a:pPr>
              <a:buFont typeface="Wingdings" pitchFamily="2" charset="2"/>
              <a:buNone/>
            </a:pPr>
            <a:endParaRPr lang="ru-RU" sz="2800" i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8197" name="Picture 5" descr="Портреты Пушк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989138"/>
            <a:ext cx="3751263" cy="446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95288" y="476250"/>
            <a:ext cx="4105275" cy="5832475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50000">
                <a:srgbClr val="FFCC00">
                  <a:gamma/>
                  <a:tint val="0"/>
                  <a:invGamma/>
                </a:srgbClr>
              </a:gs>
              <a:gs pos="100000">
                <a:srgbClr val="FFCC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932363" y="476250"/>
            <a:ext cx="3887787" cy="5832475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50000">
                <a:srgbClr val="FFCC00">
                  <a:gamma/>
                  <a:tint val="0"/>
                  <a:invGamma/>
                </a:srgbClr>
              </a:gs>
              <a:gs pos="100000">
                <a:srgbClr val="FFCC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500563" y="476250"/>
            <a:ext cx="431800" cy="5832475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50000">
                <a:schemeClr val="bg1"/>
              </a:gs>
              <a:gs pos="100000">
                <a:srgbClr val="FFCC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395288" y="3429000"/>
            <a:ext cx="4105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V="1">
            <a:off x="5003800" y="3357563"/>
            <a:ext cx="381635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9223" name="Picture 7" descr="Маь Пушк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292600"/>
            <a:ext cx="1635125" cy="1833563"/>
          </a:xfrm>
          <a:prstGeom prst="rect">
            <a:avLst/>
          </a:prstGeom>
          <a:noFill/>
        </p:spPr>
      </p:pic>
      <p:pic>
        <p:nvPicPr>
          <p:cNvPr id="9224" name="Picture 8" descr="Отец Пушки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3429000"/>
            <a:ext cx="1741488" cy="2185988"/>
          </a:xfrm>
          <a:prstGeom prst="rect">
            <a:avLst/>
          </a:prstGeom>
          <a:noFill/>
        </p:spPr>
      </p:pic>
      <p:pic>
        <p:nvPicPr>
          <p:cNvPr id="9225" name="Picture 9" descr="Брат Лев Сергеевич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476250"/>
            <a:ext cx="1697038" cy="2195513"/>
          </a:xfrm>
          <a:prstGeom prst="rect">
            <a:avLst/>
          </a:prstGeom>
          <a:noFill/>
        </p:spPr>
      </p:pic>
      <p:pic>
        <p:nvPicPr>
          <p:cNvPr id="9226" name="Picture 10" descr="pushkin_v_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3800" y="1125538"/>
            <a:ext cx="17240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1" descr="Москва. Арбат, 35. Мемориальный отдел Государственного музея Пушкина - Квартира А.С. Пушкина на Арбате.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03350" y="476250"/>
            <a:ext cx="3095625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476375" y="2565400"/>
            <a:ext cx="30972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A50021"/>
                </a:solidFill>
                <a:latin typeface="Comic Sans MS" pitchFamily="66" charset="0"/>
              </a:rPr>
              <a:t>В Москве прошло детство А. С. Пушкина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539750" y="3500438"/>
            <a:ext cx="22320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A50021"/>
                </a:solidFill>
                <a:latin typeface="Comic Sans MS" pitchFamily="66" charset="0"/>
              </a:rPr>
              <a:t>Мать поэта Надежда Осиповна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2843213" y="5589588"/>
            <a:ext cx="1657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A50021"/>
                </a:solidFill>
                <a:latin typeface="Comic Sans MS" pitchFamily="66" charset="0"/>
              </a:rPr>
              <a:t>Отец Сергей Львович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4932363" y="476250"/>
            <a:ext cx="19446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A50021"/>
                </a:solidFill>
                <a:latin typeface="Comic Sans MS" pitchFamily="66" charset="0"/>
              </a:rPr>
              <a:t>Дядя Василий Львович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6804025" y="2708275"/>
            <a:ext cx="1943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A50021"/>
                </a:solidFill>
                <a:latin typeface="Comic Sans MS" pitchFamily="66" charset="0"/>
              </a:rPr>
              <a:t>Брат поэта Лев Сергеевич</a:t>
            </a:r>
          </a:p>
        </p:txBody>
      </p:sp>
      <p:pic>
        <p:nvPicPr>
          <p:cNvPr id="9233" name="Picture 17" descr="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48488" y="3644900"/>
            <a:ext cx="17145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4" name="Text Box 18"/>
          <p:cNvSpPr txBox="1">
            <a:spLocks noChangeArrowheads="1"/>
          </p:cNvSpPr>
          <p:nvPr/>
        </p:nvSpPr>
        <p:spPr bwMode="auto">
          <a:xfrm>
            <a:off x="5076825" y="3716338"/>
            <a:ext cx="1800225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A50021"/>
                </a:solidFill>
                <a:latin typeface="Comic Sans MS" pitchFamily="66" charset="0"/>
              </a:rPr>
              <a:t>Няня Арина Родионовна познакомила юного Пушкина с русским фольклором</a:t>
            </a:r>
          </a:p>
        </p:txBody>
      </p:sp>
      <p:sp>
        <p:nvSpPr>
          <p:cNvPr id="9235" name="Oval 19" descr="pushkin"/>
          <p:cNvSpPr>
            <a:spLocks noChangeArrowheads="1"/>
          </p:cNvSpPr>
          <p:nvPr/>
        </p:nvSpPr>
        <p:spPr bwMode="auto">
          <a:xfrm>
            <a:off x="395288" y="1557338"/>
            <a:ext cx="1368425" cy="1727200"/>
          </a:xfrm>
          <a:prstGeom prst="ellipse">
            <a:avLst/>
          </a:prstGeom>
          <a:blipFill dpi="0" rotWithShape="0">
            <a:blip r:embed="rId8"/>
            <a:srcRect/>
            <a:stretch>
              <a:fillRect/>
            </a:stretch>
          </a:blipFill>
          <a:ln w="76200">
            <a:pattFill prst="sphere">
              <a:fgClr>
                <a:srgbClr val="FFCC00"/>
              </a:fgClr>
              <a:bgClr>
                <a:schemeClr val="tx2"/>
              </a:bgClr>
            </a:patt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2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8" grpId="0"/>
      <p:bldP spid="9229" grpId="0"/>
      <p:bldP spid="9230" grpId="0"/>
      <p:bldP spid="9231" grpId="0"/>
      <p:bldP spid="9232" grpId="0"/>
      <p:bldP spid="9234" grpId="0"/>
      <p:bldP spid="92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>
                <a:solidFill>
                  <a:schemeClr val="folHlink"/>
                </a:solidFill>
              </a:rPr>
              <a:t>А. С. Пушкин «Сказка о мертвой царевне и о семи богатырях»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1472" y="1844675"/>
            <a:ext cx="4294216" cy="460851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ru-RU" sz="2000" dirty="0" smtClean="0">
                <a:latin typeface="+mj-lt"/>
              </a:rPr>
              <a:t>Какое </a:t>
            </a:r>
            <a:r>
              <a:rPr lang="ru-RU" sz="2000" dirty="0">
                <a:latin typeface="+mj-lt"/>
              </a:rPr>
              <a:t>настроение вызвала у вас сказка Пушкина? Чем она напоминает сказку В. А. Жуковского «Спящая царевна»? Какая сказка слушается с большим интересом? Почему?</a:t>
            </a:r>
          </a:p>
          <a:p>
            <a:pPr>
              <a:lnSpc>
                <a:spcPct val="110000"/>
              </a:lnSpc>
            </a:pPr>
            <a:r>
              <a:rPr lang="ru-RU" sz="2000" dirty="0">
                <a:latin typeface="+mj-lt"/>
              </a:rPr>
              <a:t>Кто из героев особенно понравился? Кто из </a:t>
            </a:r>
            <a:r>
              <a:rPr lang="ru-RU" sz="2000" dirty="0" smtClean="0">
                <a:latin typeface="+mj-lt"/>
              </a:rPr>
              <a:t>них вызвал </a:t>
            </a:r>
            <a:r>
              <a:rPr lang="ru-RU" sz="2000" dirty="0">
                <a:latin typeface="+mj-lt"/>
              </a:rPr>
              <a:t>другие чувства</a:t>
            </a:r>
            <a:r>
              <a:rPr lang="ru-RU" sz="2000" dirty="0" smtClean="0">
                <a:latin typeface="+mj-lt"/>
              </a:rPr>
              <a:t>?</a:t>
            </a:r>
          </a:p>
          <a:p>
            <a:pPr>
              <a:lnSpc>
                <a:spcPct val="110000"/>
              </a:lnSpc>
            </a:pPr>
            <a:r>
              <a:rPr lang="ru-RU" sz="2000" dirty="0">
                <a:latin typeface="+mj-lt"/>
              </a:rPr>
              <a:t>Каких героев народных сказок напоминают вам герои этой сказки?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latin typeface="+mj-lt"/>
              </a:rPr>
              <a:t> </a:t>
            </a:r>
            <a:r>
              <a:rPr lang="ru-RU" sz="2000" dirty="0">
                <a:latin typeface="+mj-lt"/>
              </a:rPr>
              <a:t>За что решила погубить царевну злая мачеха?</a:t>
            </a:r>
          </a:p>
          <a:p>
            <a:pPr>
              <a:lnSpc>
                <a:spcPct val="110000"/>
              </a:lnSpc>
            </a:pPr>
            <a:r>
              <a:rPr lang="ru-RU" sz="2000" dirty="0" smtClean="0">
                <a:latin typeface="+mj-lt"/>
              </a:rPr>
              <a:t> </a:t>
            </a:r>
            <a:r>
              <a:rPr lang="ru-RU" sz="2000" dirty="0">
                <a:latin typeface="+mj-lt"/>
              </a:rPr>
              <a:t>Какие эпизоды вам особенно понравилось?</a:t>
            </a:r>
          </a:p>
          <a:p>
            <a:pPr>
              <a:lnSpc>
                <a:spcPct val="80000"/>
              </a:lnSpc>
              <a:buNone/>
            </a:pPr>
            <a:endParaRPr lang="ru-RU" sz="2000" b="1" dirty="0"/>
          </a:p>
        </p:txBody>
      </p:sp>
      <p:sp>
        <p:nvSpPr>
          <p:cNvPr id="12292" name="Rectangle 4"/>
          <p:cNvSpPr>
            <a:spLocks noGrp="1" noChangeArrowheads="1" noTextEdit="1"/>
          </p:cNvSpPr>
          <p:nvPr>
            <p:ph type="clipArt" sz="half" idx="2"/>
          </p:nvPr>
        </p:nvSpPr>
        <p:spPr>
          <a:xfrm>
            <a:off x="5140325" y="2017713"/>
            <a:ext cx="3814763" cy="4114800"/>
          </a:xfrm>
        </p:spPr>
      </p:sp>
      <p:pic>
        <p:nvPicPr>
          <p:cNvPr id="12293" name="Picture 5" descr="1207072674_skazka_o_mjortvojj_carevne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1844675"/>
            <a:ext cx="3382963" cy="4681538"/>
          </a:xfrm>
          <a:prstGeom prst="rect">
            <a:avLst/>
          </a:prstGeom>
          <a:noFill/>
        </p:spPr>
      </p:pic>
      <p:sp>
        <p:nvSpPr>
          <p:cNvPr id="12295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748713" y="6524625"/>
            <a:ext cx="395287" cy="3333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Чтение сказки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u="sng" dirty="0"/>
              <a:t>Первый </a:t>
            </a:r>
            <a:r>
              <a:rPr lang="ru-RU" u="sng" dirty="0" err="1"/>
              <a:t>эпиэод</a:t>
            </a:r>
            <a:r>
              <a:rPr lang="ru-RU" u="sng" dirty="0"/>
              <a:t>.</a:t>
            </a:r>
            <a:endParaRPr lang="ru-RU" dirty="0"/>
          </a:p>
          <a:p>
            <a:r>
              <a:rPr lang="ru-RU" dirty="0"/>
              <a:t> Как следует прочитать начало?</a:t>
            </a:r>
          </a:p>
          <a:p>
            <a:r>
              <a:rPr lang="ru-RU" dirty="0"/>
              <a:t>Какой была первая царица?</a:t>
            </a:r>
          </a:p>
          <a:p>
            <a:r>
              <a:rPr lang="ru-RU" dirty="0"/>
              <a:t>С какой целью, по вашему мнению, введены картины зимней природы? </a:t>
            </a:r>
          </a:p>
          <a:p>
            <a:r>
              <a:rPr lang="ru-RU" dirty="0"/>
              <a:t>А кто ведёт рассказ?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Home\Desktop\Новая папка (2)\3_9d97d52746bfd827a76df4b470c18274_1428091769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30183" y="2017713"/>
            <a:ext cx="3039809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28596" y="642918"/>
            <a:ext cx="4000528" cy="548959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u="sng" dirty="0" smtClean="0"/>
              <a:t>Второй эпизод.</a:t>
            </a:r>
            <a:r>
              <a:rPr lang="ru-RU" dirty="0" smtClean="0"/>
              <a:t> Но вот интонация сказки резко меняется.</a:t>
            </a:r>
          </a:p>
          <a:p>
            <a:pPr>
              <a:buNone/>
            </a:pPr>
            <a:r>
              <a:rPr lang="ru-RU" dirty="0" smtClean="0"/>
              <a:t>Какое слово заставляет нас насторожиться? (Слово «</a:t>
            </a:r>
            <a:r>
              <a:rPr lang="ru-RU" dirty="0" err="1" smtClean="0"/>
              <a:t>ломлива</a:t>
            </a:r>
            <a:r>
              <a:rPr lang="ru-RU" dirty="0" smtClean="0"/>
              <a:t>» в хрестоматии «упряма», у Даля – «кривляться», «корчиться», «коверкаться»).</a:t>
            </a:r>
          </a:p>
          <a:p>
            <a:pPr>
              <a:buNone/>
            </a:pPr>
            <a:r>
              <a:rPr lang="ru-RU" dirty="0" smtClean="0"/>
              <a:t>Раскроем в чтении её своенравный характер. </a:t>
            </a:r>
          </a:p>
          <a:p>
            <a:pPr>
              <a:buNone/>
            </a:pPr>
            <a:r>
              <a:rPr lang="ru-RU" dirty="0" smtClean="0"/>
              <a:t> Почему следующая часть начинается с союза </a:t>
            </a:r>
            <a:r>
              <a:rPr lang="ru-RU" i="1" dirty="0" smtClean="0"/>
              <a:t>но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Кому её противопоставляет поэт? (своенравие царицы и кротость царевны).</a:t>
            </a:r>
          </a:p>
          <a:p>
            <a:pPr>
              <a:buNone/>
            </a:pPr>
            <a:r>
              <a:rPr lang="ru-RU" dirty="0" smtClean="0"/>
              <a:t>Понятно, почему злая царица хочет погубить царевну.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Home\Desktop\Новая папка (2)\1e57412e47eb0f9e1edec474cb0c48ae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57166"/>
            <a:ext cx="4084418" cy="57753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500042"/>
            <a:ext cx="7793037" cy="1214446"/>
          </a:xfrm>
        </p:spPr>
        <p:txBody>
          <a:bodyPr>
            <a:normAutofit fontScale="90000"/>
          </a:bodyPr>
          <a:lstStyle/>
          <a:p>
            <a:r>
              <a:rPr lang="ru-RU" sz="3100" u="sng" dirty="0" smtClean="0"/>
              <a:t>Третий эпизод.</a:t>
            </a:r>
            <a:r>
              <a:rPr lang="ru-RU" sz="3100" dirty="0" smtClean="0"/>
              <a:t> Эпизод с Чернавкой читаем по ролям. Почему Чернавка отпустила царевну?</a:t>
            </a:r>
            <a:br>
              <a:rPr lang="ru-RU" sz="3100" dirty="0" smtClean="0"/>
            </a:br>
            <a:r>
              <a:rPr lang="ru-RU" sz="3100" dirty="0" smtClean="0"/>
              <a:t>Даже Чернавка противопоставлена царице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/>
      </p:sp>
      <p:pic>
        <p:nvPicPr>
          <p:cNvPr id="3074" name="Picture 2" descr="C:\Users\Home\Desktop\Новая папка (2)\2377_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714488"/>
            <a:ext cx="8572500" cy="47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428604"/>
            <a:ext cx="7793037" cy="1247796"/>
          </a:xfrm>
        </p:spPr>
        <p:txBody>
          <a:bodyPr>
            <a:normAutofit fontScale="90000"/>
          </a:bodyPr>
          <a:lstStyle/>
          <a:p>
            <a:r>
              <a:rPr lang="ru-RU" sz="3100" u="sng" dirty="0"/>
              <a:t>Четвертый эпизод.</a:t>
            </a:r>
            <a:r>
              <a:rPr lang="ru-RU" sz="3100" dirty="0"/>
              <a:t> Устное словесное рисование картин жизни царевны у семи богатырей. </a:t>
            </a:r>
            <a:br>
              <a:rPr lang="ru-RU" sz="3100" dirty="0"/>
            </a:br>
            <a:r>
              <a:rPr lang="ru-RU" sz="3100" dirty="0"/>
              <a:t>Словарная работа (</a:t>
            </a:r>
            <a:r>
              <a:rPr lang="ru-RU" sz="3100" dirty="0" err="1"/>
              <a:t>терем,горница</a:t>
            </a:r>
            <a:r>
              <a:rPr lang="ru-RU" sz="3100" dirty="0"/>
              <a:t>, образа</a:t>
            </a:r>
            <a:r>
              <a:rPr lang="ru-RU" dirty="0"/>
              <a:t>).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/>
      </p:sp>
      <p:pic>
        <p:nvPicPr>
          <p:cNvPr id="4098" name="Picture 2" descr="C:\Users\Home\Desktop\Новая папка (2)\scrn_big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952500"/>
            <a:ext cx="762000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Входят семь богатыр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92650" cy="6858000"/>
          </a:xfrm>
          <a:prstGeom prst="rect">
            <a:avLst/>
          </a:prstGeom>
          <a:noFill/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4787900" y="620713"/>
            <a:ext cx="4356100" cy="591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2400" b="1">
                <a:solidFill>
                  <a:schemeClr val="folHlink"/>
                </a:solidFill>
              </a:rPr>
              <a:t>Подготовьте рассказ о царевне, пользуясь планом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Внешность царевны и ее внутренние качества.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Отношение к ней других персонажей: Чернавки, пса Соколки, семи богатырей, Королевича Елисея.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Поведение царевны в тереме богатырей, по отношению к окружающим ее людям.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/>
              <a:t>Отношение автора к героине.</a:t>
            </a:r>
          </a:p>
          <a:p>
            <a:pPr marL="342900" indent="-342900" algn="ctr">
              <a:spcBef>
                <a:spcPct val="50000"/>
              </a:spcBef>
            </a:pPr>
            <a:r>
              <a:rPr lang="ru-RU" sz="2000" b="1">
                <a:solidFill>
                  <a:srgbClr val="CC3300"/>
                </a:solidFill>
                <a:latin typeface="Arial" charset="0"/>
                <a:cs typeface="Arial" charset="0"/>
              </a:rPr>
              <a:t>►</a:t>
            </a:r>
            <a:r>
              <a:rPr lang="ru-RU" sz="2000" b="1">
                <a:latin typeface="Arial" charset="0"/>
                <a:cs typeface="Arial" charset="0"/>
              </a:rPr>
              <a:t> </a:t>
            </a:r>
            <a:r>
              <a:rPr lang="ru-RU" sz="2000" b="1">
                <a:solidFill>
                  <a:schemeClr val="tx2"/>
                </a:solidFill>
              </a:rPr>
              <a:t>Сравните царицу-мачеху с царевной. Вспомните, что такое </a:t>
            </a:r>
            <a:r>
              <a:rPr lang="ru-RU" sz="2000" b="1">
                <a:solidFill>
                  <a:schemeClr val="tx2"/>
                </a:solidFill>
                <a:hlinkClick r:id="rId3" action="ppaction://hlinksldjump"/>
              </a:rPr>
              <a:t>сравнение</a:t>
            </a:r>
            <a:r>
              <a:rPr lang="ru-RU" b="1">
                <a:solidFill>
                  <a:schemeClr val="tx2"/>
                </a:solidFill>
                <a:hlinkClick r:id="rId3" action="ppaction://hlinksldjump"/>
              </a:rPr>
              <a:t>.</a:t>
            </a:r>
            <a:endParaRPr lang="ru-RU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492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Александр Сергеевич Пушкин (1799 – 1837)</vt:lpstr>
      <vt:lpstr>Слайд 3</vt:lpstr>
      <vt:lpstr>А. С. Пушкин «Сказка о мертвой царевне и о семи богатырях»</vt:lpstr>
      <vt:lpstr>Чтение сказки</vt:lpstr>
      <vt:lpstr>Слайд 6</vt:lpstr>
      <vt:lpstr>Третий эпизод. Эпизод с Чернавкой читаем по ролям. Почему Чернавка отпустила царевну? Даже Чернавка противопоставлена царице.  </vt:lpstr>
      <vt:lpstr>Четвертый эпизод. Устное словесное рисование картин жизни царевны у семи богатырей.  Словарная работа (терем,горница, образа). </vt:lpstr>
      <vt:lpstr>Слайд 9</vt:lpstr>
      <vt:lpstr>Словарь</vt:lpstr>
      <vt:lpstr>Практическая работа</vt:lpstr>
      <vt:lpstr>Богатыри и царевна</vt:lpstr>
      <vt:lpstr>Слайд 13</vt:lpstr>
      <vt:lpstr>Слайд 14</vt:lpstr>
      <vt:lpstr>Слайд 15</vt:lpstr>
      <vt:lpstr>Домашнее задание: чтение обращений Елисея к ветру, солнцу, месяцу с разной интонацией (с грустью, с тревогой, с надеждой), иллюстрирование.</vt:lpstr>
    </vt:vector>
  </TitlesOfParts>
  <Company>UralSOFT SubZero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 С. Пушкин  « Сказка о мертвой царевне и о семи богатырях»</dc:title>
  <dc:creator>Home</dc:creator>
  <cp:lastModifiedBy>Home</cp:lastModifiedBy>
  <cp:revision>5</cp:revision>
  <dcterms:created xsi:type="dcterms:W3CDTF">2016-07-29T13:05:09Z</dcterms:created>
  <dcterms:modified xsi:type="dcterms:W3CDTF">2017-12-26T17:41:03Z</dcterms:modified>
</cp:coreProperties>
</file>