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notesMasterIdLst>
    <p:notesMasterId r:id="rId23"/>
  </p:notesMasterIdLst>
  <p:sldIdLst>
    <p:sldId id="268" r:id="rId3"/>
    <p:sldId id="269" r:id="rId4"/>
    <p:sldId id="256" r:id="rId5"/>
    <p:sldId id="257" r:id="rId6"/>
    <p:sldId id="259" r:id="rId7"/>
    <p:sldId id="283" r:id="rId8"/>
    <p:sldId id="258" r:id="rId9"/>
    <p:sldId id="270" r:id="rId10"/>
    <p:sldId id="271" r:id="rId11"/>
    <p:sldId id="261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0" r:id="rId21"/>
    <p:sldId id="284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FEFE"/>
    <a:srgbClr val="D6FAFE"/>
    <a:srgbClr val="CBFDFD"/>
    <a:srgbClr val="CC0000"/>
    <a:srgbClr val="EBE600"/>
    <a:srgbClr val="FFFF7B"/>
    <a:srgbClr val="FFFF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49" autoAdjust="0"/>
    <p:restoredTop sz="94660"/>
  </p:normalViewPr>
  <p:slideViewPr>
    <p:cSldViewPr>
      <p:cViewPr varScale="1">
        <p:scale>
          <a:sx n="98" d="100"/>
          <a:sy n="98" d="100"/>
        </p:scale>
        <p:origin x="-45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FBFFE286-B54C-41D7-93D1-1B0D4114DE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FFE286-B54C-41D7-93D1-1B0D4114DEDF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FFE286-B54C-41D7-93D1-1B0D4114DEDF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FFE286-B54C-41D7-93D1-1B0D4114DEDF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BFFE286-B54C-41D7-93D1-1B0D4114DEDF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/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371C34-E6B3-423E-97C9-2DD5F5BB08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25D61C-D12A-4468-9341-1B3DA97B0E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3E07D-E323-4759-BF1D-80D678A258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/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CA87E5-8DF7-4804-8908-F52A17F7CC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1D0ED6-630E-4E0F-91C5-4D3D7864B5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6"/>
          <p:cNvSpPr/>
          <p:nvPr/>
        </p:nvSpPr>
        <p:spPr>
          <a:xfrm>
            <a:off x="4495800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Oval 7"/>
          <p:cNvSpPr/>
          <p:nvPr/>
        </p:nvSpPr>
        <p:spPr>
          <a:xfrm>
            <a:off x="4695825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Oval 8"/>
          <p:cNvSpPr/>
          <p:nvPr/>
        </p:nvSpPr>
        <p:spPr>
          <a:xfrm>
            <a:off x="4297363" y="3924300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318F9F-CE07-4078-864E-5EE02B020D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0EA957-07F7-422B-9924-62C5D7186D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F6D2DA-6359-4234-8716-BE3F060902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24B6F-4588-4B1F-8484-555F134C6D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FB530A-66CD-4B5C-99CC-03EDFA606A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90252-B33A-4803-8C22-62ACD4284D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FEE728-AA2B-4DE6-8E65-88DA9016AE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A93E33-8D9B-4947-926B-83BD0F8D38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0B3237-6D19-4361-B0BB-2AF65B46D3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BE53B2-54AA-47A8-9EEC-3CED2FCABE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6"/>
          <p:cNvSpPr/>
          <p:nvPr/>
        </p:nvSpPr>
        <p:spPr>
          <a:xfrm>
            <a:off x="4495800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Oval 7"/>
          <p:cNvSpPr/>
          <p:nvPr/>
        </p:nvSpPr>
        <p:spPr>
          <a:xfrm>
            <a:off x="4695825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Oval 8"/>
          <p:cNvSpPr/>
          <p:nvPr/>
        </p:nvSpPr>
        <p:spPr>
          <a:xfrm>
            <a:off x="4297363" y="3924300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E75C4D-1C5F-49B8-8596-2E8796D800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0AA71-071F-4FD0-9FD9-9F6CA6D9E7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A5FBB9-7316-4A1E-B2D6-7B62365CA0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404650-36DC-4C79-8A3B-10DC8BD92F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D7F68C-D43E-4621-B510-B3A7930FCD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5EBB3-A558-48D5-946F-F6F3BCE5F9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7BA119-6679-4FA6-ADCA-7DB04F5C9D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47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2700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8813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925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1E04E64D-00E6-4126-8F4D-41095B6942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8200" y="6499225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69913" y="6499225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18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fontAlgn="base">
        <a:lnSpc>
          <a:spcPts val="5800"/>
        </a:lnSpc>
        <a:spcBef>
          <a:spcPct val="0"/>
        </a:spcBef>
        <a:spcAft>
          <a:spcPct val="0"/>
        </a:spcAft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  <a:lvl2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2pPr>
      <a:lvl3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3pPr>
      <a:lvl4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4pPr>
      <a:lvl5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5pPr>
      <a:lvl6pPr marL="4572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6pPr>
      <a:lvl7pPr marL="9144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7pPr>
      <a:lvl8pPr marL="13716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8pPr>
      <a:lvl9pPr marL="18288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7F7F7F"/>
          </a:solidFill>
          <a:latin typeface="+mj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+mj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+mj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47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2700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8813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925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B09BCEBC-8A2E-4464-A56F-E772D13690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8200" y="6499225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69913" y="6499225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ctr" rtl="0" fontAlgn="base">
        <a:lnSpc>
          <a:spcPts val="5800"/>
        </a:lnSpc>
        <a:spcBef>
          <a:spcPct val="0"/>
        </a:spcBef>
        <a:spcAft>
          <a:spcPct val="0"/>
        </a:spcAft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  <a:lvl2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2pPr>
      <a:lvl3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3pPr>
      <a:lvl4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4pPr>
      <a:lvl5pPr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5pPr>
      <a:lvl6pPr marL="4572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6pPr>
      <a:lvl7pPr marL="9144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7pPr>
      <a:lvl8pPr marL="13716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8pPr>
      <a:lvl9pPr marL="18288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7F7F7F"/>
          </a:solidFill>
          <a:latin typeface="+mj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+mj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+mj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5" Type="http://schemas.openxmlformats.org/officeDocument/2006/relationships/slide" Target="slide20.xml"/><Relationship Id="rId4" Type="http://schemas.openxmlformats.org/officeDocument/2006/relationships/slide" Target="slide1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hyperlink" Target="http://kpolyakov.spb.ru/" TargetMode="Externa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2" y="692150"/>
            <a:ext cx="7920235" cy="2455863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800" spc="-100" dirty="0" smtClean="0"/>
              <a:t>Подготовка к ОГЭ: </a:t>
            </a:r>
            <a:r>
              <a:rPr lang="ru-RU" sz="4800" i="1" dirty="0" smtClean="0"/>
              <a:t>задача </a:t>
            </a:r>
            <a:r>
              <a:rPr lang="en-US" sz="4800" i="1" dirty="0" smtClean="0"/>
              <a:t>13</a:t>
            </a:r>
            <a:r>
              <a:rPr lang="ru-RU" sz="4800" i="1" dirty="0" smtClean="0"/>
              <a:t> </a:t>
            </a:r>
            <a:r>
              <a:rPr lang="ru-RU" sz="4800" i="1" dirty="0" smtClean="0"/>
              <a:t/>
            </a:r>
            <a:br>
              <a:rPr lang="ru-RU" sz="4800" i="1" dirty="0" smtClean="0"/>
            </a:br>
            <a:r>
              <a:rPr lang="ru-RU" sz="4800" i="1" dirty="0" smtClean="0"/>
              <a:t>(системы счисления)</a:t>
            </a:r>
            <a:endParaRPr lang="ru-RU" sz="48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755576" y="4149080"/>
            <a:ext cx="6819900" cy="183627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ru-RU" sz="2400" dirty="0">
                <a:latin typeface="+mn-lt"/>
              </a:rPr>
              <a:t>Мочалова Марина Владимировна</a:t>
            </a:r>
          </a:p>
          <a:p>
            <a:pPr>
              <a:lnSpc>
                <a:spcPct val="120000"/>
              </a:lnSpc>
              <a:defRPr/>
            </a:pPr>
            <a:r>
              <a:rPr lang="ru-RU" sz="2400" dirty="0">
                <a:latin typeface="+mn-lt"/>
              </a:rPr>
              <a:t>Учитель информатики</a:t>
            </a:r>
          </a:p>
          <a:p>
            <a:pPr>
              <a:lnSpc>
                <a:spcPct val="120000"/>
              </a:lnSpc>
              <a:defRPr/>
            </a:pPr>
            <a:r>
              <a:rPr lang="ru-RU" sz="2400" dirty="0">
                <a:latin typeface="+mn-lt"/>
              </a:rPr>
              <a:t>ГБОУ лицей №144 Калининского района</a:t>
            </a:r>
            <a:r>
              <a:rPr lang="en-US" sz="2400" dirty="0">
                <a:latin typeface="+mn-lt"/>
              </a:rPr>
              <a:t/>
            </a:r>
            <a:br>
              <a:rPr lang="en-US" sz="2400" dirty="0">
                <a:latin typeface="+mn-lt"/>
              </a:rPr>
            </a:br>
            <a:r>
              <a:rPr lang="ru-RU" sz="2400" dirty="0">
                <a:latin typeface="+mn-lt"/>
              </a:rPr>
              <a:t>г. Санкт-Петербург</a:t>
            </a:r>
            <a:endParaRPr lang="en-US" sz="24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Box 7"/>
          <p:cNvSpPr txBox="1">
            <a:spLocks noChangeArrowheads="1"/>
          </p:cNvSpPr>
          <p:nvPr/>
        </p:nvSpPr>
        <p:spPr bwMode="auto">
          <a:xfrm>
            <a:off x="323528" y="4653136"/>
            <a:ext cx="828092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Так как в условии задания не указано основание системы счисления, то считаем его равным 10. Представить число в развернутой форме означает разложить его по базису (полезно надписать над значащими цифрами числа степени, в которые возводится основание 10, начиная с младшего разряда).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Text Box 6"/>
          <p:cNvSpPr txBox="1">
            <a:spLocks noChangeArrowheads="1"/>
          </p:cNvSpPr>
          <p:nvPr/>
        </p:nvSpPr>
        <p:spPr bwMode="auto">
          <a:xfrm>
            <a:off x="468313" y="1773238"/>
            <a:ext cx="52562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3923928" y="2996952"/>
            <a:ext cx="44640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 = 3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10</a:t>
            </a:r>
            <a:r>
              <a:rPr lang="ru-RU" sz="2400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+ 1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10</a:t>
            </a:r>
            <a:r>
              <a:rPr lang="ru-RU" sz="2400" baseline="30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+ 7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10</a:t>
            </a:r>
            <a:r>
              <a:rPr lang="ru-RU" sz="2400" baseline="30000" dirty="0">
                <a:latin typeface="Times New Roman" pitchFamily="18" charset="0"/>
                <a:cs typeface="Times New Roman" pitchFamily="18" charset="0"/>
              </a:rPr>
              <a:t>0</a:t>
            </a:r>
          </a:p>
        </p:txBody>
      </p:sp>
      <p:sp>
        <p:nvSpPr>
          <p:cNvPr id="7180" name="Text Box 12"/>
          <p:cNvSpPr txBox="1">
            <a:spLocks noChangeArrowheads="1"/>
          </p:cNvSpPr>
          <p:nvPr/>
        </p:nvSpPr>
        <p:spPr bwMode="auto">
          <a:xfrm>
            <a:off x="4788024" y="6021288"/>
            <a:ext cx="403244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 =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317 = 3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10</a:t>
            </a:r>
            <a:r>
              <a:rPr lang="ru-RU" sz="20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+ 1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10</a:t>
            </a:r>
            <a:r>
              <a:rPr lang="ru-RU" sz="2000" baseline="30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+ 7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10</a:t>
            </a:r>
            <a:r>
              <a:rPr lang="ru-RU" sz="2000" baseline="30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81" name="Text Box 13"/>
          <p:cNvSpPr txBox="1">
            <a:spLocks noChangeArrowheads="1"/>
          </p:cNvSpPr>
          <p:nvPr/>
        </p:nvSpPr>
        <p:spPr bwMode="auto">
          <a:xfrm>
            <a:off x="5327080" y="5877272"/>
            <a:ext cx="720725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100" i="1" dirty="0">
                <a:latin typeface="Times New Roman" pitchFamily="18" charset="0"/>
                <a:cs typeface="Times New Roman" pitchFamily="18" charset="0"/>
              </a:rPr>
              <a:t>2 1 0</a:t>
            </a:r>
          </a:p>
        </p:txBody>
      </p: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287016" y="260648"/>
            <a:ext cx="8856984" cy="1123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200" b="1" u="sng" dirty="0">
                <a:latin typeface="Times New Roman" pitchFamily="18" charset="0"/>
                <a:cs typeface="Times New Roman" pitchFamily="18" charset="0"/>
              </a:rPr>
              <a:t>Задание </a:t>
            </a:r>
            <a:r>
              <a:rPr lang="ru-RU" sz="2200" b="1" u="sng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200" u="sng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200" u="sng" dirty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>
              <a:spcBef>
                <a:spcPts val="60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Представить в свернутой форме записи число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000" baseline="-25000" dirty="0" smtClean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= 7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9</a:t>
            </a:r>
            <a:r>
              <a:rPr lang="ru-RU" sz="2000" baseline="300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+ 3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9</a:t>
            </a:r>
            <a:r>
              <a:rPr lang="ru-RU" sz="2000" baseline="30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+ 6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9</a:t>
            </a:r>
            <a:r>
              <a:rPr lang="ru-RU" sz="20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+ 9</a:t>
            </a:r>
            <a:r>
              <a:rPr lang="ru-RU" sz="2000" baseline="30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+ 2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23528" y="1340768"/>
            <a:ext cx="15841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u="sng" dirty="0">
                <a:latin typeface="Times New Roman" pitchFamily="18" charset="0"/>
                <a:cs typeface="Times New Roman" pitchFamily="18" charset="0"/>
              </a:rPr>
              <a:t>Решение.</a:t>
            </a:r>
          </a:p>
        </p:txBody>
      </p:sp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683568" y="1844824"/>
            <a:ext cx="792003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Задача не требует решения. Нужно записать значащие цифры исходного числа, начиная со старшего разряда, при этом, если очередной разряд отсутствует, то на этом месте пишем 0.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Rectangle 1"/>
          <p:cNvSpPr>
            <a:spLocks noChangeArrowheads="1"/>
          </p:cNvSpPr>
          <p:nvPr/>
        </p:nvSpPr>
        <p:spPr bwMode="auto">
          <a:xfrm>
            <a:off x="287016" y="3429000"/>
            <a:ext cx="8856984" cy="815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200" b="1" u="sng" dirty="0">
                <a:latin typeface="Times New Roman" pitchFamily="18" charset="0"/>
                <a:cs typeface="Times New Roman" pitchFamily="18" charset="0"/>
              </a:rPr>
              <a:t>Задание </a:t>
            </a:r>
            <a:r>
              <a:rPr lang="ru-RU" sz="2200" b="1" u="sng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200" u="sng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200" u="sng" dirty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>
              <a:spcBef>
                <a:spcPts val="60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Представить число А = 317 в развернутой форме записи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23528" y="4221088"/>
            <a:ext cx="15841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u="sng" dirty="0">
                <a:latin typeface="Times New Roman" pitchFamily="18" charset="0"/>
                <a:cs typeface="Times New Roman" pitchFamily="18" charset="0"/>
              </a:rPr>
              <a:t>Решение.</a:t>
            </a:r>
          </a:p>
        </p:txBody>
      </p:sp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323528" y="2852936"/>
            <a:ext cx="2736304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200" b="1" u="sng" dirty="0">
                <a:latin typeface="Times New Roman" pitchFamily="18" charset="0"/>
                <a:cs typeface="Times New Roman" pitchFamily="18" charset="0"/>
              </a:rPr>
              <a:t>Ответ: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000" baseline="-25000" dirty="0" smtClean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= 730612</a:t>
            </a:r>
            <a:r>
              <a:rPr lang="ru-RU" sz="2000" baseline="-25000" dirty="0" smtClean="0">
                <a:latin typeface="Times New Roman" pitchFamily="18" charset="0"/>
                <a:cs typeface="Times New Roman" pitchFamily="18" charset="0"/>
              </a:rPr>
              <a:t>9</a:t>
            </a:r>
            <a:endParaRPr lang="ru-RU" sz="20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 Box 10"/>
          <p:cNvSpPr txBox="1">
            <a:spLocks noChangeArrowheads="1"/>
          </p:cNvSpPr>
          <p:nvPr/>
        </p:nvSpPr>
        <p:spPr bwMode="auto">
          <a:xfrm>
            <a:off x="395536" y="6237312"/>
            <a:ext cx="439248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200" b="1" u="sng" dirty="0">
                <a:latin typeface="Times New Roman" pitchFamily="18" charset="0"/>
                <a:cs typeface="Times New Roman" pitchFamily="18" charset="0"/>
              </a:rPr>
              <a:t>Ответ: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 = 3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10</a:t>
            </a:r>
            <a:r>
              <a:rPr lang="ru-RU" sz="20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+ 1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10</a:t>
            </a:r>
            <a:r>
              <a:rPr lang="ru-RU" sz="2000" baseline="30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+ 7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10</a:t>
            </a:r>
            <a:r>
              <a:rPr lang="ru-RU" sz="2000" baseline="30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aseline="-25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6"/>
          <p:cNvSpPr txBox="1">
            <a:spLocks noChangeArrowheads="1"/>
          </p:cNvSpPr>
          <p:nvPr/>
        </p:nvSpPr>
        <p:spPr bwMode="auto">
          <a:xfrm>
            <a:off x="468313" y="1773238"/>
            <a:ext cx="52562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287016" y="517321"/>
            <a:ext cx="4933056" cy="815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200" b="1" u="sng" dirty="0">
                <a:latin typeface="Times New Roman" pitchFamily="18" charset="0"/>
                <a:cs typeface="Times New Roman" pitchFamily="18" charset="0"/>
              </a:rPr>
              <a:t>Задание </a:t>
            </a:r>
            <a:r>
              <a:rPr lang="ru-RU" sz="2200" b="1" u="sng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200" u="sng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200" u="sng" dirty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>
              <a:spcBef>
                <a:spcPts val="60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Выстроить числа в порядке возрастания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23528" y="1772816"/>
            <a:ext cx="15841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u="sng" dirty="0">
                <a:latin typeface="Times New Roman" pitchFamily="18" charset="0"/>
                <a:cs typeface="Times New Roman" pitchFamily="18" charset="0"/>
              </a:rPr>
              <a:t>Решение.</a:t>
            </a:r>
          </a:p>
        </p:txBody>
      </p:sp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539552" y="2276872"/>
            <a:ext cx="792003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Как видно из условия, все числа даны в разных системах счисления. Для решения задачи переведем их в десятичную систему счисления (методом разложения по базису).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 Box 10"/>
          <p:cNvSpPr txBox="1">
            <a:spLocks noChangeArrowheads="1"/>
          </p:cNvSpPr>
          <p:nvPr/>
        </p:nvSpPr>
        <p:spPr bwMode="auto">
          <a:xfrm>
            <a:off x="467544" y="5805264"/>
            <a:ext cx="439248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200" b="1" u="sng" dirty="0">
                <a:latin typeface="Times New Roman" pitchFamily="18" charset="0"/>
                <a:cs typeface="Times New Roman" pitchFamily="18" charset="0"/>
              </a:rPr>
              <a:t>Ответ: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B &lt; C &lt; A &lt; D</a:t>
            </a:r>
            <a:endParaRPr lang="ru-RU" sz="20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 Box 15"/>
          <p:cNvSpPr txBox="1">
            <a:spLocks noChangeArrowheads="1"/>
          </p:cNvSpPr>
          <p:nvPr/>
        </p:nvSpPr>
        <p:spPr bwMode="auto">
          <a:xfrm>
            <a:off x="2699767" y="1268760"/>
            <a:ext cx="129616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 = 1021</a:t>
            </a:r>
            <a:r>
              <a:rPr lang="ru-RU" sz="2000" baseline="-25000" dirty="0"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23" name="Text Box 16"/>
          <p:cNvSpPr txBox="1">
            <a:spLocks noChangeArrowheads="1"/>
          </p:cNvSpPr>
          <p:nvPr/>
        </p:nvSpPr>
        <p:spPr bwMode="auto">
          <a:xfrm>
            <a:off x="4211811" y="1268760"/>
            <a:ext cx="108026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= 11</a:t>
            </a:r>
            <a:r>
              <a:rPr lang="ru-RU" sz="2000" baseline="-25000" dirty="0">
                <a:latin typeface="Times New Roman" pitchFamily="18" charset="0"/>
                <a:cs typeface="Times New Roman" pitchFamily="18" charset="0"/>
              </a:rPr>
              <a:t>15</a:t>
            </a:r>
          </a:p>
        </p:txBody>
      </p:sp>
      <p:sp>
        <p:nvSpPr>
          <p:cNvPr id="24" name="Text Box 17"/>
          <p:cNvSpPr txBox="1">
            <a:spLocks noChangeArrowheads="1"/>
          </p:cNvSpPr>
          <p:nvPr/>
        </p:nvSpPr>
        <p:spPr bwMode="auto">
          <a:xfrm>
            <a:off x="5507682" y="1268760"/>
            <a:ext cx="136857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 = 10101</a:t>
            </a:r>
            <a:r>
              <a:rPr lang="ru-RU" sz="2000" baseline="-25000" dirty="0"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25" name="Text Box 18"/>
          <p:cNvSpPr txBox="1">
            <a:spLocks noChangeArrowheads="1"/>
          </p:cNvSpPr>
          <p:nvPr/>
        </p:nvSpPr>
        <p:spPr bwMode="auto">
          <a:xfrm>
            <a:off x="7164214" y="1268760"/>
            <a:ext cx="158432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 = 121</a:t>
            </a:r>
            <a:r>
              <a:rPr lang="ru-RU" sz="2000" baseline="-25000">
                <a:latin typeface="Times New Roman" pitchFamily="18" charset="0"/>
                <a:cs typeface="Times New Roman" pitchFamily="18" charset="0"/>
              </a:rPr>
              <a:t>9</a:t>
            </a:r>
          </a:p>
        </p:txBody>
      </p:sp>
      <p:grpSp>
        <p:nvGrpSpPr>
          <p:cNvPr id="35" name="Группа 34"/>
          <p:cNvGrpSpPr/>
          <p:nvPr/>
        </p:nvGrpSpPr>
        <p:grpSpPr>
          <a:xfrm>
            <a:off x="2339752" y="3356992"/>
            <a:ext cx="6480720" cy="2223678"/>
            <a:chOff x="1979712" y="2757560"/>
            <a:chExt cx="6840760" cy="2223678"/>
          </a:xfrm>
        </p:grpSpPr>
        <p:sp>
          <p:nvSpPr>
            <p:cNvPr id="26" name="Text Box 12"/>
            <p:cNvSpPr txBox="1">
              <a:spLocks noChangeArrowheads="1"/>
            </p:cNvSpPr>
            <p:nvPr/>
          </p:nvSpPr>
          <p:spPr bwMode="auto">
            <a:xfrm>
              <a:off x="1979712" y="2924944"/>
              <a:ext cx="6336704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000" dirty="0">
                  <a:latin typeface="Times New Roman" pitchFamily="18" charset="0"/>
                  <a:cs typeface="Times New Roman" pitchFamily="18" charset="0"/>
                </a:rPr>
                <a:t>А = </a:t>
              </a:r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1021</a:t>
              </a:r>
              <a:r>
                <a:rPr lang="en-US" sz="2000" baseline="-25000" dirty="0" smtClean="0">
                  <a:latin typeface="Times New Roman" pitchFamily="18" charset="0"/>
                  <a:cs typeface="Times New Roman" pitchFamily="18" charset="0"/>
                </a:rPr>
                <a:t>3</a:t>
              </a:r>
              <a:r>
                <a:rPr lang="ru-RU" sz="2000" dirty="0" smtClean="0">
                  <a:latin typeface="Times New Roman" pitchFamily="18" charset="0"/>
                  <a:cs typeface="Times New Roman" pitchFamily="18" charset="0"/>
                </a:rPr>
                <a:t> = </a:t>
              </a:r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1</a:t>
              </a:r>
              <a:r>
                <a:rPr lang="ru-RU" sz="20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·</a:t>
              </a:r>
              <a:r>
                <a:rPr lang="ru-RU" sz="20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3</a:t>
              </a:r>
              <a:r>
                <a:rPr lang="en-US" sz="2000" baseline="30000" dirty="0" smtClean="0">
                  <a:latin typeface="Times New Roman" pitchFamily="18" charset="0"/>
                  <a:cs typeface="Times New Roman" pitchFamily="18" charset="0"/>
                </a:rPr>
                <a:t>3</a:t>
              </a:r>
              <a:r>
                <a:rPr lang="ru-RU" sz="2000" dirty="0" smtClean="0">
                  <a:latin typeface="Times New Roman" pitchFamily="18" charset="0"/>
                  <a:cs typeface="Times New Roman" pitchFamily="18" charset="0"/>
                </a:rPr>
                <a:t> + </a:t>
              </a:r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ru-RU" sz="20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·</a:t>
              </a:r>
              <a:r>
                <a:rPr lang="ru-RU" sz="20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3</a:t>
              </a:r>
              <a:r>
                <a:rPr lang="ru-RU" sz="2000" baseline="30000" dirty="0" smtClean="0">
                  <a:latin typeface="Times New Roman" pitchFamily="18" charset="0"/>
                  <a:cs typeface="Times New Roman" pitchFamily="18" charset="0"/>
                </a:rPr>
                <a:t>1</a:t>
              </a:r>
              <a:r>
                <a:rPr lang="ru-RU" sz="2000" dirty="0" smtClean="0">
                  <a:latin typeface="Times New Roman" pitchFamily="18" charset="0"/>
                  <a:cs typeface="Times New Roman" pitchFamily="18" charset="0"/>
                </a:rPr>
                <a:t> + </a:t>
              </a:r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1</a:t>
              </a:r>
              <a:r>
                <a:rPr lang="ru-RU" sz="20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·</a:t>
              </a:r>
              <a:r>
                <a:rPr lang="ru-RU" sz="20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3</a:t>
              </a:r>
              <a:r>
                <a:rPr lang="ru-RU" sz="2000" baseline="30000" dirty="0" smtClean="0">
                  <a:latin typeface="Times New Roman" pitchFamily="18" charset="0"/>
                  <a:cs typeface="Times New Roman" pitchFamily="18" charset="0"/>
                </a:rPr>
                <a:t>0</a:t>
              </a:r>
              <a:r>
                <a:rPr lang="en-US" sz="2000" baseline="300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= 34 </a:t>
              </a:r>
              <a:r>
                <a:rPr lang="ru-RU" sz="20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endParaRPr lang="ru-RU" sz="2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7" name="Text Box 12"/>
            <p:cNvSpPr txBox="1">
              <a:spLocks noChangeArrowheads="1"/>
            </p:cNvSpPr>
            <p:nvPr/>
          </p:nvSpPr>
          <p:spPr bwMode="auto">
            <a:xfrm>
              <a:off x="1979712" y="3429000"/>
              <a:ext cx="6552728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B</a:t>
              </a:r>
              <a:r>
                <a:rPr lang="ru-RU" sz="20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000" dirty="0">
                  <a:latin typeface="Times New Roman" pitchFamily="18" charset="0"/>
                  <a:cs typeface="Times New Roman" pitchFamily="18" charset="0"/>
                </a:rPr>
                <a:t>= </a:t>
              </a:r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11</a:t>
              </a:r>
              <a:r>
                <a:rPr lang="en-US" sz="2000" baseline="-25000" dirty="0" smtClean="0">
                  <a:latin typeface="Times New Roman" pitchFamily="18" charset="0"/>
                  <a:cs typeface="Times New Roman" pitchFamily="18" charset="0"/>
                </a:rPr>
                <a:t>15</a:t>
              </a:r>
              <a:r>
                <a:rPr lang="ru-RU" sz="2000" dirty="0" smtClean="0">
                  <a:latin typeface="Times New Roman" pitchFamily="18" charset="0"/>
                  <a:cs typeface="Times New Roman" pitchFamily="18" charset="0"/>
                </a:rPr>
                <a:t> = </a:t>
              </a:r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1</a:t>
              </a:r>
              <a:r>
                <a:rPr lang="ru-RU" sz="20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·</a:t>
              </a:r>
              <a:r>
                <a:rPr lang="ru-RU" sz="20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15</a:t>
              </a:r>
              <a:r>
                <a:rPr lang="en-US" sz="2000" baseline="30000" dirty="0" smtClean="0">
                  <a:latin typeface="Times New Roman" pitchFamily="18" charset="0"/>
                  <a:cs typeface="Times New Roman" pitchFamily="18" charset="0"/>
                </a:rPr>
                <a:t>1</a:t>
              </a:r>
              <a:r>
                <a:rPr lang="ru-RU" sz="2000" dirty="0" smtClean="0">
                  <a:latin typeface="Times New Roman" pitchFamily="18" charset="0"/>
                  <a:cs typeface="Times New Roman" pitchFamily="18" charset="0"/>
                </a:rPr>
                <a:t> + 1 </a:t>
              </a:r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·</a:t>
              </a:r>
              <a:r>
                <a:rPr lang="ru-RU" sz="20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15</a:t>
              </a:r>
              <a:r>
                <a:rPr lang="en-US" sz="2000" baseline="30000" dirty="0" smtClean="0">
                  <a:latin typeface="Times New Roman" pitchFamily="18" charset="0"/>
                  <a:cs typeface="Times New Roman" pitchFamily="18" charset="0"/>
                </a:rPr>
                <a:t>0</a:t>
              </a:r>
              <a:r>
                <a:rPr lang="ru-RU" sz="20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 = 16</a:t>
              </a:r>
              <a:r>
                <a:rPr lang="ru-RU" sz="20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endParaRPr lang="ru-RU" sz="2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8" name="Text Box 12"/>
            <p:cNvSpPr txBox="1">
              <a:spLocks noChangeArrowheads="1"/>
            </p:cNvSpPr>
            <p:nvPr/>
          </p:nvSpPr>
          <p:spPr bwMode="auto">
            <a:xfrm>
              <a:off x="1979712" y="4005064"/>
              <a:ext cx="6624736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C</a:t>
              </a:r>
              <a:r>
                <a:rPr lang="ru-RU" sz="20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000" dirty="0">
                  <a:latin typeface="Times New Roman" pitchFamily="18" charset="0"/>
                  <a:cs typeface="Times New Roman" pitchFamily="18" charset="0"/>
                </a:rPr>
                <a:t>= </a:t>
              </a:r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10101</a:t>
              </a:r>
              <a:r>
                <a:rPr lang="en-US" sz="2000" baseline="-25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ru-RU" sz="2000" dirty="0" smtClean="0">
                  <a:latin typeface="Times New Roman" pitchFamily="18" charset="0"/>
                  <a:cs typeface="Times New Roman" pitchFamily="18" charset="0"/>
                </a:rPr>
                <a:t> = </a:t>
              </a:r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1</a:t>
              </a:r>
              <a:r>
                <a:rPr lang="ru-RU" sz="20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·</a:t>
              </a:r>
              <a:r>
                <a:rPr lang="ru-RU" sz="20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en-US" sz="2000" baseline="30000" dirty="0" smtClean="0">
                  <a:latin typeface="Times New Roman" pitchFamily="18" charset="0"/>
                  <a:cs typeface="Times New Roman" pitchFamily="18" charset="0"/>
                </a:rPr>
                <a:t>4</a:t>
              </a:r>
              <a:r>
                <a:rPr lang="ru-RU" sz="2000" dirty="0" smtClean="0">
                  <a:latin typeface="Times New Roman" pitchFamily="18" charset="0"/>
                  <a:cs typeface="Times New Roman" pitchFamily="18" charset="0"/>
                </a:rPr>
                <a:t> + 1 </a:t>
              </a:r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·</a:t>
              </a:r>
              <a:r>
                <a:rPr lang="ru-RU" sz="20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en-US" sz="2000" baseline="30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ru-RU" sz="2000" dirty="0" smtClean="0">
                  <a:latin typeface="Times New Roman" pitchFamily="18" charset="0"/>
                  <a:cs typeface="Times New Roman" pitchFamily="18" charset="0"/>
                </a:rPr>
                <a:t> + </a:t>
              </a:r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1</a:t>
              </a:r>
              <a:r>
                <a:rPr lang="ru-RU" sz="20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·</a:t>
              </a:r>
              <a:r>
                <a:rPr lang="ru-RU" sz="20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en-US" sz="2000" baseline="30000" dirty="0" smtClean="0">
                  <a:latin typeface="Times New Roman" pitchFamily="18" charset="0"/>
                  <a:cs typeface="Times New Roman" pitchFamily="18" charset="0"/>
                </a:rPr>
                <a:t>0</a:t>
              </a:r>
              <a:r>
                <a:rPr lang="ru-RU" sz="20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= 21 </a:t>
              </a:r>
              <a:endParaRPr lang="ru-RU" sz="2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9" name="Text Box 12"/>
            <p:cNvSpPr txBox="1">
              <a:spLocks noChangeArrowheads="1"/>
            </p:cNvSpPr>
            <p:nvPr/>
          </p:nvSpPr>
          <p:spPr bwMode="auto">
            <a:xfrm>
              <a:off x="1979712" y="4581128"/>
              <a:ext cx="684076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D</a:t>
              </a:r>
              <a:r>
                <a:rPr lang="ru-RU" sz="20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000" dirty="0">
                  <a:latin typeface="Times New Roman" pitchFamily="18" charset="0"/>
                  <a:cs typeface="Times New Roman" pitchFamily="18" charset="0"/>
                </a:rPr>
                <a:t>= </a:t>
              </a:r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121</a:t>
              </a:r>
              <a:r>
                <a:rPr lang="en-US" sz="2000" baseline="-25000" dirty="0" smtClean="0">
                  <a:latin typeface="Times New Roman" pitchFamily="18" charset="0"/>
                  <a:cs typeface="Times New Roman" pitchFamily="18" charset="0"/>
                </a:rPr>
                <a:t>9</a:t>
              </a:r>
              <a:r>
                <a:rPr lang="ru-RU" sz="2000" dirty="0" smtClean="0">
                  <a:latin typeface="Times New Roman" pitchFamily="18" charset="0"/>
                  <a:cs typeface="Times New Roman" pitchFamily="18" charset="0"/>
                </a:rPr>
                <a:t> = </a:t>
              </a:r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1</a:t>
              </a:r>
              <a:r>
                <a:rPr lang="ru-RU" sz="20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·</a:t>
              </a:r>
              <a:r>
                <a:rPr lang="ru-RU" sz="20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9</a:t>
              </a:r>
              <a:r>
                <a:rPr lang="ru-RU" sz="2000" baseline="30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ru-RU" sz="2000" dirty="0" smtClean="0">
                  <a:latin typeface="Times New Roman" pitchFamily="18" charset="0"/>
                  <a:cs typeface="Times New Roman" pitchFamily="18" charset="0"/>
                </a:rPr>
                <a:t> + </a:t>
              </a:r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ru-RU" sz="20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·</a:t>
              </a:r>
              <a:r>
                <a:rPr lang="ru-RU" sz="20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9</a:t>
              </a:r>
              <a:r>
                <a:rPr lang="ru-RU" sz="2000" baseline="30000" dirty="0" smtClean="0">
                  <a:latin typeface="Times New Roman" pitchFamily="18" charset="0"/>
                  <a:cs typeface="Times New Roman" pitchFamily="18" charset="0"/>
                </a:rPr>
                <a:t>1</a:t>
              </a:r>
              <a:r>
                <a:rPr lang="ru-RU" sz="2000" dirty="0" smtClean="0">
                  <a:latin typeface="Times New Roman" pitchFamily="18" charset="0"/>
                  <a:cs typeface="Times New Roman" pitchFamily="18" charset="0"/>
                </a:rPr>
                <a:t> + </a:t>
              </a:r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1</a:t>
              </a:r>
              <a:r>
                <a:rPr lang="ru-RU" sz="20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·</a:t>
              </a:r>
              <a:r>
                <a:rPr lang="ru-RU" sz="20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9</a:t>
              </a:r>
              <a:r>
                <a:rPr lang="ru-RU" sz="2000" baseline="30000" dirty="0" smtClean="0">
                  <a:latin typeface="Times New Roman" pitchFamily="18" charset="0"/>
                  <a:cs typeface="Times New Roman" pitchFamily="18" charset="0"/>
                </a:rPr>
                <a:t>0</a:t>
              </a:r>
              <a:r>
                <a:rPr lang="en-US" sz="2000" baseline="300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 = 100 </a:t>
              </a:r>
              <a:r>
                <a:rPr lang="ru-RU" sz="20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endParaRPr lang="ru-RU" sz="2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1" name="Text Box 13"/>
            <p:cNvSpPr txBox="1">
              <a:spLocks noChangeArrowheads="1"/>
            </p:cNvSpPr>
            <p:nvPr/>
          </p:nvSpPr>
          <p:spPr bwMode="auto">
            <a:xfrm>
              <a:off x="2479856" y="2757560"/>
              <a:ext cx="671440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100" i="1" dirty="0" smtClean="0">
                  <a:latin typeface="Times New Roman" pitchFamily="18" charset="0"/>
                  <a:cs typeface="Times New Roman" pitchFamily="18" charset="0"/>
                </a:rPr>
                <a:t>3  </a:t>
              </a:r>
              <a:r>
                <a:rPr lang="ru-RU" sz="1100" i="1" dirty="0" smtClean="0">
                  <a:latin typeface="Times New Roman" pitchFamily="18" charset="0"/>
                  <a:cs typeface="Times New Roman" pitchFamily="18" charset="0"/>
                </a:rPr>
                <a:t>2 </a:t>
              </a:r>
              <a:r>
                <a:rPr lang="ru-RU" sz="1100" i="1" dirty="0">
                  <a:latin typeface="Times New Roman" pitchFamily="18" charset="0"/>
                  <a:cs typeface="Times New Roman" pitchFamily="18" charset="0"/>
                </a:rPr>
                <a:t>1 0</a:t>
              </a:r>
            </a:p>
          </p:txBody>
        </p:sp>
        <p:sp>
          <p:nvSpPr>
            <p:cNvPr id="32" name="Text Box 13"/>
            <p:cNvSpPr txBox="1">
              <a:spLocks noChangeArrowheads="1"/>
            </p:cNvSpPr>
            <p:nvPr/>
          </p:nvSpPr>
          <p:spPr bwMode="auto">
            <a:xfrm>
              <a:off x="2499312" y="4460480"/>
              <a:ext cx="720725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100" i="1" dirty="0">
                  <a:latin typeface="Times New Roman" pitchFamily="18" charset="0"/>
                  <a:cs typeface="Times New Roman" pitchFamily="18" charset="0"/>
                </a:rPr>
                <a:t>2 1 0</a:t>
              </a:r>
            </a:p>
          </p:txBody>
        </p:sp>
        <p:sp>
          <p:nvSpPr>
            <p:cNvPr id="33" name="Text Box 13"/>
            <p:cNvSpPr txBox="1">
              <a:spLocks noChangeArrowheads="1"/>
            </p:cNvSpPr>
            <p:nvPr/>
          </p:nvSpPr>
          <p:spPr bwMode="auto">
            <a:xfrm>
              <a:off x="2427304" y="3861048"/>
              <a:ext cx="1008112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100" i="1" dirty="0" smtClean="0">
                  <a:latin typeface="Times New Roman" pitchFamily="18" charset="0"/>
                  <a:cs typeface="Times New Roman" pitchFamily="18" charset="0"/>
                </a:rPr>
                <a:t> 4  3 </a:t>
              </a:r>
              <a:r>
                <a:rPr lang="ru-RU" sz="1100" i="1" dirty="0" smtClean="0">
                  <a:latin typeface="Times New Roman" pitchFamily="18" charset="0"/>
                  <a:cs typeface="Times New Roman" pitchFamily="18" charset="0"/>
                </a:rPr>
                <a:t>2 </a:t>
              </a:r>
              <a:r>
                <a:rPr lang="en-US" sz="1100" i="1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1100" i="1" dirty="0" smtClean="0">
                  <a:latin typeface="Times New Roman" pitchFamily="18" charset="0"/>
                  <a:cs typeface="Times New Roman" pitchFamily="18" charset="0"/>
                </a:rPr>
                <a:t>1</a:t>
              </a:r>
              <a:r>
                <a:rPr lang="en-US" sz="1100" i="1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1100" i="1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1100" i="1" dirty="0">
                  <a:latin typeface="Times New Roman" pitchFamily="18" charset="0"/>
                  <a:cs typeface="Times New Roman" pitchFamily="18" charset="0"/>
                </a:rPr>
                <a:t>0</a:t>
              </a:r>
            </a:p>
          </p:txBody>
        </p:sp>
        <p:sp>
          <p:nvSpPr>
            <p:cNvPr id="34" name="Text Box 13"/>
            <p:cNvSpPr txBox="1">
              <a:spLocks noChangeArrowheads="1"/>
            </p:cNvSpPr>
            <p:nvPr/>
          </p:nvSpPr>
          <p:spPr bwMode="auto">
            <a:xfrm>
              <a:off x="2480828" y="3284984"/>
              <a:ext cx="445053" cy="264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100" i="1" dirty="0" smtClean="0">
                  <a:latin typeface="Times New Roman" pitchFamily="18" charset="0"/>
                  <a:cs typeface="Times New Roman" pitchFamily="18" charset="0"/>
                </a:rPr>
                <a:t>1 </a:t>
              </a:r>
              <a:r>
                <a:rPr lang="ru-RU" sz="1100" i="1" dirty="0">
                  <a:latin typeface="Times New Roman" pitchFamily="18" charset="0"/>
                  <a:cs typeface="Times New Roman" pitchFamily="18" charset="0"/>
                </a:rPr>
                <a:t>0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6"/>
          <p:cNvSpPr txBox="1">
            <a:spLocks noChangeArrowheads="1"/>
          </p:cNvSpPr>
          <p:nvPr/>
        </p:nvSpPr>
        <p:spPr bwMode="auto">
          <a:xfrm>
            <a:off x="468313" y="1773238"/>
            <a:ext cx="52562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287016" y="363433"/>
            <a:ext cx="8317432" cy="1123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200" b="1" u="sng" dirty="0">
                <a:latin typeface="Times New Roman" pitchFamily="18" charset="0"/>
                <a:cs typeface="Times New Roman" pitchFamily="18" charset="0"/>
              </a:rPr>
              <a:t>Задание </a:t>
            </a:r>
            <a:r>
              <a:rPr lang="en-US" sz="2200" b="1" u="sng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200" u="sng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200" u="sng" dirty="0">
              <a:latin typeface="Times New Roman" pitchFamily="18" charset="0"/>
              <a:cs typeface="Times New Roman" pitchFamily="18" charset="0"/>
            </a:endParaRPr>
          </a:p>
          <a:p>
            <a:pPr lvl="0" eaLnBrk="0" hangingPunct="0">
              <a:spcBef>
                <a:spcPts val="60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Вычислить сумму чисел 1021</a:t>
            </a:r>
            <a:r>
              <a:rPr lang="ru-RU" sz="2000" baseline="-25000" dirty="0" smtClean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+ 210</a:t>
            </a:r>
            <a:r>
              <a:rPr lang="ru-RU" sz="2000" baseline="-250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Ответ представить в семеричной системе счисления. 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23528" y="1772816"/>
            <a:ext cx="15841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u="sng" dirty="0">
                <a:latin typeface="Times New Roman" pitchFamily="18" charset="0"/>
                <a:cs typeface="Times New Roman" pitchFamily="18" charset="0"/>
              </a:rPr>
              <a:t>Решение.</a:t>
            </a:r>
          </a:p>
        </p:txBody>
      </p:sp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539552" y="2276872"/>
            <a:ext cx="820891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Как видно из условия, все числа даны в разных системах счисления. Для решения задачи переведем их в десятичную (методом разложения по базису). Затем выполним сложение и результат переведем в семеричную систему счисления (методом деления).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 Box 10"/>
          <p:cNvSpPr txBox="1">
            <a:spLocks noChangeArrowheads="1"/>
          </p:cNvSpPr>
          <p:nvPr/>
        </p:nvSpPr>
        <p:spPr bwMode="auto">
          <a:xfrm>
            <a:off x="467544" y="6093296"/>
            <a:ext cx="439248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200" b="1" u="sng" dirty="0">
                <a:latin typeface="Times New Roman" pitchFamily="18" charset="0"/>
                <a:cs typeface="Times New Roman" pitchFamily="18" charset="0"/>
              </a:rPr>
              <a:t>Ответ: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151</a:t>
            </a:r>
            <a:r>
              <a:rPr lang="ru-RU" sz="2400" baseline="-25000" dirty="0" smtClean="0">
                <a:latin typeface="Times New Roman" pitchFamily="18" charset="0"/>
                <a:cs typeface="Times New Roman" pitchFamily="18" charset="0"/>
              </a:rPr>
              <a:t>7 </a:t>
            </a:r>
            <a:endParaRPr lang="ru-RU" sz="20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Группа 34"/>
          <p:cNvGrpSpPr/>
          <p:nvPr/>
        </p:nvGrpSpPr>
        <p:grpSpPr>
          <a:xfrm>
            <a:off x="2663280" y="3645024"/>
            <a:ext cx="4861048" cy="2223678"/>
            <a:chOff x="1979712" y="2757560"/>
            <a:chExt cx="6840760" cy="2223678"/>
          </a:xfrm>
        </p:grpSpPr>
        <p:sp>
          <p:nvSpPr>
            <p:cNvPr id="26" name="Text Box 12"/>
            <p:cNvSpPr txBox="1">
              <a:spLocks noChangeArrowheads="1"/>
            </p:cNvSpPr>
            <p:nvPr/>
          </p:nvSpPr>
          <p:spPr bwMode="auto">
            <a:xfrm>
              <a:off x="1979712" y="2924944"/>
              <a:ext cx="6336704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1021</a:t>
              </a:r>
              <a:r>
                <a:rPr lang="en-US" sz="2000" baseline="-25000" dirty="0" smtClean="0">
                  <a:latin typeface="Times New Roman" pitchFamily="18" charset="0"/>
                  <a:cs typeface="Times New Roman" pitchFamily="18" charset="0"/>
                </a:rPr>
                <a:t>3</a:t>
              </a:r>
              <a:r>
                <a:rPr lang="ru-RU" sz="2000" dirty="0" smtClean="0">
                  <a:latin typeface="Times New Roman" pitchFamily="18" charset="0"/>
                  <a:cs typeface="Times New Roman" pitchFamily="18" charset="0"/>
                </a:rPr>
                <a:t> = </a:t>
              </a:r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1</a:t>
              </a:r>
              <a:r>
                <a:rPr lang="ru-RU" sz="20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·</a:t>
              </a:r>
              <a:r>
                <a:rPr lang="ru-RU" sz="20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3</a:t>
              </a:r>
              <a:r>
                <a:rPr lang="en-US" sz="2000" baseline="30000" dirty="0" smtClean="0">
                  <a:latin typeface="Times New Roman" pitchFamily="18" charset="0"/>
                  <a:cs typeface="Times New Roman" pitchFamily="18" charset="0"/>
                </a:rPr>
                <a:t>3</a:t>
              </a:r>
              <a:r>
                <a:rPr lang="ru-RU" sz="2000" dirty="0" smtClean="0">
                  <a:latin typeface="Times New Roman" pitchFamily="18" charset="0"/>
                  <a:cs typeface="Times New Roman" pitchFamily="18" charset="0"/>
                </a:rPr>
                <a:t> + </a:t>
              </a:r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ru-RU" sz="20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·</a:t>
              </a:r>
              <a:r>
                <a:rPr lang="ru-RU" sz="20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3</a:t>
              </a:r>
              <a:r>
                <a:rPr lang="ru-RU" sz="2000" baseline="30000" dirty="0" smtClean="0">
                  <a:latin typeface="Times New Roman" pitchFamily="18" charset="0"/>
                  <a:cs typeface="Times New Roman" pitchFamily="18" charset="0"/>
                </a:rPr>
                <a:t>1</a:t>
              </a:r>
              <a:r>
                <a:rPr lang="ru-RU" sz="2000" dirty="0" smtClean="0">
                  <a:latin typeface="Times New Roman" pitchFamily="18" charset="0"/>
                  <a:cs typeface="Times New Roman" pitchFamily="18" charset="0"/>
                </a:rPr>
                <a:t> + </a:t>
              </a:r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1</a:t>
              </a:r>
              <a:r>
                <a:rPr lang="ru-RU" sz="20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·</a:t>
              </a:r>
              <a:r>
                <a:rPr lang="ru-RU" sz="20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3</a:t>
              </a:r>
              <a:r>
                <a:rPr lang="ru-RU" sz="2000" baseline="30000" dirty="0" smtClean="0">
                  <a:latin typeface="Times New Roman" pitchFamily="18" charset="0"/>
                  <a:cs typeface="Times New Roman" pitchFamily="18" charset="0"/>
                </a:rPr>
                <a:t>0</a:t>
              </a:r>
              <a:r>
                <a:rPr lang="en-US" sz="2000" baseline="300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= 34 </a:t>
              </a:r>
              <a:r>
                <a:rPr lang="ru-RU" sz="20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endParaRPr lang="ru-RU" sz="2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7" name="Text Box 12"/>
            <p:cNvSpPr txBox="1">
              <a:spLocks noChangeArrowheads="1"/>
            </p:cNvSpPr>
            <p:nvPr/>
          </p:nvSpPr>
          <p:spPr bwMode="auto">
            <a:xfrm>
              <a:off x="1979712" y="3429000"/>
              <a:ext cx="6552728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000" dirty="0" smtClean="0">
                  <a:latin typeface="Times New Roman" pitchFamily="18" charset="0"/>
                  <a:cs typeface="Times New Roman" pitchFamily="18" charset="0"/>
                </a:rPr>
                <a:t>210</a:t>
              </a:r>
              <a:r>
                <a:rPr lang="en-US" sz="2000" baseline="-25000" dirty="0" smtClean="0">
                  <a:latin typeface="Times New Roman" pitchFamily="18" charset="0"/>
                  <a:cs typeface="Times New Roman" pitchFamily="18" charset="0"/>
                </a:rPr>
                <a:t>5</a:t>
              </a:r>
              <a:r>
                <a:rPr lang="ru-RU" sz="2000" dirty="0" smtClean="0">
                  <a:latin typeface="Times New Roman" pitchFamily="18" charset="0"/>
                  <a:cs typeface="Times New Roman" pitchFamily="18" charset="0"/>
                </a:rPr>
                <a:t> = 2 </a:t>
              </a:r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·</a:t>
              </a:r>
              <a:r>
                <a:rPr lang="ru-RU" sz="20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5</a:t>
              </a:r>
              <a:r>
                <a:rPr lang="ru-RU" sz="2000" baseline="30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ru-RU" sz="2000" dirty="0" smtClean="0">
                  <a:latin typeface="Times New Roman" pitchFamily="18" charset="0"/>
                  <a:cs typeface="Times New Roman" pitchFamily="18" charset="0"/>
                </a:rPr>
                <a:t> + 1 </a:t>
              </a:r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·</a:t>
              </a:r>
              <a:r>
                <a:rPr lang="ru-RU" sz="20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5</a:t>
              </a:r>
              <a:r>
                <a:rPr lang="ru-RU" sz="2000" baseline="30000" dirty="0" smtClean="0">
                  <a:latin typeface="Times New Roman" pitchFamily="18" charset="0"/>
                  <a:cs typeface="Times New Roman" pitchFamily="18" charset="0"/>
                </a:rPr>
                <a:t>1</a:t>
              </a:r>
              <a:r>
                <a:rPr lang="ru-RU" sz="20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000" dirty="0" smtClean="0">
                  <a:latin typeface="Times New Roman" pitchFamily="18" charset="0"/>
                  <a:cs typeface="Times New Roman" pitchFamily="18" charset="0"/>
                </a:rPr>
                <a:t> = </a:t>
              </a:r>
              <a:r>
                <a:rPr lang="ru-RU" sz="2000" dirty="0" smtClean="0">
                  <a:latin typeface="Times New Roman" pitchFamily="18" charset="0"/>
                  <a:cs typeface="Times New Roman" pitchFamily="18" charset="0"/>
                </a:rPr>
                <a:t>51 </a:t>
              </a:r>
              <a:endParaRPr lang="ru-RU" sz="2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8" name="Text Box 12"/>
            <p:cNvSpPr txBox="1">
              <a:spLocks noChangeArrowheads="1"/>
            </p:cNvSpPr>
            <p:nvPr/>
          </p:nvSpPr>
          <p:spPr bwMode="auto">
            <a:xfrm>
              <a:off x="1979712" y="4005064"/>
              <a:ext cx="6624736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000" dirty="0" smtClean="0">
                  <a:latin typeface="Times New Roman" pitchFamily="18" charset="0"/>
                  <a:cs typeface="Times New Roman" pitchFamily="18" charset="0"/>
                </a:rPr>
                <a:t>34 + 51 = 85</a:t>
              </a:r>
              <a:endParaRPr lang="ru-RU" sz="2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9" name="Text Box 12"/>
            <p:cNvSpPr txBox="1">
              <a:spLocks noChangeArrowheads="1"/>
            </p:cNvSpPr>
            <p:nvPr/>
          </p:nvSpPr>
          <p:spPr bwMode="auto">
            <a:xfrm>
              <a:off x="1979712" y="4581128"/>
              <a:ext cx="684076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000" dirty="0" smtClean="0">
                  <a:latin typeface="Times New Roman" pitchFamily="18" charset="0"/>
                  <a:cs typeface="Times New Roman" pitchFamily="18" charset="0"/>
                </a:rPr>
                <a:t>85 = 151</a:t>
              </a:r>
              <a:r>
                <a:rPr lang="ru-RU" sz="2000" baseline="-25000" dirty="0" smtClean="0">
                  <a:latin typeface="Times New Roman" pitchFamily="18" charset="0"/>
                  <a:cs typeface="Times New Roman" pitchFamily="18" charset="0"/>
                </a:rPr>
                <a:t>7 </a:t>
              </a:r>
              <a:r>
                <a:rPr lang="ru-RU" sz="20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endParaRPr lang="ru-RU" sz="2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1" name="Text Box 13"/>
            <p:cNvSpPr txBox="1">
              <a:spLocks noChangeArrowheads="1"/>
            </p:cNvSpPr>
            <p:nvPr/>
          </p:nvSpPr>
          <p:spPr bwMode="auto">
            <a:xfrm>
              <a:off x="2073011" y="2757560"/>
              <a:ext cx="1026183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100" i="1" dirty="0" smtClean="0">
                  <a:latin typeface="Times New Roman" pitchFamily="18" charset="0"/>
                  <a:cs typeface="Times New Roman" pitchFamily="18" charset="0"/>
                </a:rPr>
                <a:t>3  </a:t>
              </a:r>
              <a:r>
                <a:rPr lang="ru-RU" sz="1100" i="1" dirty="0" smtClean="0">
                  <a:latin typeface="Times New Roman" pitchFamily="18" charset="0"/>
                  <a:cs typeface="Times New Roman" pitchFamily="18" charset="0"/>
                </a:rPr>
                <a:t>2 </a:t>
              </a:r>
              <a:r>
                <a:rPr lang="ru-RU" sz="1100" i="1" dirty="0">
                  <a:latin typeface="Times New Roman" pitchFamily="18" charset="0"/>
                  <a:cs typeface="Times New Roman" pitchFamily="18" charset="0"/>
                </a:rPr>
                <a:t>1 0</a:t>
              </a:r>
            </a:p>
          </p:txBody>
        </p:sp>
        <p:sp>
          <p:nvSpPr>
            <p:cNvPr id="34" name="Text Box 13"/>
            <p:cNvSpPr txBox="1">
              <a:spLocks noChangeArrowheads="1"/>
            </p:cNvSpPr>
            <p:nvPr/>
          </p:nvSpPr>
          <p:spPr bwMode="auto">
            <a:xfrm>
              <a:off x="2037957" y="3322866"/>
              <a:ext cx="803809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100" i="1" dirty="0" smtClean="0">
                  <a:latin typeface="Times New Roman" pitchFamily="18" charset="0"/>
                  <a:cs typeface="Times New Roman" pitchFamily="18" charset="0"/>
                </a:rPr>
                <a:t>2 1  </a:t>
              </a:r>
              <a:r>
                <a:rPr lang="ru-RU" sz="1100" i="1" dirty="0">
                  <a:latin typeface="Times New Roman" pitchFamily="18" charset="0"/>
                  <a:cs typeface="Times New Roman" pitchFamily="18" charset="0"/>
                </a:rPr>
                <a:t>0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6"/>
          <p:cNvSpPr txBox="1">
            <a:spLocks noChangeArrowheads="1"/>
          </p:cNvSpPr>
          <p:nvPr/>
        </p:nvSpPr>
        <p:spPr bwMode="auto">
          <a:xfrm>
            <a:off x="468313" y="1773238"/>
            <a:ext cx="52562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287016" y="324961"/>
            <a:ext cx="853345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200" b="1" u="sng" dirty="0">
                <a:latin typeface="Times New Roman" pitchFamily="18" charset="0"/>
                <a:cs typeface="Times New Roman" pitchFamily="18" charset="0"/>
              </a:rPr>
              <a:t>Задание </a:t>
            </a:r>
            <a:r>
              <a:rPr lang="ru-RU" sz="2200" b="1" u="sng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2200" u="sng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200" u="sng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Было 53</a:t>
            </a:r>
            <a:r>
              <a:rPr lang="ru-RU" sz="2000" baseline="-25000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груши. После того, как каждую разрезали  пополам, стало 136 половинок. В системе счисления с каким основанием вели счет?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23528" y="1556792"/>
            <a:ext cx="15841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u="sng" dirty="0">
                <a:latin typeface="Times New Roman" pitchFamily="18" charset="0"/>
                <a:cs typeface="Times New Roman" pitchFamily="18" charset="0"/>
              </a:rPr>
              <a:t>Решение.</a:t>
            </a:r>
          </a:p>
        </p:txBody>
      </p:sp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683568" y="1988840"/>
            <a:ext cx="820891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Т.к. ответ дан в десятичной СС, определяем, сколько было целых груш?                Итого: 136 : 2 = 68 груш было.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 Box 10"/>
          <p:cNvSpPr txBox="1">
            <a:spLocks noChangeArrowheads="1"/>
          </p:cNvSpPr>
          <p:nvPr/>
        </p:nvSpPr>
        <p:spPr bwMode="auto">
          <a:xfrm>
            <a:off x="467544" y="6093296"/>
            <a:ext cx="439248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200" b="1" u="sng" dirty="0">
                <a:latin typeface="Times New Roman" pitchFamily="18" charset="0"/>
                <a:cs typeface="Times New Roman" pitchFamily="18" charset="0"/>
              </a:rPr>
              <a:t>Ответ: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13</a:t>
            </a:r>
            <a:r>
              <a:rPr lang="ru-RU" sz="2400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 Box 13"/>
          <p:cNvSpPr txBox="1">
            <a:spLocks noChangeArrowheads="1"/>
          </p:cNvSpPr>
          <p:nvPr/>
        </p:nvSpPr>
        <p:spPr bwMode="auto">
          <a:xfrm>
            <a:off x="323528" y="2852936"/>
            <a:ext cx="8208143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решение методом анализа:</a:t>
            </a:r>
          </a:p>
          <a:p>
            <a:pPr>
              <a:spcBef>
                <a:spcPct val="5000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т.к. количество груш в СС с основанием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меньше, чем их число в десятичной СС (68 = 53р), значит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&gt; 10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spcBef>
                <a:spcPct val="5000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Проверяем числа ≥11. Находим: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= 13</a:t>
            </a:r>
            <a:endParaRPr lang="ru-RU" sz="2000" baseline="-25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 Box 13"/>
          <p:cNvSpPr txBox="1">
            <a:spLocks noChangeArrowheads="1"/>
          </p:cNvSpPr>
          <p:nvPr/>
        </p:nvSpPr>
        <p:spPr bwMode="auto">
          <a:xfrm>
            <a:off x="323528" y="4725144"/>
            <a:ext cx="8208143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б) с помощью вычислений:</a:t>
            </a:r>
          </a:p>
          <a:p>
            <a:pPr>
              <a:spcBef>
                <a:spcPct val="5000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Переводим 53</a:t>
            </a:r>
            <a:r>
              <a:rPr lang="ru-RU" sz="2000" baseline="-25000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 десятичную СС и находим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000" baseline="-25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 Box 17"/>
          <p:cNvSpPr txBox="1">
            <a:spLocks noChangeArrowheads="1"/>
          </p:cNvSpPr>
          <p:nvPr/>
        </p:nvSpPr>
        <p:spPr bwMode="auto">
          <a:xfrm>
            <a:off x="1763688" y="5589240"/>
            <a:ext cx="604837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53</a:t>
            </a:r>
            <a:r>
              <a:rPr lang="ru-RU" sz="2000" baseline="-25000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= 5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+ 3       5р + 3 = 68       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= 13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6"/>
          <p:cNvSpPr txBox="1">
            <a:spLocks noChangeArrowheads="1"/>
          </p:cNvSpPr>
          <p:nvPr/>
        </p:nvSpPr>
        <p:spPr bwMode="auto">
          <a:xfrm>
            <a:off x="468313" y="1773238"/>
            <a:ext cx="52562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287016" y="171072"/>
            <a:ext cx="8533456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200" b="1" u="sng" dirty="0">
                <a:latin typeface="Times New Roman" pitchFamily="18" charset="0"/>
                <a:cs typeface="Times New Roman" pitchFamily="18" charset="0"/>
              </a:rPr>
              <a:t>Задание </a:t>
            </a:r>
            <a:r>
              <a:rPr lang="ru-RU" sz="2200" b="1" u="sng" dirty="0" smtClean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2200" u="sng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200" u="sng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Космонавты встретили инопланетянина, который свободно разговаривал на земном языке. Выяснилось, что у гостя 13 сыновей и 23 дочери, а всего детей – 102. Найдите, какой системой счисления пользовался гость?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23528" y="1700808"/>
            <a:ext cx="15841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u="sng" dirty="0">
                <a:latin typeface="Times New Roman" pitchFamily="18" charset="0"/>
                <a:cs typeface="Times New Roman" pitchFamily="18" charset="0"/>
              </a:rPr>
              <a:t>Решение.</a:t>
            </a:r>
          </a:p>
        </p:txBody>
      </p:sp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683568" y="2132856"/>
            <a:ext cx="820891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Для решения задачи переводим данные нам числа в десятичную систему счисления и из полученного уравнения находим искомое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 Box 10"/>
          <p:cNvSpPr txBox="1">
            <a:spLocks noChangeArrowheads="1"/>
          </p:cNvSpPr>
          <p:nvPr/>
        </p:nvSpPr>
        <p:spPr bwMode="auto">
          <a:xfrm>
            <a:off x="539552" y="6093296"/>
            <a:ext cx="72008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200" b="1" u="sng" dirty="0">
                <a:latin typeface="Times New Roman" pitchFamily="18" charset="0"/>
                <a:cs typeface="Times New Roman" pitchFamily="18" charset="0"/>
              </a:rPr>
              <a:t>Ответ: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гость пользовался четверичной системой счисления</a:t>
            </a:r>
            <a:r>
              <a:rPr lang="ru-RU" sz="2000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 Box 18"/>
          <p:cNvSpPr txBox="1">
            <a:spLocks noChangeArrowheads="1"/>
          </p:cNvSpPr>
          <p:nvPr/>
        </p:nvSpPr>
        <p:spPr bwMode="auto">
          <a:xfrm>
            <a:off x="683568" y="2996952"/>
            <a:ext cx="7920037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13</a:t>
            </a:r>
            <a:r>
              <a:rPr lang="ru-RU" sz="2400" baseline="-25000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+ 23</a:t>
            </a:r>
            <a:r>
              <a:rPr lang="ru-RU" sz="2400" baseline="-25000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= 102</a:t>
            </a:r>
            <a:r>
              <a:rPr lang="ru-RU" sz="2400" baseline="-25000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(2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= р</a:t>
            </a:r>
            <a:r>
              <a:rPr lang="ru-RU" sz="2400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+ 2 </a:t>
            </a:r>
          </a:p>
          <a:p>
            <a:pPr>
              <a:spcBef>
                <a:spcPct val="50000"/>
              </a:spcBef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3р + 6 = р</a:t>
            </a:r>
            <a:r>
              <a:rPr lang="ru-RU" sz="2400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+ 2          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</a:t>
            </a:r>
            <a:r>
              <a:rPr lang="ru-RU" sz="24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– 3р – 4 = 0</a:t>
            </a:r>
          </a:p>
          <a:p>
            <a:pPr>
              <a:spcBef>
                <a:spcPct val="50000"/>
              </a:spcBef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– 4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)·(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+ 1) = 0   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корень р</a:t>
            </a:r>
            <a:r>
              <a:rPr lang="ru-RU" sz="24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= -1 –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не имеет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смысла (основание системы счисления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 может быть отрицательным числом)      </a:t>
            </a:r>
          </a:p>
          <a:p>
            <a:pPr>
              <a:spcBef>
                <a:spcPct val="5000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4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= 4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6"/>
          <p:cNvSpPr txBox="1">
            <a:spLocks noChangeArrowheads="1"/>
          </p:cNvSpPr>
          <p:nvPr/>
        </p:nvSpPr>
        <p:spPr bwMode="auto">
          <a:xfrm>
            <a:off x="468313" y="1773238"/>
            <a:ext cx="52562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287016" y="478848"/>
            <a:ext cx="8533456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200" b="1" u="sng" dirty="0">
                <a:latin typeface="Times New Roman" pitchFamily="18" charset="0"/>
                <a:cs typeface="Times New Roman" pitchFamily="18" charset="0"/>
              </a:rPr>
              <a:t>Задание </a:t>
            </a:r>
            <a:r>
              <a:rPr lang="ru-RU" sz="2200" b="1" u="sng" dirty="0" smtClean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2200" u="sng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200" u="sng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каких системах счисления перевод числа 37 оканчивается на 7?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23528" y="1484784"/>
            <a:ext cx="15841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u="sng" dirty="0">
                <a:latin typeface="Times New Roman" pitchFamily="18" charset="0"/>
                <a:cs typeface="Times New Roman" pitchFamily="18" charset="0"/>
              </a:rPr>
              <a:t>Решение.</a:t>
            </a:r>
          </a:p>
        </p:txBody>
      </p:sp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683568" y="1916832"/>
            <a:ext cx="8208912" cy="3939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Анализируем исходное число. Оно должно оканчиваться на цифру 7. </a:t>
            </a:r>
          </a:p>
          <a:p>
            <a:pPr>
              <a:spcBef>
                <a:spcPct val="5000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Отсюда следует вывод: основанием системы счисления может быть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число 8 и более. </a:t>
            </a:r>
          </a:p>
          <a:p>
            <a:pPr>
              <a:spcBef>
                <a:spcPct val="5000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Окончание числа – это самый младший его разряд. Выделяем его: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37 = 30 + 7.</a:t>
            </a:r>
          </a:p>
          <a:p>
            <a:pPr>
              <a:spcBef>
                <a:spcPct val="5000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Число 30 кратно числам 3, 5, 6, 10, 15, 30 . Но системы счисления с основаниями  3, 5, 6 не содержат цифру 7, поэтому не подходят.</a:t>
            </a:r>
          </a:p>
          <a:p>
            <a:pPr>
              <a:spcBef>
                <a:spcPct val="5000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Число 10 также не походит, так как по условию  задачи число дано в десятичной системе счисления.</a:t>
            </a:r>
          </a:p>
          <a:p>
            <a:pPr>
              <a:spcBef>
                <a:spcPct val="5000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Остаются значения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=15 и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=30.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 Box 10"/>
          <p:cNvSpPr txBox="1">
            <a:spLocks noChangeArrowheads="1"/>
          </p:cNvSpPr>
          <p:nvPr/>
        </p:nvSpPr>
        <p:spPr bwMode="auto">
          <a:xfrm>
            <a:off x="467544" y="6093296"/>
            <a:ext cx="72008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u="sng" dirty="0">
                <a:latin typeface="Times New Roman" pitchFamily="18" charset="0"/>
                <a:cs typeface="Times New Roman" pitchFamily="18" charset="0"/>
              </a:rPr>
              <a:t>Ответ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15-ричной и 30-ричной системах счисления </a:t>
            </a:r>
            <a:endParaRPr lang="ru-RU" sz="2000" baseline="-25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6"/>
          <p:cNvSpPr txBox="1">
            <a:spLocks noChangeArrowheads="1"/>
          </p:cNvSpPr>
          <p:nvPr/>
        </p:nvSpPr>
        <p:spPr bwMode="auto">
          <a:xfrm>
            <a:off x="468313" y="1773238"/>
            <a:ext cx="52562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251520" y="260648"/>
            <a:ext cx="8533456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200" b="1" u="sng" dirty="0">
                <a:latin typeface="Times New Roman" pitchFamily="18" charset="0"/>
                <a:cs typeface="Times New Roman" pitchFamily="18" charset="0"/>
              </a:rPr>
              <a:t>Задание </a:t>
            </a:r>
            <a:r>
              <a:rPr lang="ru-RU" sz="2200" b="1" u="sng" dirty="0" smtClean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sz="2200" u="sng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200" u="sng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2000" dirty="0" smtClean="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Вычислите значение суммы в троичной СС: 10</a:t>
            </a:r>
            <a:r>
              <a:rPr lang="ru-RU" sz="2000" baseline="-30000" dirty="0" smtClean="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4</a:t>
            </a:r>
            <a:r>
              <a:rPr lang="ru-RU" sz="2000" dirty="0" smtClean="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+ 10</a:t>
            </a:r>
            <a:r>
              <a:rPr lang="ru-RU" sz="2000" baseline="-30000" dirty="0" smtClean="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6</a:t>
            </a:r>
            <a:r>
              <a:rPr lang="ru-RU" sz="2000" dirty="0" smtClean="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+ 10</a:t>
            </a:r>
            <a:r>
              <a:rPr lang="ru-RU" sz="2000" baseline="-30000" dirty="0" smtClean="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8</a:t>
            </a:r>
            <a:r>
              <a:rPr lang="ru-RU" sz="2000" dirty="0" smtClean="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+ 10</a:t>
            </a:r>
            <a:r>
              <a:rPr lang="ru-RU" sz="2000" baseline="-25000" dirty="0" smtClean="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1</a:t>
            </a:r>
            <a:r>
              <a:rPr lang="ru-RU" sz="2000" baseline="-30000" dirty="0" smtClean="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2</a:t>
            </a:r>
            <a:r>
              <a:rPr lang="ru-RU" sz="2000" dirty="0" smtClean="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= ?</a:t>
            </a:r>
            <a:endParaRPr lang="ru-RU" sz="2000" dirty="0">
              <a:latin typeface="Times New Roman" pitchFamily="18" charset="0"/>
              <a:ea typeface="MS Mincho" pitchFamily="49" charset="-128"/>
              <a:cs typeface="Times New Roman" pitchFamily="18" charset="0"/>
            </a:endParaRPr>
          </a:p>
        </p:txBody>
      </p:sp>
      <p:sp>
        <p:nvSpPr>
          <p:cNvPr id="22" name="Text Box 10"/>
          <p:cNvSpPr txBox="1">
            <a:spLocks noChangeArrowheads="1"/>
          </p:cNvSpPr>
          <p:nvPr/>
        </p:nvSpPr>
        <p:spPr bwMode="auto">
          <a:xfrm>
            <a:off x="323528" y="1052736"/>
            <a:ext cx="72008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200" b="1" u="sng" dirty="0">
                <a:latin typeface="Times New Roman" pitchFamily="18" charset="0"/>
                <a:cs typeface="Times New Roman" pitchFamily="18" charset="0"/>
              </a:rPr>
              <a:t>Ответ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1010</a:t>
            </a:r>
            <a:r>
              <a:rPr lang="ru-RU" sz="2200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20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251520" y="1844824"/>
            <a:ext cx="8533456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200" b="1" u="sng" dirty="0">
                <a:latin typeface="Times New Roman" pitchFamily="18" charset="0"/>
                <a:cs typeface="Times New Roman" pitchFamily="18" charset="0"/>
              </a:rPr>
              <a:t>Задание </a:t>
            </a:r>
            <a:r>
              <a:rPr lang="ru-RU" sz="2200" b="1" u="sng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ru-RU" sz="2200" u="sng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200" u="sng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2000" dirty="0" smtClean="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Троичным эквивалентом числа 600 является:</a:t>
            </a:r>
            <a:endParaRPr lang="ru-RU" sz="2000" dirty="0">
              <a:latin typeface="Times New Roman" pitchFamily="18" charset="0"/>
              <a:ea typeface="MS Mincho" pitchFamily="49" charset="-128"/>
              <a:cs typeface="Times New Roman" pitchFamily="18" charset="0"/>
            </a:endParaRPr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323528" y="2708920"/>
            <a:ext cx="72008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200" b="1" u="sng" dirty="0">
                <a:latin typeface="Times New Roman" pitchFamily="18" charset="0"/>
                <a:cs typeface="Times New Roman" pitchFamily="18" charset="0"/>
              </a:rPr>
              <a:t>Ответ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211020</a:t>
            </a:r>
            <a:r>
              <a:rPr lang="ru-RU" sz="2200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20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323528" y="3429000"/>
            <a:ext cx="8533456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200" b="1" u="sng" dirty="0">
                <a:latin typeface="Times New Roman" pitchFamily="18" charset="0"/>
                <a:cs typeface="Times New Roman" pitchFamily="18" charset="0"/>
              </a:rPr>
              <a:t>Задание </a:t>
            </a:r>
            <a:r>
              <a:rPr lang="ru-RU" sz="2200" b="1" u="sng" dirty="0" smtClean="0">
                <a:latin typeface="Times New Roman" pitchFamily="18" charset="0"/>
                <a:cs typeface="Times New Roman" pitchFamily="18" charset="0"/>
              </a:rPr>
              <a:t>11</a:t>
            </a:r>
            <a:r>
              <a:rPr lang="ru-RU" sz="2200" u="sng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200" u="sng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2000" dirty="0" smtClean="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Сколько единиц содержит двоичная запись числа 101?</a:t>
            </a:r>
            <a:endParaRPr lang="ru-RU" sz="2000" dirty="0">
              <a:latin typeface="Times New Roman" pitchFamily="18" charset="0"/>
              <a:ea typeface="MS Mincho" pitchFamily="49" charset="-128"/>
              <a:cs typeface="Times New Roman" pitchFamily="18" charset="0"/>
            </a:endParaRP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395536" y="4149080"/>
            <a:ext cx="72008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200" b="1" u="sng" dirty="0">
                <a:latin typeface="Times New Roman" pitchFamily="18" charset="0"/>
                <a:cs typeface="Times New Roman" pitchFamily="18" charset="0"/>
              </a:rPr>
              <a:t>Ответ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5</a:t>
            </a:r>
            <a:endParaRPr lang="ru-RU" sz="20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323528" y="4869160"/>
            <a:ext cx="8533456" cy="104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200" b="1" u="sng" dirty="0">
                <a:latin typeface="Times New Roman" pitchFamily="18" charset="0"/>
                <a:cs typeface="Times New Roman" pitchFamily="18" charset="0"/>
              </a:rPr>
              <a:t>Задание </a:t>
            </a:r>
            <a:r>
              <a:rPr lang="ru-RU" sz="2200" b="1" u="sng" dirty="0" smtClean="0"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ru-RU" sz="2200" u="sng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200" u="sng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2000" dirty="0" smtClean="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В системе с некоторым основанием число 17 записывается как   101. Укажите это основание.</a:t>
            </a:r>
            <a:endParaRPr lang="ru-RU" sz="2000" dirty="0">
              <a:latin typeface="Times New Roman" pitchFamily="18" charset="0"/>
              <a:ea typeface="MS Mincho" pitchFamily="49" charset="-128"/>
              <a:cs typeface="Times New Roman" pitchFamily="18" charset="0"/>
            </a:endParaRPr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395536" y="6021288"/>
            <a:ext cx="72008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200" b="1" u="sng" dirty="0">
                <a:latin typeface="Times New Roman" pitchFamily="18" charset="0"/>
                <a:cs typeface="Times New Roman" pitchFamily="18" charset="0"/>
              </a:rPr>
              <a:t>Ответ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ru-RU" sz="2000" baseline="-25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2" grpId="0"/>
      <p:bldP spid="7" grpId="0"/>
      <p:bldP spid="8" grpId="0"/>
      <p:bldP spid="10" grpId="0"/>
      <p:bldP spid="11" grpId="0"/>
      <p:bldP spid="12" grpId="0"/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287016" y="401904"/>
            <a:ext cx="8856984" cy="104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200" b="1" u="sng" dirty="0">
                <a:latin typeface="Times New Roman" pitchFamily="18" charset="0"/>
                <a:cs typeface="Times New Roman" pitchFamily="18" charset="0"/>
              </a:rPr>
              <a:t>Задание </a:t>
            </a:r>
            <a:r>
              <a:rPr lang="ru-RU" sz="2200" b="1" u="sng" dirty="0" smtClean="0">
                <a:latin typeface="Times New Roman" pitchFamily="18" charset="0"/>
                <a:cs typeface="Times New Roman" pitchFamily="18" charset="0"/>
              </a:rPr>
              <a:t>13</a:t>
            </a:r>
            <a:r>
              <a:rPr lang="ru-RU" sz="2200" u="sng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200" u="sng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2000" dirty="0" smtClean="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В коробке 31 шар. Из них 12 красных и 17 желтых. В какой системе счисления такое возможно?</a:t>
            </a:r>
            <a:endParaRPr lang="ru-RU" sz="2000" dirty="0">
              <a:latin typeface="Times New Roman" pitchFamily="18" charset="0"/>
              <a:ea typeface="MS Mincho" pitchFamily="49" charset="-128"/>
              <a:cs typeface="Times New Roman" pitchFamily="18" charset="0"/>
            </a:endParaRPr>
          </a:p>
        </p:txBody>
      </p:sp>
      <p:sp>
        <p:nvSpPr>
          <p:cNvPr id="3" name="Text Box 10"/>
          <p:cNvSpPr txBox="1">
            <a:spLocks noChangeArrowheads="1"/>
          </p:cNvSpPr>
          <p:nvPr/>
        </p:nvSpPr>
        <p:spPr bwMode="auto">
          <a:xfrm>
            <a:off x="395536" y="1484784"/>
            <a:ext cx="72008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200" b="1" u="sng" dirty="0">
                <a:latin typeface="Times New Roman" pitchFamily="18" charset="0"/>
                <a:cs typeface="Times New Roman" pitchFamily="18" charset="0"/>
              </a:rPr>
              <a:t>Ответ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 восьмеричной</a:t>
            </a:r>
            <a:endParaRPr lang="ru-RU" sz="20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23528" y="2132856"/>
            <a:ext cx="8533456" cy="104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200" b="1" u="sng" dirty="0">
                <a:latin typeface="Times New Roman" pitchFamily="18" charset="0"/>
                <a:cs typeface="Times New Roman" pitchFamily="18" charset="0"/>
              </a:rPr>
              <a:t>Задание </a:t>
            </a:r>
            <a:r>
              <a:rPr lang="ru-RU" sz="2200" b="1" u="sng" dirty="0" smtClean="0">
                <a:latin typeface="Times New Roman" pitchFamily="18" charset="0"/>
                <a:cs typeface="Times New Roman" pitchFamily="18" charset="0"/>
              </a:rPr>
              <a:t>14</a:t>
            </a:r>
            <a:r>
              <a:rPr lang="ru-RU" sz="2200" u="sng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200" u="sng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2000" dirty="0" smtClean="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Даны 4 числа. Поставьте их в порядке убывания.</a:t>
            </a:r>
          </a:p>
          <a:p>
            <a:pPr eaLnBrk="0" hangingPunct="0"/>
            <a:r>
              <a:rPr lang="ru-RU" sz="2000" dirty="0" smtClean="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      А = 303</a:t>
            </a:r>
            <a:r>
              <a:rPr lang="ru-RU" sz="2000" baseline="-30000" dirty="0" smtClean="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4</a:t>
            </a:r>
            <a:r>
              <a:rPr lang="ru-RU" sz="2000" dirty="0" smtClean="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    В = 110101</a:t>
            </a:r>
            <a:r>
              <a:rPr lang="ru-RU" sz="2000" baseline="-30000" dirty="0" smtClean="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2</a:t>
            </a:r>
            <a:r>
              <a:rPr lang="ru-RU" sz="2000" dirty="0" smtClean="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    С = 135</a:t>
            </a:r>
            <a:r>
              <a:rPr lang="ru-RU" sz="2000" baseline="-30000" dirty="0" smtClean="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6    </a:t>
            </a:r>
            <a:r>
              <a:rPr lang="en-US" sz="2000" dirty="0" smtClean="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D</a:t>
            </a:r>
            <a:r>
              <a:rPr lang="ru-RU" sz="2000" dirty="0" smtClean="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= 67</a:t>
            </a:r>
            <a:r>
              <a:rPr lang="ru-RU" sz="2000" baseline="-30000" dirty="0" smtClean="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8</a:t>
            </a:r>
            <a:endParaRPr lang="ru-RU" sz="2000" dirty="0">
              <a:latin typeface="Times New Roman" pitchFamily="18" charset="0"/>
              <a:ea typeface="MS Mincho" pitchFamily="49" charset="-128"/>
              <a:cs typeface="Times New Roman" pitchFamily="18" charset="0"/>
            </a:endParaRPr>
          </a:p>
        </p:txBody>
      </p:sp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323528" y="3212976"/>
            <a:ext cx="72008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200" b="1" u="sng" dirty="0">
                <a:latin typeface="Times New Roman" pitchFamily="18" charset="0"/>
                <a:cs typeface="Times New Roman" pitchFamily="18" charset="0"/>
              </a:rPr>
              <a:t>Ответ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CDBA</a:t>
            </a:r>
            <a:endParaRPr lang="ru-RU" sz="20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323528" y="3933056"/>
            <a:ext cx="8533456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200" b="1" u="sng" dirty="0">
                <a:latin typeface="Times New Roman" pitchFamily="18" charset="0"/>
                <a:cs typeface="Times New Roman" pitchFamily="18" charset="0"/>
              </a:rPr>
              <a:t>Задание </a:t>
            </a:r>
            <a:r>
              <a:rPr lang="en-US" sz="2200" b="1" u="sng" dirty="0" smtClean="0">
                <a:latin typeface="Times New Roman" pitchFamily="18" charset="0"/>
                <a:cs typeface="Times New Roman" pitchFamily="18" charset="0"/>
              </a:rPr>
              <a:t>15</a:t>
            </a:r>
            <a:r>
              <a:rPr lang="ru-RU" sz="2200" u="sng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200" u="sng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Даны 4 числа, они записаны с использованием различных систем счисления. Укажите среди этих чисел то, в двоичной записи которого содержится ровно 5 единиц. Если таких чисел несколько, укажите наибольшее из них. </a:t>
            </a:r>
          </a:p>
          <a:p>
            <a:pPr>
              <a:spcBef>
                <a:spcPts val="120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	1) 15</a:t>
            </a:r>
            <a:r>
              <a:rPr lang="ru-RU" sz="2000" baseline="-25000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2) 77</a:t>
            </a:r>
            <a:r>
              <a:rPr lang="ru-RU" sz="2000" baseline="-25000" dirty="0" smtClean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3) 345</a:t>
            </a:r>
            <a:r>
              <a:rPr lang="ru-RU" sz="2000" baseline="-25000" dirty="0" smtClean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4)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FA</a:t>
            </a:r>
            <a:r>
              <a:rPr lang="ru-RU" sz="2000" baseline="-25000" dirty="0" smtClean="0">
                <a:latin typeface="Times New Roman" pitchFamily="18" charset="0"/>
                <a:cs typeface="Times New Roman" pitchFamily="18" charset="0"/>
              </a:rPr>
              <a:t>16</a:t>
            </a:r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467544" y="5949280"/>
            <a:ext cx="1944216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200" b="1" u="sng" dirty="0">
                <a:latin typeface="Times New Roman" pitchFamily="18" charset="0"/>
                <a:cs typeface="Times New Roman" pitchFamily="18" charset="0"/>
              </a:rPr>
              <a:t>Ответ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3)</a:t>
            </a:r>
            <a:endParaRPr lang="ru-RU" sz="2000" baseline="-25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323528" y="548680"/>
            <a:ext cx="8533456" cy="104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200" b="1" u="sng" dirty="0">
                <a:latin typeface="Times New Roman" pitchFamily="18" charset="0"/>
                <a:cs typeface="Times New Roman" pitchFamily="18" charset="0"/>
              </a:rPr>
              <a:t>Задание </a:t>
            </a:r>
            <a:r>
              <a:rPr lang="en-US" sz="2200" b="1" u="sng" dirty="0" smtClean="0">
                <a:latin typeface="Times New Roman" pitchFamily="18" charset="0"/>
                <a:cs typeface="Times New Roman" pitchFamily="18" charset="0"/>
              </a:rPr>
              <a:t>16</a:t>
            </a:r>
            <a:r>
              <a:rPr lang="ru-RU" sz="2200" u="sng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200" u="sng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Десятичное число 65 в некоторой системе  счисления записывается как 230. Определите основание системы  счисления.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23528" y="2636912"/>
            <a:ext cx="8533456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200" b="1" u="sng" dirty="0">
                <a:latin typeface="Times New Roman" pitchFamily="18" charset="0"/>
                <a:cs typeface="Times New Roman" pitchFamily="18" charset="0"/>
              </a:rPr>
              <a:t>Задание </a:t>
            </a:r>
            <a:r>
              <a:rPr lang="en-US" sz="2200" b="1" u="sng" dirty="0" smtClean="0">
                <a:latin typeface="Times New Roman" pitchFamily="18" charset="0"/>
                <a:cs typeface="Times New Roman" pitchFamily="18" charset="0"/>
              </a:rPr>
              <a:t>17 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(ФИПИ, открытый банк заданий)</a:t>
            </a:r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i="1" u="sng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Сколько единиц в двоичной записи числа 519?</a:t>
            </a:r>
            <a:r>
              <a:rPr lang="ru-RU" sz="2000" dirty="0" smtClean="0"/>
              <a:t> </a:t>
            </a: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323528" y="4509120"/>
            <a:ext cx="8533456" cy="104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200" b="1" u="sng" dirty="0">
                <a:latin typeface="Times New Roman" pitchFamily="18" charset="0"/>
                <a:cs typeface="Times New Roman" pitchFamily="18" charset="0"/>
              </a:rPr>
              <a:t>Задание </a:t>
            </a:r>
            <a:r>
              <a:rPr lang="en-US" sz="2200" b="1" u="sng" dirty="0" smtClean="0">
                <a:latin typeface="Times New Roman" pitchFamily="18" charset="0"/>
                <a:cs typeface="Times New Roman" pitchFamily="18" charset="0"/>
              </a:rPr>
              <a:t>18</a:t>
            </a:r>
            <a:r>
              <a:rPr lang="ru-RU" sz="2200" u="sng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200" u="sng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2000" dirty="0" smtClean="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Без перевода чисел в десятичную систему счисления определите, сколько «1»  содержится в двоичной сумме </a:t>
            </a:r>
            <a:r>
              <a:rPr lang="en-US" sz="2000" dirty="0" smtClean="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F8</a:t>
            </a:r>
            <a:r>
              <a:rPr lang="en-US" sz="2000" baseline="-25000" dirty="0" smtClean="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16</a:t>
            </a:r>
            <a:r>
              <a:rPr lang="en-US" sz="2000" dirty="0" smtClean="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+ </a:t>
            </a:r>
            <a:r>
              <a:rPr lang="ru-RU" sz="2000" dirty="0" smtClean="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73</a:t>
            </a:r>
            <a:r>
              <a:rPr lang="ru-RU" sz="2000" baseline="-25000" dirty="0" smtClean="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8</a:t>
            </a:r>
            <a:r>
              <a:rPr lang="ru-RU" sz="2000" dirty="0" smtClean="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?</a:t>
            </a:r>
            <a:endParaRPr lang="ru-RU" sz="2000" baseline="-25000" dirty="0">
              <a:latin typeface="Times New Roman" pitchFamily="18" charset="0"/>
              <a:ea typeface="MS Mincho" pitchFamily="49" charset="-128"/>
              <a:cs typeface="Times New Roman" pitchFamily="18" charset="0"/>
            </a:endParaRPr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323528" y="3573016"/>
            <a:ext cx="72008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200" b="1" u="sng" dirty="0">
                <a:latin typeface="Times New Roman" pitchFamily="18" charset="0"/>
                <a:cs typeface="Times New Roman" pitchFamily="18" charset="0"/>
              </a:rPr>
              <a:t>Ответ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ru-RU" sz="20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323528" y="1700808"/>
            <a:ext cx="72008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200" b="1" u="sng" dirty="0">
                <a:latin typeface="Times New Roman" pitchFamily="18" charset="0"/>
                <a:cs typeface="Times New Roman" pitchFamily="18" charset="0"/>
              </a:rPr>
              <a:t>Ответ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5</a:t>
            </a:r>
            <a:endParaRPr lang="ru-RU" sz="20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395536" y="5589240"/>
            <a:ext cx="72008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200" b="1" u="sng" dirty="0">
                <a:latin typeface="Times New Roman" pitchFamily="18" charset="0"/>
                <a:cs typeface="Times New Roman" pitchFamily="18" charset="0"/>
              </a:rPr>
              <a:t>Ответ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10</a:t>
            </a:r>
            <a:endParaRPr lang="ru-RU" sz="2000" baseline="-25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  <p:bldP spid="7" grpId="0"/>
      <p:bldP spid="8" grpId="0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287016" y="401904"/>
            <a:ext cx="8533456" cy="104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sz="2200" b="1" u="sng" dirty="0">
                <a:latin typeface="Times New Roman" pitchFamily="18" charset="0"/>
                <a:cs typeface="Times New Roman" pitchFamily="18" charset="0"/>
              </a:rPr>
              <a:t>Задание </a:t>
            </a:r>
            <a:r>
              <a:rPr lang="en-US" sz="2200" b="1" u="sng" dirty="0" smtClean="0">
                <a:latin typeface="Times New Roman" pitchFamily="18" charset="0"/>
                <a:cs typeface="Times New Roman" pitchFamily="18" charset="0"/>
              </a:rPr>
              <a:t>19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(ФИПИ открытый банк заданий)</a:t>
            </a:r>
            <a:endParaRPr lang="ru-RU" sz="2200" u="sng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системе счисления с некоторым основанием десятичное число 20 записывается как 110. Укажите это основание.</a:t>
            </a:r>
            <a:endParaRPr lang="ru-RU" sz="2000" dirty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23528" y="1916832"/>
            <a:ext cx="8820472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200" b="1" u="sng" dirty="0">
                <a:latin typeface="Times New Roman" pitchFamily="18" charset="0"/>
                <a:cs typeface="Times New Roman" pitchFamily="18" charset="0"/>
              </a:rPr>
              <a:t>Задание </a:t>
            </a:r>
            <a:r>
              <a:rPr lang="en-US" sz="2200" b="1" u="sng" dirty="0" smtClean="0">
                <a:latin typeface="Times New Roman" pitchFamily="18" charset="0"/>
                <a:cs typeface="Times New Roman" pitchFamily="18" charset="0"/>
              </a:rPr>
              <a:t>20</a:t>
            </a:r>
            <a:r>
              <a:rPr lang="ru-RU" sz="2200" u="sng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200" u="sng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2000" dirty="0" smtClean="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Вычислите значение суммы в семеричной СС: 11110</a:t>
            </a:r>
            <a:r>
              <a:rPr lang="ru-RU" sz="2000" baseline="-30000" dirty="0" smtClean="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2</a:t>
            </a:r>
            <a:r>
              <a:rPr lang="ru-RU" sz="2000" dirty="0" smtClean="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+ 1110</a:t>
            </a:r>
            <a:r>
              <a:rPr lang="ru-RU" sz="2000" baseline="-30000" dirty="0" smtClean="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4</a:t>
            </a:r>
            <a:r>
              <a:rPr lang="ru-RU" sz="2000" dirty="0" smtClean="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+ 110</a:t>
            </a:r>
            <a:r>
              <a:rPr lang="ru-RU" sz="2000" baseline="-30000" dirty="0" smtClean="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6</a:t>
            </a:r>
            <a:r>
              <a:rPr lang="ru-RU" sz="2000" dirty="0" smtClean="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+ 10</a:t>
            </a:r>
            <a:r>
              <a:rPr lang="ru-RU" sz="2000" baseline="-30000" dirty="0" smtClean="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8</a:t>
            </a:r>
            <a:r>
              <a:rPr lang="ru-RU" sz="2000" dirty="0" smtClean="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= ?</a:t>
            </a:r>
            <a:endParaRPr lang="ru-RU" sz="2000" dirty="0">
              <a:latin typeface="Times New Roman" pitchFamily="18" charset="0"/>
              <a:ea typeface="MS Mincho" pitchFamily="49" charset="-128"/>
              <a:cs typeface="Times New Roman" pitchFamily="18" charset="0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395536" y="3284984"/>
            <a:ext cx="8533456" cy="104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200" b="1" u="sng" dirty="0">
                <a:latin typeface="Times New Roman" pitchFamily="18" charset="0"/>
                <a:cs typeface="Times New Roman" pitchFamily="18" charset="0"/>
              </a:rPr>
              <a:t>Задание </a:t>
            </a:r>
            <a:r>
              <a:rPr lang="en-US" sz="2200" b="1" u="sng" dirty="0" smtClean="0">
                <a:latin typeface="Times New Roman" pitchFamily="18" charset="0"/>
                <a:cs typeface="Times New Roman" pitchFamily="18" charset="0"/>
              </a:rPr>
              <a:t>21</a:t>
            </a:r>
            <a:r>
              <a:rPr lang="ru-RU" sz="2200" u="sng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200" u="sng" dirty="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2000" dirty="0" smtClean="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Постройте числа в порядке убывания:</a:t>
            </a:r>
          </a:p>
          <a:p>
            <a:pPr eaLnBrk="0" hangingPunct="0"/>
            <a:r>
              <a:rPr lang="en-US" sz="2000" dirty="0" smtClean="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A=1230</a:t>
            </a:r>
            <a:r>
              <a:rPr lang="en-US" sz="2000" baseline="-25000" dirty="0" smtClean="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4</a:t>
            </a:r>
            <a:r>
              <a:rPr lang="en-US" sz="2000" dirty="0" smtClean="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  B=145</a:t>
            </a:r>
            <a:r>
              <a:rPr lang="en-US" sz="2000" baseline="-25000" dirty="0" smtClean="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6</a:t>
            </a:r>
            <a:r>
              <a:rPr lang="en-US" sz="2000" dirty="0" smtClean="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  C= 47</a:t>
            </a:r>
            <a:r>
              <a:rPr lang="en-US" sz="2000" baseline="-25000" dirty="0" smtClean="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11</a:t>
            </a:r>
            <a:r>
              <a:rPr lang="en-US" sz="2000" dirty="0" smtClean="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 D=53</a:t>
            </a:r>
            <a:r>
              <a:rPr lang="en-US" sz="2000" baseline="-25000" dirty="0" smtClean="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13</a:t>
            </a:r>
            <a:r>
              <a:rPr lang="en-US" sz="2000" dirty="0" smtClean="0"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  </a:t>
            </a:r>
            <a:endParaRPr lang="ru-RU" sz="2000" dirty="0">
              <a:latin typeface="Times New Roman" pitchFamily="18" charset="0"/>
              <a:ea typeface="MS Mincho" pitchFamily="49" charset="-128"/>
              <a:cs typeface="Times New Roman" pitchFamily="18" charset="0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395536" y="5013176"/>
            <a:ext cx="8533456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ru-RU" sz="2200" b="1" u="sng" dirty="0">
                <a:latin typeface="Times New Roman" pitchFamily="18" charset="0"/>
                <a:cs typeface="Times New Roman" pitchFamily="18" charset="0"/>
              </a:rPr>
              <a:t>Задание </a:t>
            </a:r>
            <a:r>
              <a:rPr lang="en-US" sz="2200" b="1" u="sng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200" b="1" u="sng" dirty="0" smtClean="0">
                <a:latin typeface="Times New Roman" pitchFamily="18" charset="0"/>
                <a:cs typeface="Times New Roman" pitchFamily="18" charset="0"/>
              </a:rPr>
              <a:t>2.</a:t>
            </a:r>
            <a:endParaRPr lang="ru-RU" sz="2200" b="1" u="sng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каких системах счисления перевод числа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75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оканчивается на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395536" y="2708920"/>
            <a:ext cx="72008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200" b="1" u="sng" dirty="0">
                <a:latin typeface="Times New Roman" pitchFamily="18" charset="0"/>
                <a:cs typeface="Times New Roman" pitchFamily="18" charset="0"/>
              </a:rPr>
              <a:t>Ответ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323</a:t>
            </a:r>
            <a:r>
              <a:rPr lang="ru-RU" sz="2200" baseline="-25000" dirty="0" smtClean="0">
                <a:latin typeface="Times New Roman" pitchFamily="18" charset="0"/>
                <a:cs typeface="Times New Roman" pitchFamily="18" charset="0"/>
              </a:rPr>
              <a:t>7</a:t>
            </a:r>
            <a:endParaRPr lang="ru-RU" sz="20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395536" y="4365104"/>
            <a:ext cx="72008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200" b="1" u="sng" dirty="0">
                <a:latin typeface="Times New Roman" pitchFamily="18" charset="0"/>
                <a:cs typeface="Times New Roman" pitchFamily="18" charset="0"/>
              </a:rPr>
              <a:t>Ответ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ADBC</a:t>
            </a:r>
            <a:endParaRPr lang="ru-RU" sz="20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395536" y="5877272"/>
            <a:ext cx="820891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u="sng" dirty="0">
                <a:latin typeface="Times New Roman" pitchFamily="18" charset="0"/>
                <a:cs typeface="Times New Roman" pitchFamily="18" charset="0"/>
              </a:rPr>
              <a:t>Ответ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11-ричной, 22-ричной, 33-ричной и 66-ричной системах счисления </a:t>
            </a:r>
            <a:endParaRPr lang="ru-RU" sz="2000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395536" y="1412776"/>
            <a:ext cx="72008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200" b="1" u="sng" dirty="0">
                <a:latin typeface="Times New Roman" pitchFamily="18" charset="0"/>
                <a:cs typeface="Times New Roman" pitchFamily="18" charset="0"/>
              </a:rPr>
              <a:t>Ответ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ru-RU" sz="2000" baseline="-25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  <p:bldP spid="8" grpId="0"/>
      <p:bldP spid="9" grpId="0"/>
      <p:bldP spid="10" grpId="0"/>
      <p:bldP spid="11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33688" y="814388"/>
            <a:ext cx="3952875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800" dirty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rPr>
              <a:t>Содержание</a:t>
            </a:r>
          </a:p>
        </p:txBody>
      </p:sp>
      <p:sp>
        <p:nvSpPr>
          <p:cNvPr id="6147" name="TextBox 2"/>
          <p:cNvSpPr txBox="1">
            <a:spLocks noChangeArrowheads="1"/>
          </p:cNvSpPr>
          <p:nvPr/>
        </p:nvSpPr>
        <p:spPr bwMode="auto">
          <a:xfrm>
            <a:off x="1187624" y="2420888"/>
            <a:ext cx="7475537" cy="2985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spcBef>
                <a:spcPts val="1200"/>
              </a:spcBef>
              <a:spcAft>
                <a:spcPts val="1200"/>
              </a:spcAft>
              <a:buFontTx/>
              <a:buAutoNum type="arabicPeriod"/>
            </a:pPr>
            <a:r>
              <a:rPr lang="ru-RU" sz="3200" dirty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Теория</a:t>
            </a:r>
            <a:endParaRPr lang="ru-RU" sz="3200" dirty="0">
              <a:latin typeface="Times New Roman" pitchFamily="18" charset="0"/>
              <a:cs typeface="Times New Roman" pitchFamily="18" charset="0"/>
              <a:hlinkClick r:id="" action="ppaction://noaction"/>
            </a:endParaRPr>
          </a:p>
          <a:p>
            <a:pPr marL="342900" indent="-342900">
              <a:spcBef>
                <a:spcPts val="1200"/>
              </a:spcBef>
              <a:spcAft>
                <a:spcPts val="1200"/>
              </a:spcAft>
              <a:buFontTx/>
              <a:buAutoNum type="arabicPeriod"/>
            </a:pPr>
            <a:r>
              <a:rPr lang="ru-RU" sz="3200" dirty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Разбор решений задач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ts val="1200"/>
              </a:spcBef>
              <a:spcAft>
                <a:spcPts val="1200"/>
              </a:spcAft>
              <a:buFontTx/>
              <a:buAutoNum type="arabicPeriod"/>
            </a:pPr>
            <a:r>
              <a:rPr lang="ru-RU" sz="3200" dirty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Задачи для самостоятельного решения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ts val="1200"/>
              </a:spcBef>
              <a:spcAft>
                <a:spcPts val="1200"/>
              </a:spcAft>
              <a:buFontTx/>
              <a:buAutoNum type="arabicPeriod"/>
            </a:pPr>
            <a:r>
              <a:rPr lang="ru-RU" sz="3200" dirty="0">
                <a:latin typeface="Times New Roman" pitchFamily="18" charset="0"/>
                <a:cs typeface="Times New Roman" pitchFamily="18" charset="0"/>
                <a:hlinkClick r:id="rId5" action="ppaction://hlinksldjump"/>
              </a:rPr>
              <a:t>Источники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43608" y="1124744"/>
            <a:ext cx="691276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Источники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сайт К. Полякова</a:t>
            </a:r>
          </a:p>
          <a:p>
            <a:pPr marL="720000"/>
            <a:r>
              <a:rPr lang="en-US" sz="2000" dirty="0">
                <a:latin typeface="Times New Roman" pitchFamily="18" charset="0"/>
                <a:cs typeface="Times New Roman" pitchFamily="18" charset="0"/>
                <a:hlinkClick r:id="rId2"/>
              </a:rPr>
              <a:t>http://kpolyakov.spb.ru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Е.М Зорина, М.В. Зорин. ОГЭ-2018. Информатика. Тематические тренировочные задания. Москва. АСТ.  2017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С.С. Крылов, Т.Е. Гурина ЕГЭ-2016 – типовые экзаменационные варианты. Информатика и ИКТ. Москва. Национальное образование. 2016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В.Р.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Лещинер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Информатика. ЕГЭ-2015. Типовые тестовые задания. Москва. Издательство «Экзамен». 2015</a:t>
            </a:r>
          </a:p>
        </p:txBody>
      </p:sp>
      <p:sp>
        <p:nvSpPr>
          <p:cNvPr id="4" name="Управляющая кнопка: &quot;На главную&quot; 3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xmlns="" id="{EACC523B-FF5D-428A-A821-9E3CBC94250E}"/>
              </a:ext>
            </a:extLst>
          </p:cNvPr>
          <p:cNvSpPr/>
          <p:nvPr/>
        </p:nvSpPr>
        <p:spPr>
          <a:xfrm>
            <a:off x="8748464" y="6525344"/>
            <a:ext cx="288032" cy="288032"/>
          </a:xfrm>
          <a:prstGeom prst="actionButtonHom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31445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251520" y="980728"/>
            <a:ext cx="8569325" cy="338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Позиционные системы счисления</a:t>
            </a:r>
          </a:p>
          <a:p>
            <a:pPr marL="800100" lvl="1" indent="-342900">
              <a:spcBef>
                <a:spcPct val="50000"/>
              </a:spcBef>
              <a:buFont typeface="Arial" charset="0"/>
              <a:buChar char="–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что понимают под позиционными СС? 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 marL="800100" lvl="1" indent="-342900">
              <a:buFont typeface="Arial" charset="0"/>
              <a:buNone/>
            </a:pPr>
            <a:r>
              <a:rPr lang="ru-RU" sz="2200" i="1" dirty="0">
                <a:latin typeface="Times New Roman" pitchFamily="18" charset="0"/>
                <a:cs typeface="Times New Roman" pitchFamily="18" charset="0"/>
              </a:rPr>
              <a:t>	СС, в которых «вес» (значение) цифры зависит от ее места (позиции) в изображении числа </a:t>
            </a:r>
          </a:p>
          <a:p>
            <a:pPr marL="800100" lvl="1" indent="-342900">
              <a:spcBef>
                <a:spcPct val="50000"/>
              </a:spcBef>
              <a:buFont typeface="Arial" charset="0"/>
              <a:buChar char="–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что понимают под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основанием позиционной СС?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pPr marL="800100" lvl="1" indent="-342900">
              <a:buFont typeface="Arial" charset="0"/>
              <a:buNone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200" i="1" dirty="0">
                <a:latin typeface="Times New Roman" pitchFamily="18" charset="0"/>
                <a:cs typeface="Times New Roman" pitchFamily="18" charset="0"/>
              </a:rPr>
              <a:t>p – </a:t>
            </a:r>
            <a:r>
              <a:rPr lang="ru-RU" sz="2200" i="1" dirty="0">
                <a:latin typeface="Times New Roman" pitchFamily="18" charset="0"/>
                <a:cs typeface="Times New Roman" pitchFamily="18" charset="0"/>
              </a:rPr>
              <a:t>количество знаков, используемых для представления чисел, а также «вес» разряда</a:t>
            </a:r>
            <a:endParaRPr lang="en-US" sz="2200" i="1" dirty="0">
              <a:latin typeface="Times New Roman" pitchFamily="18" charset="0"/>
              <a:cs typeface="Times New Roman" pitchFamily="18" charset="0"/>
            </a:endParaRPr>
          </a:p>
          <a:p>
            <a:pPr marL="800100" lvl="1" indent="-342900">
              <a:spcBef>
                <a:spcPct val="50000"/>
              </a:spcBef>
              <a:buFont typeface="Arial" charset="0"/>
              <a:buChar char="–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развернутая форма представления чисел в позиционных СС?</a:t>
            </a: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1835696" y="4509120"/>
            <a:ext cx="64817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 baseline="-25000" dirty="0" err="1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 baseline="-25000" dirty="0" err="1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400" baseline="30000" dirty="0" err="1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+ a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n-1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n-1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+ . . . + a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+ a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+ a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0</a:t>
            </a:r>
            <a:endParaRPr lang="ru-RU" sz="2400" baseline="30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1115616" y="5157192"/>
            <a:ext cx="4608512" cy="1096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200" i="1" dirty="0" err="1">
                <a:latin typeface="Times New Roman" pitchFamily="18" charset="0"/>
              </a:rPr>
              <a:t>A</a:t>
            </a:r>
            <a:r>
              <a:rPr lang="en-US" sz="2200" i="1" baseline="-25000" dirty="0" err="1">
                <a:latin typeface="Times New Roman" pitchFamily="18" charset="0"/>
              </a:rPr>
              <a:t>p</a:t>
            </a:r>
            <a:r>
              <a:rPr lang="ru-RU" sz="2200" i="1" dirty="0">
                <a:latin typeface="Times New Roman" pitchFamily="18" charset="0"/>
              </a:rPr>
              <a:t> – само число в СС с основанием </a:t>
            </a:r>
            <a:r>
              <a:rPr lang="en-US" sz="2200" i="1" dirty="0">
                <a:latin typeface="Times New Roman" pitchFamily="18" charset="0"/>
              </a:rPr>
              <a:t>p</a:t>
            </a:r>
          </a:p>
          <a:p>
            <a:r>
              <a:rPr lang="en-US" sz="2200" i="1" dirty="0" err="1">
                <a:latin typeface="Times New Roman" pitchFamily="18" charset="0"/>
              </a:rPr>
              <a:t>a</a:t>
            </a:r>
            <a:r>
              <a:rPr lang="en-US" sz="2200" i="1" baseline="-25000" dirty="0" err="1">
                <a:latin typeface="Times New Roman" pitchFamily="18" charset="0"/>
              </a:rPr>
              <a:t>i</a:t>
            </a:r>
            <a:r>
              <a:rPr lang="en-US" sz="2200" i="1" dirty="0">
                <a:latin typeface="Times New Roman" pitchFamily="18" charset="0"/>
              </a:rPr>
              <a:t> – </a:t>
            </a:r>
            <a:r>
              <a:rPr lang="ru-RU" sz="2200" i="1" dirty="0">
                <a:latin typeface="Times New Roman" pitchFamily="18" charset="0"/>
              </a:rPr>
              <a:t>значащие цифры числа</a:t>
            </a:r>
          </a:p>
          <a:p>
            <a:r>
              <a:rPr lang="en-US" sz="2200" i="1" dirty="0">
                <a:latin typeface="Times New Roman" pitchFamily="18" charset="0"/>
              </a:rPr>
              <a:t>n – </a:t>
            </a:r>
            <a:r>
              <a:rPr lang="ru-RU" sz="2200" i="1" dirty="0">
                <a:latin typeface="Times New Roman" pitchFamily="18" charset="0"/>
              </a:rPr>
              <a:t>число разрядов числа</a:t>
            </a:r>
          </a:p>
        </p:txBody>
      </p:sp>
      <p:sp>
        <p:nvSpPr>
          <p:cNvPr id="6" name="TextBox 5">
            <a:extLst>
              <a:ext uri="{FF2B5EF4-FFF2-40B4-BE49-F238E27FC236}"/>
            </a:extLst>
          </p:cNvPr>
          <p:cNvSpPr txBox="1"/>
          <p:nvPr/>
        </p:nvSpPr>
        <p:spPr>
          <a:xfrm>
            <a:off x="468313" y="142875"/>
            <a:ext cx="1582737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800" dirty="0">
                <a:latin typeface="+mn-lt"/>
              </a:rPr>
              <a:t>Теория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4" grpId="0"/>
      <p:bldP spid="205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250825" y="1196975"/>
            <a:ext cx="878522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Позиционные системы счисления</a:t>
            </a:r>
          </a:p>
          <a:p>
            <a:pPr marL="800100" lvl="1" indent="-342900">
              <a:spcBef>
                <a:spcPct val="50000"/>
              </a:spcBef>
              <a:buFont typeface="Arial" charset="0"/>
              <a:buChar char="–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свернутая форма представления целых чисел в позиционных СС?</a:t>
            </a: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2771775" y="2708275"/>
            <a:ext cx="316865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600" i="1"/>
              <a:t>A=a</a:t>
            </a:r>
            <a:r>
              <a:rPr lang="en-US" sz="2600" i="1" baseline="-25000"/>
              <a:t>n</a:t>
            </a:r>
            <a:r>
              <a:rPr lang="en-US" sz="2600" i="1"/>
              <a:t>a</a:t>
            </a:r>
            <a:r>
              <a:rPr lang="en-US" sz="2600" i="1" baseline="-25000"/>
              <a:t>n-1</a:t>
            </a:r>
            <a:r>
              <a:rPr lang="en-US" sz="2600" i="1"/>
              <a:t> . . . a</a:t>
            </a:r>
            <a:r>
              <a:rPr lang="en-US" sz="2600" i="1" baseline="-25000"/>
              <a:t>2</a:t>
            </a:r>
            <a:r>
              <a:rPr lang="en-US" sz="2600" i="1"/>
              <a:t>a</a:t>
            </a:r>
            <a:r>
              <a:rPr lang="en-US" sz="2600" i="1" baseline="-25000"/>
              <a:t>1</a:t>
            </a:r>
            <a:r>
              <a:rPr lang="en-US" sz="2600" i="1"/>
              <a:t>a</a:t>
            </a:r>
            <a:r>
              <a:rPr lang="en-US" sz="2600" i="1" baseline="-25000"/>
              <a:t>0</a:t>
            </a:r>
            <a:endParaRPr lang="ru-RU" sz="2600" i="1" baseline="30000"/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971550" y="5084763"/>
            <a:ext cx="7272338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600" i="1">
                <a:latin typeface="Times New Roman" pitchFamily="18" charset="0"/>
              </a:rPr>
              <a:t>свернутой формой представления чисел (1945)</a:t>
            </a:r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323850" y="4221163"/>
            <a:ext cx="6553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>
              <a:spcBef>
                <a:spcPct val="50000"/>
              </a:spcBef>
              <a:buFont typeface="Arial" charset="0"/>
              <a:buChar char="–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какой формой записи чисел мы пользуемся в повседневной жизни?</a:t>
            </a: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971550" y="3357563"/>
            <a:ext cx="734536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600" i="1">
                <a:latin typeface="Times New Roman" pitchFamily="18" charset="0"/>
              </a:rPr>
              <a:t>где </a:t>
            </a:r>
            <a:r>
              <a:rPr lang="en-US" sz="2600" i="1">
                <a:latin typeface="Times New Roman" pitchFamily="18" charset="0"/>
              </a:rPr>
              <a:t>a</a:t>
            </a:r>
            <a:r>
              <a:rPr lang="en-US" sz="2600" i="1" baseline="-25000">
                <a:latin typeface="Times New Roman" pitchFamily="18" charset="0"/>
              </a:rPr>
              <a:t>n</a:t>
            </a:r>
            <a:r>
              <a:rPr lang="ru-RU" sz="2600" i="1">
                <a:latin typeface="Times New Roman" pitchFamily="18" charset="0"/>
              </a:rPr>
              <a:t>, </a:t>
            </a:r>
            <a:r>
              <a:rPr lang="ru-RU" sz="2600" i="1" baseline="-25000">
                <a:latin typeface="Times New Roman" pitchFamily="18" charset="0"/>
              </a:rPr>
              <a:t> </a:t>
            </a:r>
            <a:r>
              <a:rPr lang="en-US" sz="2600" i="1">
                <a:latin typeface="Times New Roman" pitchFamily="18" charset="0"/>
              </a:rPr>
              <a:t>a</a:t>
            </a:r>
            <a:r>
              <a:rPr lang="en-US" sz="2600" i="1" baseline="-25000">
                <a:latin typeface="Times New Roman" pitchFamily="18" charset="0"/>
              </a:rPr>
              <a:t>n-1</a:t>
            </a:r>
            <a:r>
              <a:rPr lang="ru-RU" sz="2600" i="1">
                <a:latin typeface="Times New Roman" pitchFamily="18" charset="0"/>
              </a:rPr>
              <a:t>,  </a:t>
            </a:r>
            <a:r>
              <a:rPr lang="en-US" sz="2600" i="1">
                <a:latin typeface="Times New Roman" pitchFamily="18" charset="0"/>
              </a:rPr>
              <a:t>. . .</a:t>
            </a:r>
            <a:r>
              <a:rPr lang="ru-RU" sz="2600" i="1">
                <a:latin typeface="Times New Roman" pitchFamily="18" charset="0"/>
              </a:rPr>
              <a:t>  </a:t>
            </a:r>
            <a:r>
              <a:rPr lang="en-US" sz="2600" i="1">
                <a:latin typeface="Times New Roman" pitchFamily="18" charset="0"/>
              </a:rPr>
              <a:t>a</a:t>
            </a:r>
            <a:r>
              <a:rPr lang="en-US" sz="2600" i="1" baseline="-25000">
                <a:latin typeface="Times New Roman" pitchFamily="18" charset="0"/>
              </a:rPr>
              <a:t>2</a:t>
            </a:r>
            <a:r>
              <a:rPr lang="ru-RU" sz="2600" i="1">
                <a:latin typeface="Times New Roman" pitchFamily="18" charset="0"/>
              </a:rPr>
              <a:t>,</a:t>
            </a:r>
            <a:r>
              <a:rPr lang="ru-RU" sz="2600" i="1" baseline="-25000">
                <a:latin typeface="Times New Roman" pitchFamily="18" charset="0"/>
              </a:rPr>
              <a:t> </a:t>
            </a:r>
            <a:r>
              <a:rPr lang="en-US" sz="2600" i="1">
                <a:latin typeface="Times New Roman" pitchFamily="18" charset="0"/>
              </a:rPr>
              <a:t>a</a:t>
            </a:r>
            <a:r>
              <a:rPr lang="en-US" sz="2600" i="1" baseline="-25000">
                <a:latin typeface="Times New Roman" pitchFamily="18" charset="0"/>
              </a:rPr>
              <a:t>1</a:t>
            </a:r>
            <a:r>
              <a:rPr lang="ru-RU" sz="2600" i="1">
                <a:latin typeface="Times New Roman" pitchFamily="18" charset="0"/>
              </a:rPr>
              <a:t>,</a:t>
            </a:r>
            <a:r>
              <a:rPr lang="ru-RU" sz="2600" i="1" baseline="-25000">
                <a:latin typeface="Times New Roman" pitchFamily="18" charset="0"/>
              </a:rPr>
              <a:t> </a:t>
            </a:r>
            <a:r>
              <a:rPr lang="en-US" sz="2600" i="1">
                <a:latin typeface="Times New Roman" pitchFamily="18" charset="0"/>
              </a:rPr>
              <a:t>a</a:t>
            </a:r>
            <a:r>
              <a:rPr lang="en-US" sz="2600" i="1" baseline="-25000">
                <a:latin typeface="Times New Roman" pitchFamily="18" charset="0"/>
              </a:rPr>
              <a:t>0</a:t>
            </a:r>
            <a:r>
              <a:rPr lang="ru-RU" sz="2600" i="1" baseline="-25000">
                <a:latin typeface="Times New Roman" pitchFamily="18" charset="0"/>
              </a:rPr>
              <a:t> </a:t>
            </a:r>
            <a:r>
              <a:rPr lang="ru-RU" sz="2600" i="1">
                <a:latin typeface="Times New Roman" pitchFamily="18" charset="0"/>
              </a:rPr>
              <a:t> - значащие цифры числа</a:t>
            </a:r>
            <a:endParaRPr lang="ru-RU" sz="2600" i="1" baseline="-25000">
              <a:latin typeface="Times New Roman" pitchFamily="18" charset="0"/>
            </a:endParaRPr>
          </a:p>
        </p:txBody>
      </p:sp>
      <p:sp>
        <p:nvSpPr>
          <p:cNvPr id="8" name="TextBox 7">
            <a:extLst>
              <a:ext uri="{FF2B5EF4-FFF2-40B4-BE49-F238E27FC236}"/>
            </a:extLst>
          </p:cNvPr>
          <p:cNvSpPr txBox="1"/>
          <p:nvPr/>
        </p:nvSpPr>
        <p:spPr>
          <a:xfrm>
            <a:off x="468313" y="142875"/>
            <a:ext cx="1582737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800" dirty="0">
                <a:latin typeface="+mn-lt"/>
              </a:rPr>
              <a:t>Теория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/>
      <p:bldP spid="3077" grpId="0"/>
      <p:bldP spid="3078" grpId="0"/>
      <p:bldP spid="307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6"/>
          <p:cNvSpPr txBox="1">
            <a:spLocks noChangeArrowheads="1"/>
          </p:cNvSpPr>
          <p:nvPr/>
        </p:nvSpPr>
        <p:spPr bwMode="auto">
          <a:xfrm>
            <a:off x="467544" y="764704"/>
            <a:ext cx="8461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Перевод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чисел из десятичной СС в СС с основанием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284163" y="1557338"/>
            <a:ext cx="8569325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Правило перевода методом последовательного деления: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необходимо последовательно делить данное число и получаемые частные на новое основание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до тех пор, пока не получится частное, меньшее делителя;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составить число в новой системе счисления, записывая его, начиная с последнего остатка в обратном порядке.</a:t>
            </a:r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684213" y="4149725"/>
            <a:ext cx="1163637" cy="4572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>
            <a:outerShdw dist="53882" dir="2700000" algn="ctr" rotWithShape="0">
              <a:schemeClr val="tx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>
                <a:solidFill>
                  <a:schemeClr val="accent2"/>
                </a:solidFill>
              </a:rPr>
              <a:t>10 </a:t>
            </a:r>
            <a:r>
              <a:rPr lang="ru-RU" sz="2400" b="1">
                <a:solidFill>
                  <a:schemeClr val="accent2"/>
                </a:solidFill>
                <a:sym typeface="Symbol" pitchFamily="18" charset="2"/>
              </a:rPr>
              <a:t> </a:t>
            </a:r>
            <a:r>
              <a:rPr lang="ru-RU" sz="2400" b="1">
                <a:solidFill>
                  <a:schemeClr val="accent2"/>
                </a:solidFill>
              </a:rPr>
              <a:t>2</a:t>
            </a:r>
          </a:p>
        </p:txBody>
      </p:sp>
      <p:grpSp>
        <p:nvGrpSpPr>
          <p:cNvPr id="2" name="Group 80"/>
          <p:cNvGrpSpPr>
            <a:grpSpLocks/>
          </p:cNvGrpSpPr>
          <p:nvPr/>
        </p:nvGrpSpPr>
        <p:grpSpPr bwMode="auto">
          <a:xfrm>
            <a:off x="2051050" y="4221163"/>
            <a:ext cx="1306513" cy="1144587"/>
            <a:chOff x="1358" y="2653"/>
            <a:chExt cx="823" cy="721"/>
          </a:xfrm>
        </p:grpSpPr>
        <p:sp>
          <p:nvSpPr>
            <p:cNvPr id="10282" name="Rectangle 9"/>
            <p:cNvSpPr>
              <a:spLocks noChangeArrowheads="1"/>
            </p:cNvSpPr>
            <p:nvPr/>
          </p:nvSpPr>
          <p:spPr bwMode="auto">
            <a:xfrm>
              <a:off x="1358" y="2653"/>
              <a:ext cx="33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400"/>
                <a:t>19</a:t>
              </a:r>
            </a:p>
          </p:txBody>
        </p:sp>
        <p:grpSp>
          <p:nvGrpSpPr>
            <p:cNvPr id="10283" name="Group 19"/>
            <p:cNvGrpSpPr>
              <a:grpSpLocks/>
            </p:cNvGrpSpPr>
            <p:nvPr/>
          </p:nvGrpSpPr>
          <p:grpSpPr bwMode="auto">
            <a:xfrm>
              <a:off x="1358" y="2654"/>
              <a:ext cx="823" cy="720"/>
              <a:chOff x="1429" y="1344"/>
              <a:chExt cx="816" cy="752"/>
            </a:xfrm>
          </p:grpSpPr>
          <p:grpSp>
            <p:nvGrpSpPr>
              <p:cNvPr id="10284" name="Group 15"/>
              <p:cNvGrpSpPr>
                <a:grpSpLocks/>
              </p:cNvGrpSpPr>
              <p:nvPr/>
            </p:nvGrpSpPr>
            <p:grpSpPr bwMode="auto">
              <a:xfrm>
                <a:off x="1791" y="1344"/>
                <a:ext cx="454" cy="499"/>
                <a:chOff x="1791" y="1344"/>
                <a:chExt cx="454" cy="499"/>
              </a:xfrm>
            </p:grpSpPr>
            <p:grpSp>
              <p:nvGrpSpPr>
                <p:cNvPr id="10289" name="Group 13"/>
                <p:cNvGrpSpPr>
                  <a:grpSpLocks/>
                </p:cNvGrpSpPr>
                <p:nvPr/>
              </p:nvGrpSpPr>
              <p:grpSpPr bwMode="auto">
                <a:xfrm>
                  <a:off x="1791" y="1389"/>
                  <a:ext cx="454" cy="454"/>
                  <a:chOff x="1791" y="1389"/>
                  <a:chExt cx="454" cy="454"/>
                </a:xfrm>
              </p:grpSpPr>
              <p:sp>
                <p:nvSpPr>
                  <p:cNvPr id="10291" name="Line 10"/>
                  <p:cNvSpPr>
                    <a:spLocks noChangeShapeType="1"/>
                  </p:cNvSpPr>
                  <p:nvPr/>
                </p:nvSpPr>
                <p:spPr bwMode="auto">
                  <a:xfrm>
                    <a:off x="1791" y="1389"/>
                    <a:ext cx="0" cy="454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0292" name="Line 11"/>
                  <p:cNvSpPr>
                    <a:spLocks noChangeShapeType="1"/>
                  </p:cNvSpPr>
                  <p:nvPr/>
                </p:nvSpPr>
                <p:spPr bwMode="auto">
                  <a:xfrm rot="-5400000">
                    <a:off x="2018" y="1389"/>
                    <a:ext cx="0" cy="454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0290" name="Rectangle 12"/>
                <p:cNvSpPr>
                  <a:spLocks noChangeArrowheads="1"/>
                </p:cNvSpPr>
                <p:nvPr/>
              </p:nvSpPr>
              <p:spPr bwMode="auto">
                <a:xfrm>
                  <a:off x="1837" y="1344"/>
                  <a:ext cx="221" cy="30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ru-RU" sz="2400"/>
                    <a:t>2</a:t>
                  </a:r>
                </a:p>
              </p:txBody>
            </p:sp>
          </p:grpSp>
          <p:sp>
            <p:nvSpPr>
              <p:cNvPr id="10285" name="Rectangle 14"/>
              <p:cNvSpPr>
                <a:spLocks noChangeArrowheads="1"/>
              </p:cNvSpPr>
              <p:nvPr/>
            </p:nvSpPr>
            <p:spPr bwMode="auto">
              <a:xfrm>
                <a:off x="1838" y="1616"/>
                <a:ext cx="222" cy="3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ru-RU" sz="2400"/>
                  <a:t>9</a:t>
                </a:r>
              </a:p>
            </p:txBody>
          </p:sp>
          <p:sp>
            <p:nvSpPr>
              <p:cNvPr id="10286" name="Rectangle 16"/>
              <p:cNvSpPr>
                <a:spLocks noChangeArrowheads="1"/>
              </p:cNvSpPr>
              <p:nvPr/>
            </p:nvSpPr>
            <p:spPr bwMode="auto">
              <a:xfrm>
                <a:off x="1429" y="1525"/>
                <a:ext cx="327" cy="3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ru-RU" sz="2400" dirty="0"/>
                  <a:t>18</a:t>
                </a:r>
              </a:p>
            </p:txBody>
          </p:sp>
          <p:sp>
            <p:nvSpPr>
              <p:cNvPr id="10287" name="Line 17"/>
              <p:cNvSpPr>
                <a:spLocks noChangeShapeType="1"/>
              </p:cNvSpPr>
              <p:nvPr/>
            </p:nvSpPr>
            <p:spPr bwMode="auto">
              <a:xfrm>
                <a:off x="1474" y="1797"/>
                <a:ext cx="27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26" name="Rectangle 18"/>
              <p:cNvSpPr>
                <a:spLocks noChangeArrowheads="1"/>
              </p:cNvSpPr>
              <p:nvPr/>
            </p:nvSpPr>
            <p:spPr bwMode="auto">
              <a:xfrm>
                <a:off x="1519" y="1841"/>
                <a:ext cx="175" cy="255"/>
              </a:xfrm>
              <a:prstGeom prst="rect">
                <a:avLst/>
              </a:prstGeom>
              <a:solidFill>
                <a:srgbClr val="FFFF99"/>
              </a:solidFill>
              <a:ln w="9525">
                <a:noFill/>
                <a:miter lim="800000"/>
                <a:headEnd/>
                <a:tailEnd/>
              </a:ln>
              <a:effectLst>
                <a:outerShdw dist="35921" dir="2700000" algn="ctr" rotWithShape="0">
                  <a:schemeClr val="tx2"/>
                </a:outerShdw>
              </a:effectLst>
            </p:spPr>
            <p:txBody>
              <a:bodyPr lIns="54000" tIns="10800" rIns="54000" bIns="10800">
                <a:spAutoFit/>
              </a:bodyPr>
              <a:lstStyle/>
              <a:p>
                <a:pPr>
                  <a:defRPr/>
                </a:pPr>
                <a:r>
                  <a:rPr lang="ru-RU" sz="2400"/>
                  <a:t>1</a:t>
                </a:r>
              </a:p>
            </p:txBody>
          </p:sp>
        </p:grpSp>
      </p:grpSp>
      <p:grpSp>
        <p:nvGrpSpPr>
          <p:cNvPr id="6" name="Group 20"/>
          <p:cNvGrpSpPr>
            <a:grpSpLocks/>
          </p:cNvGrpSpPr>
          <p:nvPr/>
        </p:nvGrpSpPr>
        <p:grpSpPr bwMode="auto">
          <a:xfrm>
            <a:off x="2627313" y="4581525"/>
            <a:ext cx="1162050" cy="1143000"/>
            <a:chOff x="1429" y="1344"/>
            <a:chExt cx="816" cy="752"/>
          </a:xfrm>
        </p:grpSpPr>
        <p:grpSp>
          <p:nvGrpSpPr>
            <p:cNvPr id="10273" name="Group 21"/>
            <p:cNvGrpSpPr>
              <a:grpSpLocks/>
            </p:cNvGrpSpPr>
            <p:nvPr/>
          </p:nvGrpSpPr>
          <p:grpSpPr bwMode="auto">
            <a:xfrm>
              <a:off x="1791" y="1344"/>
              <a:ext cx="454" cy="499"/>
              <a:chOff x="1791" y="1344"/>
              <a:chExt cx="454" cy="499"/>
            </a:xfrm>
          </p:grpSpPr>
          <p:grpSp>
            <p:nvGrpSpPr>
              <p:cNvPr id="10278" name="Group 22"/>
              <p:cNvGrpSpPr>
                <a:grpSpLocks/>
              </p:cNvGrpSpPr>
              <p:nvPr/>
            </p:nvGrpSpPr>
            <p:grpSpPr bwMode="auto">
              <a:xfrm>
                <a:off x="1791" y="1389"/>
                <a:ext cx="454" cy="454"/>
                <a:chOff x="1791" y="1389"/>
                <a:chExt cx="454" cy="454"/>
              </a:xfrm>
            </p:grpSpPr>
            <p:sp>
              <p:nvSpPr>
                <p:cNvPr id="10280" name="Line 23"/>
                <p:cNvSpPr>
                  <a:spLocks noChangeShapeType="1"/>
                </p:cNvSpPr>
                <p:nvPr/>
              </p:nvSpPr>
              <p:spPr bwMode="auto">
                <a:xfrm>
                  <a:off x="1791" y="1389"/>
                  <a:ext cx="0" cy="45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81" name="Line 24"/>
                <p:cNvSpPr>
                  <a:spLocks noChangeShapeType="1"/>
                </p:cNvSpPr>
                <p:nvPr/>
              </p:nvSpPr>
              <p:spPr bwMode="auto">
                <a:xfrm rot="-5400000">
                  <a:off x="2018" y="1389"/>
                  <a:ext cx="0" cy="45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0279" name="Rectangle 25"/>
              <p:cNvSpPr>
                <a:spLocks noChangeArrowheads="1"/>
              </p:cNvSpPr>
              <p:nvPr/>
            </p:nvSpPr>
            <p:spPr bwMode="auto">
              <a:xfrm>
                <a:off x="1837" y="1344"/>
                <a:ext cx="248" cy="3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ru-RU" sz="2400"/>
                  <a:t>2</a:t>
                </a:r>
              </a:p>
            </p:txBody>
          </p:sp>
        </p:grpSp>
        <p:sp>
          <p:nvSpPr>
            <p:cNvPr id="10274" name="Rectangle 26"/>
            <p:cNvSpPr>
              <a:spLocks noChangeArrowheads="1"/>
            </p:cNvSpPr>
            <p:nvPr/>
          </p:nvSpPr>
          <p:spPr bwMode="auto">
            <a:xfrm>
              <a:off x="1838" y="1616"/>
              <a:ext cx="249" cy="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400"/>
                <a:t>4</a:t>
              </a:r>
            </a:p>
          </p:txBody>
        </p:sp>
        <p:sp>
          <p:nvSpPr>
            <p:cNvPr id="10275" name="Rectangle 27"/>
            <p:cNvSpPr>
              <a:spLocks noChangeArrowheads="1"/>
            </p:cNvSpPr>
            <p:nvPr/>
          </p:nvSpPr>
          <p:spPr bwMode="auto">
            <a:xfrm>
              <a:off x="1429" y="1525"/>
              <a:ext cx="308" cy="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400"/>
                <a:t> 8</a:t>
              </a:r>
            </a:p>
          </p:txBody>
        </p:sp>
        <p:sp>
          <p:nvSpPr>
            <p:cNvPr id="10276" name="Line 28"/>
            <p:cNvSpPr>
              <a:spLocks noChangeShapeType="1"/>
            </p:cNvSpPr>
            <p:nvPr/>
          </p:nvSpPr>
          <p:spPr bwMode="auto">
            <a:xfrm>
              <a:off x="1474" y="1797"/>
              <a:ext cx="27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37" name="Rectangle 29"/>
            <p:cNvSpPr>
              <a:spLocks noChangeArrowheads="1"/>
            </p:cNvSpPr>
            <p:nvPr/>
          </p:nvSpPr>
          <p:spPr bwMode="auto">
            <a:xfrm>
              <a:off x="1519" y="1841"/>
              <a:ext cx="175" cy="255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tx2"/>
              </a:outerShdw>
            </a:effectLst>
          </p:spPr>
          <p:txBody>
            <a:bodyPr lIns="54000" tIns="10800" rIns="54000" bIns="10800">
              <a:spAutoFit/>
            </a:bodyPr>
            <a:lstStyle/>
            <a:p>
              <a:pPr>
                <a:defRPr/>
              </a:pPr>
              <a:r>
                <a:rPr lang="ru-RU" sz="2400"/>
                <a:t>1</a:t>
              </a:r>
            </a:p>
          </p:txBody>
        </p:sp>
      </p:grpSp>
      <p:grpSp>
        <p:nvGrpSpPr>
          <p:cNvPr id="9" name="Group 30"/>
          <p:cNvGrpSpPr>
            <a:grpSpLocks/>
          </p:cNvGrpSpPr>
          <p:nvPr/>
        </p:nvGrpSpPr>
        <p:grpSpPr bwMode="auto">
          <a:xfrm>
            <a:off x="3132138" y="4941888"/>
            <a:ext cx="1162050" cy="1143000"/>
            <a:chOff x="1429" y="1344"/>
            <a:chExt cx="816" cy="752"/>
          </a:xfrm>
        </p:grpSpPr>
        <p:grpSp>
          <p:nvGrpSpPr>
            <p:cNvPr id="10264" name="Group 31"/>
            <p:cNvGrpSpPr>
              <a:grpSpLocks/>
            </p:cNvGrpSpPr>
            <p:nvPr/>
          </p:nvGrpSpPr>
          <p:grpSpPr bwMode="auto">
            <a:xfrm>
              <a:off x="1791" y="1344"/>
              <a:ext cx="454" cy="499"/>
              <a:chOff x="1791" y="1344"/>
              <a:chExt cx="454" cy="499"/>
            </a:xfrm>
          </p:grpSpPr>
          <p:grpSp>
            <p:nvGrpSpPr>
              <p:cNvPr id="10269" name="Group 32"/>
              <p:cNvGrpSpPr>
                <a:grpSpLocks/>
              </p:cNvGrpSpPr>
              <p:nvPr/>
            </p:nvGrpSpPr>
            <p:grpSpPr bwMode="auto">
              <a:xfrm>
                <a:off x="1791" y="1389"/>
                <a:ext cx="454" cy="454"/>
                <a:chOff x="1791" y="1389"/>
                <a:chExt cx="454" cy="454"/>
              </a:xfrm>
            </p:grpSpPr>
            <p:sp>
              <p:nvSpPr>
                <p:cNvPr id="10271" name="Line 33"/>
                <p:cNvSpPr>
                  <a:spLocks noChangeShapeType="1"/>
                </p:cNvSpPr>
                <p:nvPr/>
              </p:nvSpPr>
              <p:spPr bwMode="auto">
                <a:xfrm>
                  <a:off x="1791" y="1389"/>
                  <a:ext cx="0" cy="45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72" name="Line 34"/>
                <p:cNvSpPr>
                  <a:spLocks noChangeShapeType="1"/>
                </p:cNvSpPr>
                <p:nvPr/>
              </p:nvSpPr>
              <p:spPr bwMode="auto">
                <a:xfrm rot="-5400000">
                  <a:off x="2018" y="1389"/>
                  <a:ext cx="0" cy="45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0270" name="Rectangle 35"/>
              <p:cNvSpPr>
                <a:spLocks noChangeArrowheads="1"/>
              </p:cNvSpPr>
              <p:nvPr/>
            </p:nvSpPr>
            <p:spPr bwMode="auto">
              <a:xfrm>
                <a:off x="1837" y="1344"/>
                <a:ext cx="248" cy="3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ru-RU" sz="2400"/>
                  <a:t>2</a:t>
                </a:r>
              </a:p>
            </p:txBody>
          </p:sp>
        </p:grpSp>
        <p:sp>
          <p:nvSpPr>
            <p:cNvPr id="10265" name="Rectangle 36"/>
            <p:cNvSpPr>
              <a:spLocks noChangeArrowheads="1"/>
            </p:cNvSpPr>
            <p:nvPr/>
          </p:nvSpPr>
          <p:spPr bwMode="auto">
            <a:xfrm>
              <a:off x="1838" y="1616"/>
              <a:ext cx="249" cy="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400"/>
                <a:t>2</a:t>
              </a:r>
            </a:p>
          </p:txBody>
        </p:sp>
        <p:sp>
          <p:nvSpPr>
            <p:cNvPr id="10266" name="Rectangle 37"/>
            <p:cNvSpPr>
              <a:spLocks noChangeArrowheads="1"/>
            </p:cNvSpPr>
            <p:nvPr/>
          </p:nvSpPr>
          <p:spPr bwMode="auto">
            <a:xfrm>
              <a:off x="1429" y="1525"/>
              <a:ext cx="308" cy="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400"/>
                <a:t> 4</a:t>
              </a:r>
            </a:p>
          </p:txBody>
        </p:sp>
        <p:sp>
          <p:nvSpPr>
            <p:cNvPr id="10267" name="Line 38"/>
            <p:cNvSpPr>
              <a:spLocks noChangeShapeType="1"/>
            </p:cNvSpPr>
            <p:nvPr/>
          </p:nvSpPr>
          <p:spPr bwMode="auto">
            <a:xfrm>
              <a:off x="1474" y="1797"/>
              <a:ext cx="27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47" name="Rectangle 39"/>
            <p:cNvSpPr>
              <a:spLocks noChangeArrowheads="1"/>
            </p:cNvSpPr>
            <p:nvPr/>
          </p:nvSpPr>
          <p:spPr bwMode="auto">
            <a:xfrm>
              <a:off x="1519" y="1841"/>
              <a:ext cx="175" cy="255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tx2"/>
              </a:outerShdw>
            </a:effectLst>
          </p:spPr>
          <p:txBody>
            <a:bodyPr lIns="54000" tIns="10800" rIns="54000" bIns="10800">
              <a:spAutoFit/>
            </a:bodyPr>
            <a:lstStyle/>
            <a:p>
              <a:pPr>
                <a:defRPr/>
              </a:pPr>
              <a:r>
                <a:rPr lang="ru-RU" sz="2400"/>
                <a:t>0</a:t>
              </a:r>
            </a:p>
          </p:txBody>
        </p:sp>
      </p:grpSp>
      <p:grpSp>
        <p:nvGrpSpPr>
          <p:cNvPr id="12" name="Group 40"/>
          <p:cNvGrpSpPr>
            <a:grpSpLocks/>
          </p:cNvGrpSpPr>
          <p:nvPr/>
        </p:nvGrpSpPr>
        <p:grpSpPr bwMode="auto">
          <a:xfrm>
            <a:off x="3625850" y="5343525"/>
            <a:ext cx="1162050" cy="1143000"/>
            <a:chOff x="1429" y="1344"/>
            <a:chExt cx="816" cy="753"/>
          </a:xfrm>
        </p:grpSpPr>
        <p:grpSp>
          <p:nvGrpSpPr>
            <p:cNvPr id="10255" name="Group 41"/>
            <p:cNvGrpSpPr>
              <a:grpSpLocks/>
            </p:cNvGrpSpPr>
            <p:nvPr/>
          </p:nvGrpSpPr>
          <p:grpSpPr bwMode="auto">
            <a:xfrm>
              <a:off x="1791" y="1344"/>
              <a:ext cx="454" cy="499"/>
              <a:chOff x="1791" y="1344"/>
              <a:chExt cx="454" cy="499"/>
            </a:xfrm>
          </p:grpSpPr>
          <p:grpSp>
            <p:nvGrpSpPr>
              <p:cNvPr id="10260" name="Group 42"/>
              <p:cNvGrpSpPr>
                <a:grpSpLocks/>
              </p:cNvGrpSpPr>
              <p:nvPr/>
            </p:nvGrpSpPr>
            <p:grpSpPr bwMode="auto">
              <a:xfrm>
                <a:off x="1791" y="1389"/>
                <a:ext cx="454" cy="454"/>
                <a:chOff x="1791" y="1389"/>
                <a:chExt cx="454" cy="454"/>
              </a:xfrm>
            </p:grpSpPr>
            <p:sp>
              <p:nvSpPr>
                <p:cNvPr id="10262" name="Line 43"/>
                <p:cNvSpPr>
                  <a:spLocks noChangeShapeType="1"/>
                </p:cNvSpPr>
                <p:nvPr/>
              </p:nvSpPr>
              <p:spPr bwMode="auto">
                <a:xfrm>
                  <a:off x="1791" y="1389"/>
                  <a:ext cx="0" cy="45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63" name="Line 44"/>
                <p:cNvSpPr>
                  <a:spLocks noChangeShapeType="1"/>
                </p:cNvSpPr>
                <p:nvPr/>
              </p:nvSpPr>
              <p:spPr bwMode="auto">
                <a:xfrm rot="-5400000">
                  <a:off x="2018" y="1389"/>
                  <a:ext cx="0" cy="45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0261" name="Rectangle 45"/>
              <p:cNvSpPr>
                <a:spLocks noChangeArrowheads="1"/>
              </p:cNvSpPr>
              <p:nvPr/>
            </p:nvSpPr>
            <p:spPr bwMode="auto">
              <a:xfrm>
                <a:off x="1837" y="1344"/>
                <a:ext cx="248" cy="3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ru-RU" sz="2400"/>
                  <a:t>2</a:t>
                </a:r>
              </a:p>
            </p:txBody>
          </p:sp>
        </p:grpSp>
        <p:sp>
          <p:nvSpPr>
            <p:cNvPr id="10256" name="Rectangle 46"/>
            <p:cNvSpPr>
              <a:spLocks noChangeArrowheads="1"/>
            </p:cNvSpPr>
            <p:nvPr/>
          </p:nvSpPr>
          <p:spPr bwMode="auto">
            <a:xfrm>
              <a:off x="1838" y="1616"/>
              <a:ext cx="249" cy="3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400"/>
                <a:t>1</a:t>
              </a:r>
            </a:p>
          </p:txBody>
        </p:sp>
        <p:sp>
          <p:nvSpPr>
            <p:cNvPr id="10257" name="Rectangle 47"/>
            <p:cNvSpPr>
              <a:spLocks noChangeArrowheads="1"/>
            </p:cNvSpPr>
            <p:nvPr/>
          </p:nvSpPr>
          <p:spPr bwMode="auto">
            <a:xfrm>
              <a:off x="1429" y="1525"/>
              <a:ext cx="308" cy="3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400"/>
                <a:t> 2</a:t>
              </a:r>
            </a:p>
          </p:txBody>
        </p:sp>
        <p:sp>
          <p:nvSpPr>
            <p:cNvPr id="10258" name="Line 48"/>
            <p:cNvSpPr>
              <a:spLocks noChangeShapeType="1"/>
            </p:cNvSpPr>
            <p:nvPr/>
          </p:nvSpPr>
          <p:spPr bwMode="auto">
            <a:xfrm>
              <a:off x="1474" y="1797"/>
              <a:ext cx="27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57" name="Rectangle 49"/>
            <p:cNvSpPr>
              <a:spLocks noChangeArrowheads="1"/>
            </p:cNvSpPr>
            <p:nvPr/>
          </p:nvSpPr>
          <p:spPr bwMode="auto">
            <a:xfrm>
              <a:off x="1519" y="1842"/>
              <a:ext cx="175" cy="255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tx2"/>
              </a:outerShdw>
            </a:effectLst>
          </p:spPr>
          <p:txBody>
            <a:bodyPr lIns="54000" tIns="10800" rIns="54000" bIns="10800">
              <a:spAutoFit/>
            </a:bodyPr>
            <a:lstStyle/>
            <a:p>
              <a:pPr>
                <a:defRPr/>
              </a:pPr>
              <a:r>
                <a:rPr lang="ru-RU" sz="2400"/>
                <a:t>0</a:t>
              </a:r>
            </a:p>
          </p:txBody>
        </p:sp>
      </p:grpSp>
      <p:sp>
        <p:nvSpPr>
          <p:cNvPr id="17469" name="Rectangle 61"/>
          <p:cNvSpPr>
            <a:spLocks noChangeArrowheads="1"/>
          </p:cNvSpPr>
          <p:nvPr/>
        </p:nvSpPr>
        <p:spPr bwMode="auto">
          <a:xfrm>
            <a:off x="5148263" y="4365625"/>
            <a:ext cx="26638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/>
              <a:t>19 = 10011</a:t>
            </a:r>
            <a:r>
              <a:rPr lang="ru-RU" sz="3600" b="1" baseline="-25000"/>
              <a:t>2</a:t>
            </a:r>
          </a:p>
        </p:txBody>
      </p:sp>
      <p:sp>
        <p:nvSpPr>
          <p:cNvPr id="17473" name="AutoShape 65"/>
          <p:cNvSpPr>
            <a:spLocks noChangeArrowheads="1"/>
          </p:cNvSpPr>
          <p:nvPr/>
        </p:nvSpPr>
        <p:spPr bwMode="auto">
          <a:xfrm>
            <a:off x="5508625" y="5589588"/>
            <a:ext cx="1512888" cy="720725"/>
          </a:xfrm>
          <a:prstGeom prst="wedgeRoundRectCallout">
            <a:avLst>
              <a:gd name="adj1" fmla="val 82949"/>
              <a:gd name="adj2" fmla="val -127972"/>
              <a:gd name="adj3" fmla="val 16667"/>
            </a:avLst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tx2"/>
            </a:outerShdw>
          </a:effectLst>
        </p:spPr>
        <p:txBody>
          <a:bodyPr/>
          <a:lstStyle/>
          <a:p>
            <a:pPr algn="ctr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система счисления</a:t>
            </a:r>
          </a:p>
        </p:txBody>
      </p:sp>
      <p:sp>
        <p:nvSpPr>
          <p:cNvPr id="5184" name="Line 64"/>
          <p:cNvSpPr>
            <a:spLocks noChangeShapeType="1"/>
          </p:cNvSpPr>
          <p:nvPr/>
        </p:nvSpPr>
        <p:spPr bwMode="auto">
          <a:xfrm flipH="1" flipV="1">
            <a:off x="1763713" y="5445125"/>
            <a:ext cx="1800225" cy="126841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195" name="Oval 75"/>
          <p:cNvSpPr>
            <a:spLocks noChangeArrowheads="1"/>
          </p:cNvSpPr>
          <p:nvPr/>
        </p:nvSpPr>
        <p:spPr bwMode="auto">
          <a:xfrm>
            <a:off x="4211638" y="5805488"/>
            <a:ext cx="360362" cy="360362"/>
          </a:xfrm>
          <a:prstGeom prst="ellipse">
            <a:avLst/>
          </a:prstGeom>
          <a:noFill/>
          <a:ln w="38100">
            <a:solidFill>
              <a:srgbClr val="EBE6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96" name="Arc 76"/>
          <p:cNvSpPr>
            <a:spLocks/>
          </p:cNvSpPr>
          <p:nvPr/>
        </p:nvSpPr>
        <p:spPr bwMode="auto">
          <a:xfrm flipV="1">
            <a:off x="3563938" y="6275388"/>
            <a:ext cx="863600" cy="433387"/>
          </a:xfrm>
          <a:custGeom>
            <a:avLst/>
            <a:gdLst>
              <a:gd name="T0" fmla="*/ 0 w 21600"/>
              <a:gd name="T1" fmla="*/ 0 h 21600"/>
              <a:gd name="T2" fmla="*/ 34528005 w 21600"/>
              <a:gd name="T3" fmla="*/ 8695568 h 21600"/>
              <a:gd name="T4" fmla="*/ 0 w 21600"/>
              <a:gd name="T5" fmla="*/ 8695568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3" name="TextBox 52">
            <a:extLst>
              <a:ext uri="{FF2B5EF4-FFF2-40B4-BE49-F238E27FC236}"/>
            </a:extLst>
          </p:cNvPr>
          <p:cNvSpPr txBox="1"/>
          <p:nvPr/>
        </p:nvSpPr>
        <p:spPr>
          <a:xfrm>
            <a:off x="468313" y="142875"/>
            <a:ext cx="1582737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800" dirty="0">
                <a:latin typeface="+mn-lt"/>
              </a:rPr>
              <a:t>Теория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7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7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4" grpId="0" animBg="1"/>
      <p:bldP spid="5184" grpId="0" animBg="1"/>
      <p:bldP spid="5195" grpId="0" animBg="1"/>
      <p:bldP spid="519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5"/>
          <p:cNvSpPr txBox="1">
            <a:spLocks noChangeArrowheads="1"/>
          </p:cNvSpPr>
          <p:nvPr/>
        </p:nvSpPr>
        <p:spPr bwMode="auto">
          <a:xfrm>
            <a:off x="395536" y="836712"/>
            <a:ext cx="788511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Перевод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чисел из позиционной СС с основанием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десятичную систему счисления</a:t>
            </a:r>
          </a:p>
        </p:txBody>
      </p:sp>
      <p:sp>
        <p:nvSpPr>
          <p:cNvPr id="12291" name="Text Box 7"/>
          <p:cNvSpPr txBox="1">
            <a:spLocks noChangeArrowheads="1"/>
          </p:cNvSpPr>
          <p:nvPr/>
        </p:nvSpPr>
        <p:spPr bwMode="auto">
          <a:xfrm>
            <a:off x="827088" y="2133600"/>
            <a:ext cx="56880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323850" y="1989138"/>
            <a:ext cx="8569325" cy="193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Правило перевода: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представить число в развернутой форме;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вычислить сумму ряда.</a:t>
            </a:r>
          </a:p>
          <a:p>
            <a:pPr>
              <a:spcBef>
                <a:spcPct val="50000"/>
              </a:spcBef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Полученный результат является значением числа в 10-ой СС.</a:t>
            </a:r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323850" y="4437063"/>
            <a:ext cx="835183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Пример: число 3201</a:t>
            </a:r>
            <a:r>
              <a:rPr lang="ru-RU" sz="2400" baseline="-25000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перевести в 10-ую СС</a:t>
            </a:r>
          </a:p>
          <a:p>
            <a:pPr>
              <a:spcBef>
                <a:spcPct val="50000"/>
              </a:spcBef>
            </a:pPr>
            <a:endParaRPr lang="ru-RU" sz="800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 3201</a:t>
            </a:r>
            <a:r>
              <a:rPr lang="ru-RU" sz="2400" baseline="-25000" dirty="0"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=</a:t>
            </a:r>
          </a:p>
          <a:p>
            <a:pPr>
              <a:spcBef>
                <a:spcPct val="50000"/>
              </a:spcBef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774700" y="4984750"/>
            <a:ext cx="7921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/>
              <a:t>3  2 1 0</a:t>
            </a:r>
          </a:p>
        </p:txBody>
      </p:sp>
      <p:sp>
        <p:nvSpPr>
          <p:cNvPr id="4112" name="Text Box 16"/>
          <p:cNvSpPr txBox="1">
            <a:spLocks noChangeArrowheads="1"/>
          </p:cNvSpPr>
          <p:nvPr/>
        </p:nvSpPr>
        <p:spPr bwMode="auto">
          <a:xfrm>
            <a:off x="2051050" y="5157788"/>
            <a:ext cx="46815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5</a:t>
            </a:r>
            <a:r>
              <a:rPr lang="ru-RU" sz="2400" baseline="30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+ 2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5</a:t>
            </a:r>
            <a:r>
              <a:rPr lang="ru-RU" sz="2400" baseline="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+ 0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5</a:t>
            </a:r>
            <a:r>
              <a:rPr lang="ru-RU" sz="2400" baseline="30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+ 1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5</a:t>
            </a:r>
            <a:r>
              <a:rPr lang="ru-RU" sz="2400" baseline="30000" dirty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=</a:t>
            </a:r>
          </a:p>
        </p:txBody>
      </p:sp>
      <p:sp>
        <p:nvSpPr>
          <p:cNvPr id="4113" name="Text Box 17"/>
          <p:cNvSpPr txBox="1">
            <a:spLocks noChangeArrowheads="1"/>
          </p:cNvSpPr>
          <p:nvPr/>
        </p:nvSpPr>
        <p:spPr bwMode="auto">
          <a:xfrm>
            <a:off x="827088" y="5734050"/>
            <a:ext cx="3168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=  3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125 + 2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25 + 1</a:t>
            </a:r>
          </a:p>
        </p:txBody>
      </p:sp>
      <p:sp>
        <p:nvSpPr>
          <p:cNvPr id="4114" name="Text Box 18"/>
          <p:cNvSpPr txBox="1">
            <a:spLocks noChangeArrowheads="1"/>
          </p:cNvSpPr>
          <p:nvPr/>
        </p:nvSpPr>
        <p:spPr bwMode="auto">
          <a:xfrm>
            <a:off x="3924300" y="573405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= 426</a:t>
            </a:r>
          </a:p>
        </p:txBody>
      </p:sp>
      <p:sp>
        <p:nvSpPr>
          <p:cNvPr id="4115" name="Text Box 19"/>
          <p:cNvSpPr txBox="1">
            <a:spLocks noChangeArrowheads="1"/>
          </p:cNvSpPr>
          <p:nvPr/>
        </p:nvSpPr>
        <p:spPr bwMode="auto">
          <a:xfrm>
            <a:off x="5724525" y="5734050"/>
            <a:ext cx="2016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3201</a:t>
            </a:r>
            <a:r>
              <a:rPr lang="ru-RU" sz="2400" baseline="-25000" dirty="0"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= 426</a:t>
            </a:r>
          </a:p>
        </p:txBody>
      </p:sp>
      <p:sp>
        <p:nvSpPr>
          <p:cNvPr id="12" name="TextBox 11">
            <a:extLst>
              <a:ext uri="{FF2B5EF4-FFF2-40B4-BE49-F238E27FC236}"/>
            </a:extLst>
          </p:cNvPr>
          <p:cNvSpPr txBox="1"/>
          <p:nvPr/>
        </p:nvSpPr>
        <p:spPr>
          <a:xfrm>
            <a:off x="468313" y="142875"/>
            <a:ext cx="1582737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800" dirty="0">
                <a:latin typeface="+mn-lt"/>
              </a:rPr>
              <a:t>Теория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10" grpId="0"/>
      <p:bldP spid="4112" grpId="0"/>
      <p:bldP spid="4113" grpId="0"/>
      <p:bldP spid="4114" grpId="0"/>
      <p:bldP spid="41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5"/>
          <p:cNvSpPr txBox="1">
            <a:spLocks noChangeArrowheads="1"/>
          </p:cNvSpPr>
          <p:nvPr/>
        </p:nvSpPr>
        <p:spPr bwMode="auto">
          <a:xfrm>
            <a:off x="467544" y="476672"/>
            <a:ext cx="788511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Таблицы соответствия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двоичной-восьмеричной-шестнадцатеричной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систем счисления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1" name="Text Box 7"/>
          <p:cNvSpPr txBox="1">
            <a:spLocks noChangeArrowheads="1"/>
          </p:cNvSpPr>
          <p:nvPr/>
        </p:nvSpPr>
        <p:spPr bwMode="auto">
          <a:xfrm>
            <a:off x="827088" y="2133600"/>
            <a:ext cx="56880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2" name="TextBox 11">
            <a:extLst>
              <a:ext uri="{FF2B5EF4-FFF2-40B4-BE49-F238E27FC236}"/>
            </a:extLst>
          </p:cNvPr>
          <p:cNvSpPr txBox="1"/>
          <p:nvPr/>
        </p:nvSpPr>
        <p:spPr>
          <a:xfrm>
            <a:off x="468313" y="142875"/>
            <a:ext cx="1582737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800" dirty="0">
                <a:latin typeface="+mn-lt"/>
              </a:rPr>
              <a:t>Теория</a:t>
            </a: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1547664" y="2060848"/>
          <a:ext cx="2304256" cy="3337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92088"/>
                <a:gridCol w="720080"/>
                <a:gridCol w="79208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10 С.С.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 С.С.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8 С.С.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000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001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010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011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4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100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4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5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101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5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6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110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6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7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111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7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5076056" y="1412776"/>
          <a:ext cx="2232248" cy="518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0080"/>
                <a:gridCol w="720080"/>
                <a:gridCol w="792088"/>
              </a:tblGrid>
              <a:tr h="288032"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 С.С.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16 С.С.</a:t>
                      </a:r>
                      <a:endParaRPr lang="ru-RU" sz="1400" dirty="0"/>
                    </a:p>
                  </a:txBody>
                  <a:tcPr/>
                </a:tc>
              </a:tr>
              <a:tr h="271264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0000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</a:t>
                      </a:r>
                      <a:endParaRPr lang="ru-RU" sz="1400" dirty="0"/>
                    </a:p>
                  </a:txBody>
                  <a:tcPr/>
                </a:tc>
              </a:tr>
              <a:tr h="254496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0001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</a:t>
                      </a:r>
                      <a:endParaRPr lang="ru-RU" sz="1400" dirty="0"/>
                    </a:p>
                  </a:txBody>
                  <a:tcPr/>
                </a:tc>
              </a:tr>
              <a:tr h="237728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0010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</a:t>
                      </a:r>
                      <a:endParaRPr lang="ru-RU" sz="1400" dirty="0"/>
                    </a:p>
                  </a:txBody>
                  <a:tcPr/>
                </a:tc>
              </a:tr>
              <a:tr h="22096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0011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</a:t>
                      </a:r>
                      <a:endParaRPr lang="ru-RU" sz="1400" dirty="0"/>
                    </a:p>
                  </a:txBody>
                  <a:tcPr/>
                </a:tc>
              </a:tr>
              <a:tr h="27620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4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0100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4</a:t>
                      </a:r>
                      <a:endParaRPr lang="ru-RU" sz="1400" dirty="0"/>
                    </a:p>
                  </a:txBody>
                  <a:tcPr/>
                </a:tc>
              </a:tr>
              <a:tr h="187424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5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0101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5</a:t>
                      </a:r>
                      <a:endParaRPr lang="ru-RU" sz="1400" dirty="0"/>
                    </a:p>
                  </a:txBody>
                  <a:tcPr/>
                </a:tc>
              </a:tr>
              <a:tr h="242664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6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0110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6</a:t>
                      </a:r>
                      <a:endParaRPr lang="ru-RU" sz="1400" dirty="0"/>
                    </a:p>
                  </a:txBody>
                  <a:tcPr/>
                </a:tc>
              </a:tr>
              <a:tr h="153888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7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0111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7</a:t>
                      </a:r>
                      <a:endParaRPr lang="ru-RU" sz="1400" dirty="0"/>
                    </a:p>
                  </a:txBody>
                  <a:tcPr/>
                </a:tc>
              </a:tr>
              <a:tr h="209128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8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1000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8</a:t>
                      </a:r>
                      <a:endParaRPr lang="ru-RU" sz="1400" dirty="0"/>
                    </a:p>
                  </a:txBody>
                  <a:tcPr/>
                </a:tc>
              </a:tr>
              <a:tr h="120352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9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1001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9</a:t>
                      </a:r>
                      <a:endParaRPr lang="ru-RU" sz="1400" dirty="0"/>
                    </a:p>
                  </a:txBody>
                  <a:tcPr/>
                </a:tc>
              </a:tr>
              <a:tr h="24760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1010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</a:t>
                      </a:r>
                      <a:endParaRPr lang="ru-RU" sz="1400" dirty="0"/>
                    </a:p>
                  </a:txBody>
                  <a:tcPr/>
                </a:tc>
              </a:tr>
              <a:tr h="158824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1011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B</a:t>
                      </a:r>
                      <a:endParaRPr lang="ru-RU" sz="1400" dirty="0"/>
                    </a:p>
                  </a:txBody>
                  <a:tcPr/>
                </a:tc>
              </a:tr>
              <a:tr h="142056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12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1100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</a:t>
                      </a:r>
                      <a:endParaRPr lang="ru-RU" sz="1400" dirty="0"/>
                    </a:p>
                  </a:txBody>
                  <a:tcPr/>
                </a:tc>
              </a:tr>
              <a:tr h="142056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13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1101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</a:t>
                      </a:r>
                      <a:endParaRPr lang="ru-RU" sz="1400" dirty="0"/>
                    </a:p>
                  </a:txBody>
                  <a:tcPr/>
                </a:tc>
              </a:tr>
              <a:tr h="142056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14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1110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E</a:t>
                      </a:r>
                      <a:endParaRPr lang="ru-RU" sz="1400" dirty="0"/>
                    </a:p>
                  </a:txBody>
                  <a:tcPr/>
                </a:tc>
              </a:tr>
              <a:tr h="142056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15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1111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F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287016" y="163379"/>
            <a:ext cx="8856984" cy="1523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200" b="1" u="sng" dirty="0">
                <a:latin typeface="Times New Roman" pitchFamily="18" charset="0"/>
                <a:cs typeface="Times New Roman" pitchFamily="18" charset="0"/>
              </a:rPr>
              <a:t>Задание </a:t>
            </a:r>
            <a:r>
              <a:rPr lang="ru-RU" sz="2200" b="1" u="sng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демо-2018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Перевести число 126 из десятичной системы счисления в двоичную. В ответе укажите двоичное число, основание системы счисления указывать не надо.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611560" y="2276872"/>
            <a:ext cx="7920038" cy="2708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а) методом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разложения числа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 степени основания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</a:t>
            </a:r>
          </a:p>
          <a:p>
            <a:pPr>
              <a:spcBef>
                <a:spcPct val="5000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Метод заключается в следующем: если число нечетное, раскладываем его на сумму 1 и четной части, из которой выделяем степень двойки, максимально к ней приближенную. Далее алгоритм повторяем.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Если исходное число четное, сразу выделяем степени двойки по убыванию. Ответ записываем поразрядно, начиная со старшего. Если очередная степень двойки отсутствует, в этом разряде пишем 0.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Метод удобен при небольших числах.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323528" y="6021288"/>
            <a:ext cx="2016224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200" b="1" u="sng" dirty="0">
                <a:latin typeface="Times New Roman" pitchFamily="18" charset="0"/>
                <a:cs typeface="Times New Roman" pitchFamily="18" charset="0"/>
              </a:rPr>
              <a:t>Ответ: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111110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1772816"/>
            <a:ext cx="15841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u="sng" dirty="0">
                <a:latin typeface="Times New Roman" pitchFamily="18" charset="0"/>
                <a:cs typeface="Times New Roman" pitchFamily="18" charset="0"/>
              </a:rPr>
              <a:t>Решение.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99592" y="5085184"/>
            <a:ext cx="7776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126 = 64 + 62 = 64 + 32 + 30 = 64 + 32 +16 + 14 = 64 + 32 +16 + 8 + 6 = = 64 + 32 +16 + 8 + 4 +2 = 2</a:t>
            </a:r>
            <a:r>
              <a:rPr lang="ru-RU" baseline="30000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+ 2</a:t>
            </a:r>
            <a:r>
              <a:rPr lang="ru-RU" baseline="300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+ 2</a:t>
            </a:r>
            <a:r>
              <a:rPr lang="ru-RU" baseline="30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+ 2</a:t>
            </a:r>
            <a:r>
              <a:rPr lang="ru-RU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+ 2</a:t>
            </a:r>
            <a:r>
              <a:rPr lang="ru-RU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+2</a:t>
            </a:r>
            <a:r>
              <a:rPr lang="ru-RU" baseline="30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07904" y="5733256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126 = 1111110</a:t>
            </a:r>
            <a:r>
              <a:rPr lang="ru-RU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baseline="-25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287016" y="163379"/>
            <a:ext cx="8856984" cy="1523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200" b="1" u="sng" dirty="0">
                <a:latin typeface="Times New Roman" pitchFamily="18" charset="0"/>
                <a:cs typeface="Times New Roman" pitchFamily="18" charset="0"/>
              </a:rPr>
              <a:t>Задание </a:t>
            </a:r>
            <a:r>
              <a:rPr lang="ru-RU" sz="2200" b="1" u="sng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2200" u="sng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200" i="1" u="sng" dirty="0" smtClean="0">
                <a:latin typeface="Times New Roman" pitchFamily="18" charset="0"/>
                <a:cs typeface="Times New Roman" pitchFamily="18" charset="0"/>
              </a:rPr>
              <a:t>демо-2018</a:t>
            </a:r>
            <a:r>
              <a:rPr lang="ru-RU" sz="2200" u="sng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sz="2200" u="sng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Перевести число 126 из десятичной системы счисления в двоичную. В ответе укажите двоичное число, основание системы счисления указывать не надо.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611560" y="2348880"/>
            <a:ext cx="46085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б) с помощью алгоритма делением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1772816"/>
            <a:ext cx="15841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u="sng" dirty="0">
                <a:latin typeface="Times New Roman" pitchFamily="18" charset="0"/>
                <a:cs typeface="Times New Roman" pitchFamily="18" charset="0"/>
              </a:rPr>
              <a:t>Решение.</a:t>
            </a:r>
          </a:p>
        </p:txBody>
      </p:sp>
      <p:grpSp>
        <p:nvGrpSpPr>
          <p:cNvPr id="8" name="Group 80"/>
          <p:cNvGrpSpPr>
            <a:grpSpLocks/>
          </p:cNvGrpSpPr>
          <p:nvPr/>
        </p:nvGrpSpPr>
        <p:grpSpPr bwMode="auto">
          <a:xfrm>
            <a:off x="1834109" y="3068960"/>
            <a:ext cx="1374776" cy="1144587"/>
            <a:chOff x="1357" y="2653"/>
            <a:chExt cx="866" cy="721"/>
          </a:xfrm>
        </p:grpSpPr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>
              <a:off x="1358" y="2653"/>
              <a:ext cx="440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400" dirty="0" smtClean="0"/>
                <a:t>126</a:t>
              </a:r>
              <a:endParaRPr lang="ru-RU" sz="2400" dirty="0"/>
            </a:p>
          </p:txBody>
        </p:sp>
        <p:grpSp>
          <p:nvGrpSpPr>
            <p:cNvPr id="10" name="Group 19"/>
            <p:cNvGrpSpPr>
              <a:grpSpLocks/>
            </p:cNvGrpSpPr>
            <p:nvPr/>
          </p:nvGrpSpPr>
          <p:grpSpPr bwMode="auto">
            <a:xfrm>
              <a:off x="1357" y="2654"/>
              <a:ext cx="866" cy="720"/>
              <a:chOff x="1429" y="1344"/>
              <a:chExt cx="859" cy="752"/>
            </a:xfrm>
          </p:grpSpPr>
          <p:grpSp>
            <p:nvGrpSpPr>
              <p:cNvPr id="11" name="Group 15"/>
              <p:cNvGrpSpPr>
                <a:grpSpLocks/>
              </p:cNvGrpSpPr>
              <p:nvPr/>
            </p:nvGrpSpPr>
            <p:grpSpPr bwMode="auto">
              <a:xfrm>
                <a:off x="1834" y="1344"/>
                <a:ext cx="454" cy="500"/>
                <a:chOff x="1834" y="1344"/>
                <a:chExt cx="454" cy="500"/>
              </a:xfrm>
            </p:grpSpPr>
            <p:grpSp>
              <p:nvGrpSpPr>
                <p:cNvPr id="16" name="Group 13"/>
                <p:cNvGrpSpPr>
                  <a:grpSpLocks/>
                </p:cNvGrpSpPr>
                <p:nvPr/>
              </p:nvGrpSpPr>
              <p:grpSpPr bwMode="auto">
                <a:xfrm>
                  <a:off x="1834" y="1390"/>
                  <a:ext cx="454" cy="454"/>
                  <a:chOff x="1834" y="1390"/>
                  <a:chExt cx="454" cy="454"/>
                </a:xfrm>
              </p:grpSpPr>
              <p:sp>
                <p:nvSpPr>
                  <p:cNvPr id="18" name="Line 10"/>
                  <p:cNvSpPr>
                    <a:spLocks noChangeShapeType="1"/>
                  </p:cNvSpPr>
                  <p:nvPr/>
                </p:nvSpPr>
                <p:spPr bwMode="auto">
                  <a:xfrm>
                    <a:off x="1834" y="1390"/>
                    <a:ext cx="0" cy="454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" name="Line 11"/>
                  <p:cNvSpPr>
                    <a:spLocks noChangeShapeType="1"/>
                  </p:cNvSpPr>
                  <p:nvPr/>
                </p:nvSpPr>
                <p:spPr bwMode="auto">
                  <a:xfrm rot="16200000">
                    <a:off x="2061" y="1400"/>
                    <a:ext cx="0" cy="454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17" name="Rectangle 12"/>
                <p:cNvSpPr>
                  <a:spLocks noChangeArrowheads="1"/>
                </p:cNvSpPr>
                <p:nvPr/>
              </p:nvSpPr>
              <p:spPr bwMode="auto">
                <a:xfrm>
                  <a:off x="1837" y="1344"/>
                  <a:ext cx="221" cy="30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ru-RU" sz="2400"/>
                    <a:t>2</a:t>
                  </a:r>
                </a:p>
              </p:txBody>
            </p:sp>
          </p:grpSp>
          <p:sp>
            <p:nvSpPr>
              <p:cNvPr id="12" name="Rectangle 14"/>
              <p:cNvSpPr>
                <a:spLocks noChangeArrowheads="1"/>
              </p:cNvSpPr>
              <p:nvPr/>
            </p:nvSpPr>
            <p:spPr bwMode="auto">
              <a:xfrm>
                <a:off x="1839" y="1616"/>
                <a:ext cx="330" cy="3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ru-RU" sz="2400" dirty="0" smtClean="0"/>
                  <a:t>63</a:t>
                </a:r>
                <a:endParaRPr lang="ru-RU" sz="2400" dirty="0"/>
              </a:p>
            </p:txBody>
          </p:sp>
          <p:sp>
            <p:nvSpPr>
              <p:cNvPr id="13" name="Rectangle 16"/>
              <p:cNvSpPr>
                <a:spLocks noChangeArrowheads="1"/>
              </p:cNvSpPr>
              <p:nvPr/>
            </p:nvSpPr>
            <p:spPr bwMode="auto">
              <a:xfrm>
                <a:off x="1429" y="1525"/>
                <a:ext cx="437" cy="3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ru-RU" sz="2400" dirty="0" smtClean="0"/>
                  <a:t>126</a:t>
                </a:r>
                <a:endParaRPr lang="ru-RU" sz="2400" dirty="0"/>
              </a:p>
            </p:txBody>
          </p:sp>
          <p:sp>
            <p:nvSpPr>
              <p:cNvPr id="14" name="Line 17"/>
              <p:cNvSpPr>
                <a:spLocks noChangeShapeType="1"/>
              </p:cNvSpPr>
              <p:nvPr/>
            </p:nvSpPr>
            <p:spPr bwMode="auto">
              <a:xfrm>
                <a:off x="1474" y="1797"/>
                <a:ext cx="272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" name="Rectangle 18"/>
              <p:cNvSpPr>
                <a:spLocks noChangeArrowheads="1"/>
              </p:cNvSpPr>
              <p:nvPr/>
            </p:nvSpPr>
            <p:spPr bwMode="auto">
              <a:xfrm>
                <a:off x="1519" y="1841"/>
                <a:ext cx="175" cy="255"/>
              </a:xfrm>
              <a:prstGeom prst="rect">
                <a:avLst/>
              </a:prstGeom>
              <a:solidFill>
                <a:srgbClr val="FFFF99"/>
              </a:solidFill>
              <a:ln w="9525">
                <a:noFill/>
                <a:miter lim="800000"/>
                <a:headEnd/>
                <a:tailEnd/>
              </a:ln>
              <a:effectLst>
                <a:outerShdw dist="35921" dir="2700000" algn="ctr" rotWithShape="0">
                  <a:schemeClr val="tx2"/>
                </a:outerShdw>
              </a:effectLst>
            </p:spPr>
            <p:txBody>
              <a:bodyPr lIns="54000" tIns="10800" rIns="54000" bIns="10800">
                <a:spAutoFit/>
              </a:bodyPr>
              <a:lstStyle/>
              <a:p>
                <a:pPr>
                  <a:defRPr/>
                </a:pPr>
                <a:r>
                  <a:rPr lang="ru-RU" sz="2400" dirty="0" smtClean="0"/>
                  <a:t>0</a:t>
                </a:r>
                <a:endParaRPr lang="ru-RU" sz="2400" dirty="0"/>
              </a:p>
            </p:txBody>
          </p:sp>
        </p:grpSp>
      </p:grpSp>
      <p:grpSp>
        <p:nvGrpSpPr>
          <p:cNvPr id="20" name="Group 20"/>
          <p:cNvGrpSpPr>
            <a:grpSpLocks/>
          </p:cNvGrpSpPr>
          <p:nvPr/>
        </p:nvGrpSpPr>
        <p:grpSpPr bwMode="auto">
          <a:xfrm>
            <a:off x="2411959" y="3429322"/>
            <a:ext cx="1162050" cy="1143000"/>
            <a:chOff x="1429" y="1344"/>
            <a:chExt cx="816" cy="752"/>
          </a:xfrm>
        </p:grpSpPr>
        <p:grpSp>
          <p:nvGrpSpPr>
            <p:cNvPr id="21" name="Group 21"/>
            <p:cNvGrpSpPr>
              <a:grpSpLocks/>
            </p:cNvGrpSpPr>
            <p:nvPr/>
          </p:nvGrpSpPr>
          <p:grpSpPr bwMode="auto">
            <a:xfrm>
              <a:off x="1791" y="1344"/>
              <a:ext cx="454" cy="499"/>
              <a:chOff x="1791" y="1344"/>
              <a:chExt cx="454" cy="499"/>
            </a:xfrm>
          </p:grpSpPr>
          <p:grpSp>
            <p:nvGrpSpPr>
              <p:cNvPr id="26" name="Group 22"/>
              <p:cNvGrpSpPr>
                <a:grpSpLocks/>
              </p:cNvGrpSpPr>
              <p:nvPr/>
            </p:nvGrpSpPr>
            <p:grpSpPr bwMode="auto">
              <a:xfrm>
                <a:off x="1791" y="1389"/>
                <a:ext cx="454" cy="454"/>
                <a:chOff x="1791" y="1389"/>
                <a:chExt cx="454" cy="454"/>
              </a:xfrm>
            </p:grpSpPr>
            <p:sp>
              <p:nvSpPr>
                <p:cNvPr id="28" name="Line 23"/>
                <p:cNvSpPr>
                  <a:spLocks noChangeShapeType="1"/>
                </p:cNvSpPr>
                <p:nvPr/>
              </p:nvSpPr>
              <p:spPr bwMode="auto">
                <a:xfrm>
                  <a:off x="1791" y="1389"/>
                  <a:ext cx="0" cy="45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9" name="Line 24"/>
                <p:cNvSpPr>
                  <a:spLocks noChangeShapeType="1"/>
                </p:cNvSpPr>
                <p:nvPr/>
              </p:nvSpPr>
              <p:spPr bwMode="auto">
                <a:xfrm rot="-5400000">
                  <a:off x="2018" y="1389"/>
                  <a:ext cx="0" cy="45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27" name="Rectangle 25"/>
              <p:cNvSpPr>
                <a:spLocks noChangeArrowheads="1"/>
              </p:cNvSpPr>
              <p:nvPr/>
            </p:nvSpPr>
            <p:spPr bwMode="auto">
              <a:xfrm>
                <a:off x="1837" y="1344"/>
                <a:ext cx="248" cy="3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ru-RU" sz="2400"/>
                  <a:t>2</a:t>
                </a:r>
              </a:p>
            </p:txBody>
          </p:sp>
        </p:grpSp>
        <p:sp>
          <p:nvSpPr>
            <p:cNvPr id="22" name="Rectangle 26"/>
            <p:cNvSpPr>
              <a:spLocks noChangeArrowheads="1"/>
            </p:cNvSpPr>
            <p:nvPr/>
          </p:nvSpPr>
          <p:spPr bwMode="auto">
            <a:xfrm>
              <a:off x="1838" y="1616"/>
              <a:ext cx="371" cy="3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400" dirty="0" smtClean="0"/>
                <a:t>31</a:t>
              </a:r>
              <a:endParaRPr lang="ru-RU" sz="2400" dirty="0"/>
            </a:p>
          </p:txBody>
        </p:sp>
        <p:sp>
          <p:nvSpPr>
            <p:cNvPr id="23" name="Rectangle 27"/>
            <p:cNvSpPr>
              <a:spLocks noChangeArrowheads="1"/>
            </p:cNvSpPr>
            <p:nvPr/>
          </p:nvSpPr>
          <p:spPr bwMode="auto">
            <a:xfrm>
              <a:off x="1429" y="1525"/>
              <a:ext cx="430" cy="3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400" dirty="0"/>
                <a:t> </a:t>
              </a:r>
              <a:r>
                <a:rPr lang="ru-RU" sz="2400" dirty="0" smtClean="0"/>
                <a:t>62</a:t>
              </a:r>
              <a:endParaRPr lang="ru-RU" sz="2400" dirty="0"/>
            </a:p>
          </p:txBody>
        </p:sp>
        <p:sp>
          <p:nvSpPr>
            <p:cNvPr id="24" name="Line 28"/>
            <p:cNvSpPr>
              <a:spLocks noChangeShapeType="1"/>
            </p:cNvSpPr>
            <p:nvPr/>
          </p:nvSpPr>
          <p:spPr bwMode="auto">
            <a:xfrm>
              <a:off x="1474" y="1797"/>
              <a:ext cx="27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" name="Rectangle 29"/>
            <p:cNvSpPr>
              <a:spLocks noChangeArrowheads="1"/>
            </p:cNvSpPr>
            <p:nvPr/>
          </p:nvSpPr>
          <p:spPr bwMode="auto">
            <a:xfrm>
              <a:off x="1519" y="1841"/>
              <a:ext cx="175" cy="255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tx2"/>
              </a:outerShdw>
            </a:effectLst>
          </p:spPr>
          <p:txBody>
            <a:bodyPr lIns="54000" tIns="10800" rIns="54000" bIns="10800">
              <a:spAutoFit/>
            </a:bodyPr>
            <a:lstStyle/>
            <a:p>
              <a:pPr>
                <a:defRPr/>
              </a:pPr>
              <a:r>
                <a:rPr lang="ru-RU" sz="2400"/>
                <a:t>1</a:t>
              </a:r>
            </a:p>
          </p:txBody>
        </p:sp>
      </p:grpSp>
      <p:grpSp>
        <p:nvGrpSpPr>
          <p:cNvPr id="30" name="Group 30"/>
          <p:cNvGrpSpPr>
            <a:grpSpLocks/>
          </p:cNvGrpSpPr>
          <p:nvPr/>
        </p:nvGrpSpPr>
        <p:grpSpPr bwMode="auto">
          <a:xfrm>
            <a:off x="2916784" y="3789685"/>
            <a:ext cx="1162050" cy="1143000"/>
            <a:chOff x="1429" y="1344"/>
            <a:chExt cx="816" cy="752"/>
          </a:xfrm>
        </p:grpSpPr>
        <p:grpSp>
          <p:nvGrpSpPr>
            <p:cNvPr id="31" name="Group 31"/>
            <p:cNvGrpSpPr>
              <a:grpSpLocks/>
            </p:cNvGrpSpPr>
            <p:nvPr/>
          </p:nvGrpSpPr>
          <p:grpSpPr bwMode="auto">
            <a:xfrm>
              <a:off x="1791" y="1344"/>
              <a:ext cx="454" cy="499"/>
              <a:chOff x="1791" y="1344"/>
              <a:chExt cx="454" cy="499"/>
            </a:xfrm>
          </p:grpSpPr>
          <p:grpSp>
            <p:nvGrpSpPr>
              <p:cNvPr id="36" name="Group 32"/>
              <p:cNvGrpSpPr>
                <a:grpSpLocks/>
              </p:cNvGrpSpPr>
              <p:nvPr/>
            </p:nvGrpSpPr>
            <p:grpSpPr bwMode="auto">
              <a:xfrm>
                <a:off x="1791" y="1389"/>
                <a:ext cx="454" cy="454"/>
                <a:chOff x="1791" y="1389"/>
                <a:chExt cx="454" cy="454"/>
              </a:xfrm>
            </p:grpSpPr>
            <p:sp>
              <p:nvSpPr>
                <p:cNvPr id="38" name="Line 33"/>
                <p:cNvSpPr>
                  <a:spLocks noChangeShapeType="1"/>
                </p:cNvSpPr>
                <p:nvPr/>
              </p:nvSpPr>
              <p:spPr bwMode="auto">
                <a:xfrm>
                  <a:off x="1791" y="1389"/>
                  <a:ext cx="0" cy="45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9" name="Line 34"/>
                <p:cNvSpPr>
                  <a:spLocks noChangeShapeType="1"/>
                </p:cNvSpPr>
                <p:nvPr/>
              </p:nvSpPr>
              <p:spPr bwMode="auto">
                <a:xfrm rot="-5400000">
                  <a:off x="2018" y="1389"/>
                  <a:ext cx="0" cy="45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37" name="Rectangle 35"/>
              <p:cNvSpPr>
                <a:spLocks noChangeArrowheads="1"/>
              </p:cNvSpPr>
              <p:nvPr/>
            </p:nvSpPr>
            <p:spPr bwMode="auto">
              <a:xfrm>
                <a:off x="1837" y="1344"/>
                <a:ext cx="248" cy="3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ru-RU" sz="2400"/>
                  <a:t>2</a:t>
                </a:r>
              </a:p>
            </p:txBody>
          </p:sp>
        </p:grpSp>
        <p:sp>
          <p:nvSpPr>
            <p:cNvPr id="32" name="Rectangle 36"/>
            <p:cNvSpPr>
              <a:spLocks noChangeArrowheads="1"/>
            </p:cNvSpPr>
            <p:nvPr/>
          </p:nvSpPr>
          <p:spPr bwMode="auto">
            <a:xfrm>
              <a:off x="1838" y="1616"/>
              <a:ext cx="371" cy="3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400" dirty="0" smtClean="0"/>
                <a:t>15</a:t>
              </a:r>
              <a:endParaRPr lang="ru-RU" sz="2400" dirty="0"/>
            </a:p>
          </p:txBody>
        </p:sp>
        <p:sp>
          <p:nvSpPr>
            <p:cNvPr id="33" name="Rectangle 37"/>
            <p:cNvSpPr>
              <a:spLocks noChangeArrowheads="1"/>
            </p:cNvSpPr>
            <p:nvPr/>
          </p:nvSpPr>
          <p:spPr bwMode="auto">
            <a:xfrm>
              <a:off x="1429" y="1525"/>
              <a:ext cx="430" cy="3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400" dirty="0"/>
                <a:t> </a:t>
              </a:r>
              <a:r>
                <a:rPr lang="ru-RU" sz="2400" dirty="0" smtClean="0"/>
                <a:t>30</a:t>
              </a:r>
              <a:endParaRPr lang="ru-RU" sz="2400" dirty="0"/>
            </a:p>
          </p:txBody>
        </p:sp>
        <p:sp>
          <p:nvSpPr>
            <p:cNvPr id="34" name="Line 38"/>
            <p:cNvSpPr>
              <a:spLocks noChangeShapeType="1"/>
            </p:cNvSpPr>
            <p:nvPr/>
          </p:nvSpPr>
          <p:spPr bwMode="auto">
            <a:xfrm>
              <a:off x="1474" y="1797"/>
              <a:ext cx="27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" name="Rectangle 39"/>
            <p:cNvSpPr>
              <a:spLocks noChangeArrowheads="1"/>
            </p:cNvSpPr>
            <p:nvPr/>
          </p:nvSpPr>
          <p:spPr bwMode="auto">
            <a:xfrm>
              <a:off x="1519" y="1841"/>
              <a:ext cx="175" cy="255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tx2"/>
              </a:outerShdw>
            </a:effectLst>
          </p:spPr>
          <p:txBody>
            <a:bodyPr lIns="54000" tIns="10800" rIns="54000" bIns="10800">
              <a:spAutoFit/>
            </a:bodyPr>
            <a:lstStyle/>
            <a:p>
              <a:pPr>
                <a:defRPr/>
              </a:pPr>
              <a:r>
                <a:rPr lang="ru-RU" sz="2400" dirty="0" smtClean="0"/>
                <a:t>1</a:t>
              </a:r>
              <a:endParaRPr lang="ru-RU" sz="2400" dirty="0"/>
            </a:p>
          </p:txBody>
        </p:sp>
      </p:grpSp>
      <p:grpSp>
        <p:nvGrpSpPr>
          <p:cNvPr id="40" name="Group 40"/>
          <p:cNvGrpSpPr>
            <a:grpSpLocks/>
          </p:cNvGrpSpPr>
          <p:nvPr/>
        </p:nvGrpSpPr>
        <p:grpSpPr bwMode="auto">
          <a:xfrm>
            <a:off x="3410496" y="4191322"/>
            <a:ext cx="2173148" cy="1860980"/>
            <a:chOff x="1429" y="1344"/>
            <a:chExt cx="1526" cy="1226"/>
          </a:xfrm>
        </p:grpSpPr>
        <p:grpSp>
          <p:nvGrpSpPr>
            <p:cNvPr id="41" name="Group 41"/>
            <p:cNvGrpSpPr>
              <a:grpSpLocks/>
            </p:cNvGrpSpPr>
            <p:nvPr/>
          </p:nvGrpSpPr>
          <p:grpSpPr bwMode="auto">
            <a:xfrm>
              <a:off x="1837" y="1344"/>
              <a:ext cx="1118" cy="1044"/>
              <a:chOff x="1837" y="1344"/>
              <a:chExt cx="1118" cy="1044"/>
            </a:xfrm>
          </p:grpSpPr>
          <p:grpSp>
            <p:nvGrpSpPr>
              <p:cNvPr id="46" name="Group 42"/>
              <p:cNvGrpSpPr>
                <a:grpSpLocks/>
              </p:cNvGrpSpPr>
              <p:nvPr/>
            </p:nvGrpSpPr>
            <p:grpSpPr bwMode="auto">
              <a:xfrm>
                <a:off x="1840" y="1411"/>
                <a:ext cx="1115" cy="977"/>
                <a:chOff x="1840" y="1411"/>
                <a:chExt cx="1115" cy="977"/>
              </a:xfrm>
            </p:grpSpPr>
            <p:sp>
              <p:nvSpPr>
                <p:cNvPr id="48" name="Line 43"/>
                <p:cNvSpPr>
                  <a:spLocks noChangeShapeType="1"/>
                </p:cNvSpPr>
                <p:nvPr/>
              </p:nvSpPr>
              <p:spPr bwMode="auto">
                <a:xfrm>
                  <a:off x="1840" y="1411"/>
                  <a:ext cx="0" cy="45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9" name="Line 44"/>
                <p:cNvSpPr>
                  <a:spLocks noChangeShapeType="1"/>
                </p:cNvSpPr>
                <p:nvPr/>
              </p:nvSpPr>
              <p:spPr bwMode="auto">
                <a:xfrm rot="16200000">
                  <a:off x="2067" y="1374"/>
                  <a:ext cx="0" cy="45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4" name="Line 43"/>
                <p:cNvSpPr>
                  <a:spLocks noChangeShapeType="1"/>
                </p:cNvSpPr>
                <p:nvPr/>
              </p:nvSpPr>
              <p:spPr bwMode="auto">
                <a:xfrm>
                  <a:off x="2143" y="1696"/>
                  <a:ext cx="0" cy="45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6" name="Line 44"/>
                <p:cNvSpPr>
                  <a:spLocks noChangeShapeType="1"/>
                </p:cNvSpPr>
                <p:nvPr/>
              </p:nvSpPr>
              <p:spPr bwMode="auto">
                <a:xfrm rot="16200000">
                  <a:off x="2374" y="1658"/>
                  <a:ext cx="0" cy="45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2" name="Line 43"/>
                <p:cNvSpPr>
                  <a:spLocks noChangeShapeType="1"/>
                </p:cNvSpPr>
                <p:nvPr/>
              </p:nvSpPr>
              <p:spPr bwMode="auto">
                <a:xfrm>
                  <a:off x="2497" y="1934"/>
                  <a:ext cx="0" cy="45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3" name="Line 44"/>
                <p:cNvSpPr>
                  <a:spLocks noChangeShapeType="1"/>
                </p:cNvSpPr>
                <p:nvPr/>
              </p:nvSpPr>
              <p:spPr bwMode="auto">
                <a:xfrm rot="16200000">
                  <a:off x="2728" y="1896"/>
                  <a:ext cx="0" cy="45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47" name="Rectangle 45"/>
              <p:cNvSpPr>
                <a:spLocks noChangeArrowheads="1"/>
              </p:cNvSpPr>
              <p:nvPr/>
            </p:nvSpPr>
            <p:spPr bwMode="auto">
              <a:xfrm>
                <a:off x="1837" y="1344"/>
                <a:ext cx="248" cy="3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ru-RU" sz="2400" dirty="0"/>
                  <a:t>2</a:t>
                </a:r>
              </a:p>
            </p:txBody>
          </p:sp>
          <p:sp>
            <p:nvSpPr>
              <p:cNvPr id="58" name="Rectangle 45"/>
              <p:cNvSpPr>
                <a:spLocks noChangeArrowheads="1"/>
              </p:cNvSpPr>
              <p:nvPr/>
            </p:nvSpPr>
            <p:spPr bwMode="auto">
              <a:xfrm>
                <a:off x="2194" y="1601"/>
                <a:ext cx="248" cy="3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ru-RU" sz="2400" dirty="0"/>
                  <a:t>2</a:t>
                </a:r>
              </a:p>
            </p:txBody>
          </p:sp>
          <p:sp>
            <p:nvSpPr>
              <p:cNvPr id="65" name="Rectangle 45"/>
              <p:cNvSpPr>
                <a:spLocks noChangeArrowheads="1"/>
              </p:cNvSpPr>
              <p:nvPr/>
            </p:nvSpPr>
            <p:spPr bwMode="auto">
              <a:xfrm>
                <a:off x="2548" y="1791"/>
                <a:ext cx="248" cy="3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ru-RU" sz="2400" dirty="0"/>
                  <a:t>2</a:t>
                </a:r>
              </a:p>
            </p:txBody>
          </p:sp>
        </p:grpSp>
        <p:sp>
          <p:nvSpPr>
            <p:cNvPr id="42" name="Rectangle 46"/>
            <p:cNvSpPr>
              <a:spLocks noChangeArrowheads="1"/>
            </p:cNvSpPr>
            <p:nvPr/>
          </p:nvSpPr>
          <p:spPr bwMode="auto">
            <a:xfrm>
              <a:off x="1838" y="1616"/>
              <a:ext cx="250" cy="3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400" dirty="0" smtClean="0"/>
                <a:t>7</a:t>
              </a:r>
              <a:endParaRPr lang="ru-RU" sz="2400" dirty="0"/>
            </a:p>
          </p:txBody>
        </p:sp>
        <p:sp>
          <p:nvSpPr>
            <p:cNvPr id="43" name="Rectangle 47"/>
            <p:cNvSpPr>
              <a:spLocks noChangeArrowheads="1"/>
            </p:cNvSpPr>
            <p:nvPr/>
          </p:nvSpPr>
          <p:spPr bwMode="auto">
            <a:xfrm>
              <a:off x="1429" y="1525"/>
              <a:ext cx="430" cy="3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400" dirty="0"/>
                <a:t> </a:t>
              </a:r>
              <a:r>
                <a:rPr lang="ru-RU" sz="2400" dirty="0" smtClean="0"/>
                <a:t>14</a:t>
              </a:r>
              <a:endParaRPr lang="ru-RU" sz="2400" dirty="0"/>
            </a:p>
          </p:txBody>
        </p:sp>
        <p:sp>
          <p:nvSpPr>
            <p:cNvPr id="44" name="Line 48"/>
            <p:cNvSpPr>
              <a:spLocks noChangeShapeType="1"/>
            </p:cNvSpPr>
            <p:nvPr/>
          </p:nvSpPr>
          <p:spPr bwMode="auto">
            <a:xfrm>
              <a:off x="1474" y="1797"/>
              <a:ext cx="27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5" name="Rectangle 49"/>
            <p:cNvSpPr>
              <a:spLocks noChangeArrowheads="1"/>
            </p:cNvSpPr>
            <p:nvPr/>
          </p:nvSpPr>
          <p:spPr bwMode="auto">
            <a:xfrm>
              <a:off x="1519" y="1842"/>
              <a:ext cx="175" cy="258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tx2"/>
              </a:outerShdw>
            </a:effectLst>
          </p:spPr>
          <p:txBody>
            <a:bodyPr lIns="54000" tIns="10800" rIns="54000" bIns="10800">
              <a:spAutoFit/>
            </a:bodyPr>
            <a:lstStyle/>
            <a:p>
              <a:pPr>
                <a:defRPr/>
              </a:pPr>
              <a:r>
                <a:rPr lang="ru-RU" sz="2400" dirty="0" smtClean="0"/>
                <a:t>1</a:t>
              </a:r>
              <a:endParaRPr lang="ru-RU" sz="2400" dirty="0"/>
            </a:p>
          </p:txBody>
        </p:sp>
        <p:sp>
          <p:nvSpPr>
            <p:cNvPr id="53" name="Rectangle 46"/>
            <p:cNvSpPr>
              <a:spLocks noChangeArrowheads="1"/>
            </p:cNvSpPr>
            <p:nvPr/>
          </p:nvSpPr>
          <p:spPr bwMode="auto">
            <a:xfrm>
              <a:off x="2599" y="2170"/>
              <a:ext cx="249" cy="3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400" dirty="0"/>
                <a:t>1</a:t>
              </a:r>
            </a:p>
          </p:txBody>
        </p:sp>
        <p:sp>
          <p:nvSpPr>
            <p:cNvPr id="55" name="Rectangle 47"/>
            <p:cNvSpPr>
              <a:spLocks noChangeArrowheads="1"/>
            </p:cNvSpPr>
            <p:nvPr/>
          </p:nvSpPr>
          <p:spPr bwMode="auto">
            <a:xfrm>
              <a:off x="2161" y="2066"/>
              <a:ext cx="310" cy="3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400" dirty="0"/>
                <a:t> </a:t>
              </a:r>
              <a:r>
                <a:rPr lang="ru-RU" sz="2400" dirty="0" smtClean="0"/>
                <a:t>2</a:t>
              </a:r>
              <a:endParaRPr lang="ru-RU" sz="2400" dirty="0"/>
            </a:p>
          </p:txBody>
        </p:sp>
        <p:sp>
          <p:nvSpPr>
            <p:cNvPr id="57" name="Rectangle 46"/>
            <p:cNvSpPr>
              <a:spLocks noChangeArrowheads="1"/>
            </p:cNvSpPr>
            <p:nvPr/>
          </p:nvSpPr>
          <p:spPr bwMode="auto">
            <a:xfrm>
              <a:off x="2194" y="1885"/>
              <a:ext cx="250" cy="3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400" dirty="0" smtClean="0"/>
                <a:t>3</a:t>
              </a:r>
              <a:endParaRPr lang="ru-RU" sz="2400" dirty="0"/>
            </a:p>
          </p:txBody>
        </p:sp>
        <p:sp>
          <p:nvSpPr>
            <p:cNvPr id="59" name="Rectangle 47"/>
            <p:cNvSpPr>
              <a:spLocks noChangeArrowheads="1"/>
            </p:cNvSpPr>
            <p:nvPr/>
          </p:nvSpPr>
          <p:spPr bwMode="auto">
            <a:xfrm>
              <a:off x="1769" y="1814"/>
              <a:ext cx="310" cy="3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400" dirty="0"/>
                <a:t> </a:t>
              </a:r>
              <a:r>
                <a:rPr lang="ru-RU" sz="2400" dirty="0" smtClean="0"/>
                <a:t>6</a:t>
              </a:r>
              <a:endParaRPr lang="ru-RU" sz="2400" dirty="0"/>
            </a:p>
          </p:txBody>
        </p:sp>
        <p:sp>
          <p:nvSpPr>
            <p:cNvPr id="60" name="Rectangle 49"/>
            <p:cNvSpPr>
              <a:spLocks noChangeArrowheads="1"/>
            </p:cNvSpPr>
            <p:nvPr/>
          </p:nvSpPr>
          <p:spPr bwMode="auto">
            <a:xfrm>
              <a:off x="1863" y="2153"/>
              <a:ext cx="175" cy="258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tx2"/>
              </a:outerShdw>
            </a:effectLst>
          </p:spPr>
          <p:txBody>
            <a:bodyPr lIns="54000" tIns="10800" rIns="54000" bIns="10800">
              <a:spAutoFit/>
            </a:bodyPr>
            <a:lstStyle/>
            <a:p>
              <a:pPr>
                <a:defRPr/>
              </a:pPr>
              <a:r>
                <a:rPr lang="ru-RU" sz="2400" dirty="0" smtClean="0"/>
                <a:t>1</a:t>
              </a:r>
              <a:endParaRPr lang="ru-RU" sz="2400" dirty="0"/>
            </a:p>
          </p:txBody>
        </p:sp>
        <p:sp>
          <p:nvSpPr>
            <p:cNvPr id="61" name="Line 48"/>
            <p:cNvSpPr>
              <a:spLocks noChangeShapeType="1"/>
            </p:cNvSpPr>
            <p:nvPr/>
          </p:nvSpPr>
          <p:spPr bwMode="auto">
            <a:xfrm>
              <a:off x="1805" y="2099"/>
              <a:ext cx="27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6" name="Rectangle 49"/>
            <p:cNvSpPr>
              <a:spLocks noChangeArrowheads="1"/>
            </p:cNvSpPr>
            <p:nvPr/>
          </p:nvSpPr>
          <p:spPr bwMode="auto">
            <a:xfrm>
              <a:off x="2245" y="2312"/>
              <a:ext cx="175" cy="258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tx2"/>
              </a:outerShdw>
            </a:effectLst>
          </p:spPr>
          <p:txBody>
            <a:bodyPr lIns="54000" tIns="10800" rIns="54000" bIns="10800">
              <a:spAutoFit/>
            </a:bodyPr>
            <a:lstStyle/>
            <a:p>
              <a:pPr>
                <a:defRPr/>
              </a:pPr>
              <a:r>
                <a:rPr lang="ru-RU" sz="2400" dirty="0" smtClean="0"/>
                <a:t>1</a:t>
              </a:r>
              <a:endParaRPr lang="ru-RU" sz="2400" dirty="0"/>
            </a:p>
          </p:txBody>
        </p:sp>
        <p:sp>
          <p:nvSpPr>
            <p:cNvPr id="67" name="Line 48"/>
            <p:cNvSpPr>
              <a:spLocks noChangeShapeType="1"/>
            </p:cNvSpPr>
            <p:nvPr/>
          </p:nvSpPr>
          <p:spPr bwMode="auto">
            <a:xfrm>
              <a:off x="2194" y="2312"/>
              <a:ext cx="27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0" name="Line 64"/>
          <p:cNvSpPr>
            <a:spLocks noChangeShapeType="1"/>
          </p:cNvSpPr>
          <p:nvPr/>
        </p:nvSpPr>
        <p:spPr bwMode="auto">
          <a:xfrm flipH="1" flipV="1">
            <a:off x="1548358" y="4292921"/>
            <a:ext cx="2807617" cy="2160414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1" name="Oval 75"/>
          <p:cNvSpPr>
            <a:spLocks noChangeArrowheads="1"/>
          </p:cNvSpPr>
          <p:nvPr/>
        </p:nvSpPr>
        <p:spPr bwMode="auto">
          <a:xfrm>
            <a:off x="5076056" y="5517232"/>
            <a:ext cx="360362" cy="360362"/>
          </a:xfrm>
          <a:prstGeom prst="ellipse">
            <a:avLst/>
          </a:prstGeom>
          <a:noFill/>
          <a:ln w="38100">
            <a:solidFill>
              <a:srgbClr val="EBE6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2" name="Arc 76"/>
          <p:cNvSpPr>
            <a:spLocks/>
          </p:cNvSpPr>
          <p:nvPr/>
        </p:nvSpPr>
        <p:spPr bwMode="auto">
          <a:xfrm flipV="1">
            <a:off x="4355976" y="6021288"/>
            <a:ext cx="863600" cy="433387"/>
          </a:xfrm>
          <a:custGeom>
            <a:avLst/>
            <a:gdLst>
              <a:gd name="T0" fmla="*/ 0 w 21600"/>
              <a:gd name="T1" fmla="*/ 0 h 21600"/>
              <a:gd name="T2" fmla="*/ 34528005 w 21600"/>
              <a:gd name="T3" fmla="*/ 8695568 h 21600"/>
              <a:gd name="T4" fmla="*/ 0 w 21600"/>
              <a:gd name="T5" fmla="*/ 8695568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8" name="TextBox 67"/>
          <p:cNvSpPr txBox="1"/>
          <p:nvPr/>
        </p:nvSpPr>
        <p:spPr>
          <a:xfrm>
            <a:off x="6012160" y="5661248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126 = 1111110</a:t>
            </a:r>
            <a:r>
              <a:rPr lang="ru-RU" baseline="-25000" dirty="0" smtClean="0"/>
              <a:t>2</a:t>
            </a:r>
            <a:endParaRPr lang="ru-RU" baseline="-25000" dirty="0"/>
          </a:p>
        </p:txBody>
      </p:sp>
      <p:sp>
        <p:nvSpPr>
          <p:cNvPr id="69" name="Text Box 10"/>
          <p:cNvSpPr txBox="1">
            <a:spLocks noChangeArrowheads="1"/>
          </p:cNvSpPr>
          <p:nvPr/>
        </p:nvSpPr>
        <p:spPr bwMode="auto">
          <a:xfrm>
            <a:off x="323528" y="6021288"/>
            <a:ext cx="2016224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200" b="1" u="sng" dirty="0">
                <a:latin typeface="Times New Roman" pitchFamily="18" charset="0"/>
                <a:cs typeface="Times New Roman" pitchFamily="18" charset="0"/>
              </a:rPr>
              <a:t>Ответ: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111110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Point-1">
  <a:themeElements>
    <a:clrScheme name="Другая 8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2F5897"/>
      </a:hlink>
      <a:folHlink>
        <a:srgbClr val="00B050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градиент" id="{0638DE4D-4E89-47B3-B551-6021CCEDCE5E}" vid="{35E71E1B-72DC-4448-963E-549B2A01BEAA}"/>
    </a:ext>
  </a:extLst>
</a:theme>
</file>

<file path=ppt/theme/theme2.xml><?xml version="1.0" encoding="utf-8"?>
<a:theme xmlns:a="http://schemas.openxmlformats.org/drawingml/2006/main" name="1_PPoint-1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градиент" id="{0638DE4D-4E89-47B3-B551-6021CCEDCE5E}" vid="{35E71E1B-72DC-4448-963E-549B2A01BEAA}"/>
    </a:ext>
  </a:ext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714</TotalTime>
  <Words>1701</Words>
  <Application>Microsoft Office PowerPoint</Application>
  <PresentationFormat>Экран (4:3)</PresentationFormat>
  <Paragraphs>315</Paragraphs>
  <Slides>20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20</vt:i4>
      </vt:variant>
    </vt:vector>
  </HeadingPairs>
  <TitlesOfParts>
    <vt:vector size="22" baseType="lpstr">
      <vt:lpstr>PPoint-1</vt:lpstr>
      <vt:lpstr>1_PPoint-1</vt:lpstr>
      <vt:lpstr>Подготовка к ОГЭ: задача 13  (системы счисления)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MS</dc:creator>
  <cp:lastModifiedBy>MS</cp:lastModifiedBy>
  <cp:revision>96</cp:revision>
  <dcterms:created xsi:type="dcterms:W3CDTF">2010-11-30T17:59:56Z</dcterms:created>
  <dcterms:modified xsi:type="dcterms:W3CDTF">2017-12-22T07:26:09Z</dcterms:modified>
</cp:coreProperties>
</file>