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9" r:id="rId3"/>
    <p:sldId id="260" r:id="rId4"/>
    <p:sldId id="295" r:id="rId5"/>
    <p:sldId id="263" r:id="rId6"/>
    <p:sldId id="280" r:id="rId7"/>
    <p:sldId id="281" r:id="rId8"/>
    <p:sldId id="302" r:id="rId9"/>
    <p:sldId id="303" r:id="rId10"/>
    <p:sldId id="282" r:id="rId11"/>
    <p:sldId id="296" r:id="rId12"/>
    <p:sldId id="297" r:id="rId13"/>
    <p:sldId id="298" r:id="rId14"/>
    <p:sldId id="299" r:id="rId15"/>
    <p:sldId id="283" r:id="rId16"/>
    <p:sldId id="286" r:id="rId17"/>
    <p:sldId id="291" r:id="rId18"/>
    <p:sldId id="301" r:id="rId19"/>
    <p:sldId id="28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D25C3C"/>
    <a:srgbClr val="003300"/>
    <a:srgbClr val="CCFFCC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5.9617306986066133E-2"/>
          <c:y val="5.3304481049880857E-2"/>
          <c:w val="0.55229270520604956"/>
          <c:h val="0.8075678837979577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2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3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4"/>
            <c:spPr>
              <a:solidFill>
                <a:srgbClr val="C00000"/>
              </a:solidFill>
            </c:spPr>
          </c:dPt>
          <c:dPt>
            <c:idx val="5"/>
            <c:spPr>
              <a:solidFill>
                <a:srgbClr val="D25C3C"/>
              </a:solidFill>
            </c:spPr>
          </c:dPt>
          <c:dPt>
            <c:idx val="6"/>
            <c:spPr>
              <a:solidFill>
                <a:srgbClr val="F47710"/>
              </a:solidFill>
            </c:spPr>
          </c:dPt>
          <c:dPt>
            <c:idx val="7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0.15114472179391947"/>
                  <c:y val="0.28044282468439657"/>
                </c:manualLayout>
              </c:layout>
              <c:showVal val="1"/>
            </c:dLbl>
            <c:dLbl>
              <c:idx val="1"/>
              <c:layout>
                <c:manualLayout>
                  <c:x val="2.9837675461926914E-2"/>
                  <c:y val="1.1934821565598799E-2"/>
                </c:manualLayout>
              </c:layout>
              <c:showVal val="1"/>
            </c:dLbl>
            <c:dLbl>
              <c:idx val="2"/>
              <c:layout>
                <c:manualLayout>
                  <c:x val="-6.5276822055979839E-3"/>
                  <c:y val="-5.2662053385884922E-2"/>
                </c:manualLayout>
              </c:layout>
              <c:showVal val="1"/>
            </c:dLbl>
            <c:dLbl>
              <c:idx val="3"/>
              <c:layout>
                <c:manualLayout>
                  <c:x val="1.5864572543091037E-4"/>
                  <c:y val="2.5871123880816345E-3"/>
                </c:manualLayout>
              </c:layout>
              <c:showVal val="1"/>
            </c:dLbl>
            <c:dLbl>
              <c:idx val="4"/>
              <c:layout>
                <c:manualLayout>
                  <c:x val="-4.0507460032819702E-3"/>
                  <c:y val="-1.6232762234318365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Лист1!$A$2:$A$9</c:f>
              <c:strCache>
                <c:ptCount val="8"/>
                <c:pt idx="0">
                  <c:v>Радон</c:v>
                </c:pt>
                <c:pt idx="1">
                  <c:v>Пища, дыхание</c:v>
                </c:pt>
                <c:pt idx="2">
                  <c:v>Земная кора</c:v>
                </c:pt>
                <c:pt idx="3">
                  <c:v>Космические лучи</c:v>
                </c:pt>
                <c:pt idx="4">
                  <c:v>Мед. Рентген</c:v>
                </c:pt>
                <c:pt idx="5">
                  <c:v>Мед. Обследование</c:v>
                </c:pt>
                <c:pt idx="6">
                  <c:v>Промтовары</c:v>
                </c:pt>
                <c:pt idx="7">
                  <c:v>Другие источники(в том числе АЭС)</c:v>
                </c:pt>
              </c:strCache>
            </c:strRef>
          </c:cat>
          <c:val>
            <c:numRef>
              <c:f>Лист1!$B$2:$B$9</c:f>
              <c:numCache>
                <c:formatCode>0%</c:formatCode>
                <c:ptCount val="8"/>
                <c:pt idx="0">
                  <c:v>0.55000000000000004</c:v>
                </c:pt>
                <c:pt idx="1">
                  <c:v>0.11000000000000001</c:v>
                </c:pt>
                <c:pt idx="2">
                  <c:v>8.0000000000000057E-2</c:v>
                </c:pt>
                <c:pt idx="3">
                  <c:v>8.0000000000000057E-2</c:v>
                </c:pt>
                <c:pt idx="4">
                  <c:v>0.11000000000000001</c:v>
                </c:pt>
                <c:pt idx="5">
                  <c:v>4.0000000000000029E-2</c:v>
                </c:pt>
                <c:pt idx="6">
                  <c:v>3.0000000000000006E-2</c:v>
                </c:pt>
                <c:pt idx="7">
                  <c:v>1.0000000000000007E-2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1209253711843459"/>
          <c:y val="8.482138494512334E-2"/>
          <c:w val="0.35962678151709265"/>
          <c:h val="0.91401655569700058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9660C-831F-427E-B136-A6A7E2920CD1}" type="datetimeFigureOut">
              <a:rPr lang="ru-RU" smtClean="0"/>
              <a:pPr/>
              <a:t>22.11.2014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A1029C-3746-4D37-9DFF-8083C5E1D8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1029C-3746-4D37-9DFF-8083C5E1D8D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A1029C-3746-4D37-9DFF-8083C5E1D8D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D3961-26F7-459A-A495-70C059F0C358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F9801-09DE-49F9-8B16-B06B59CE8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332A-4A67-4F09-9BB1-7D30B6FBAF1A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D382D-A248-43A9-A63C-39F1FC293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16981-7FC7-4553-A902-DFF94CCF4BA8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8997C-1763-40AE-B543-FAE4BCC80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8B8DE-8C2B-45B9-9A45-A4AC55149075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6102D-C717-410F-BCD6-E10989FF30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3E7D1-6310-42A1-9BEE-77B7FD6A7607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EBF69-6B0A-4488-805D-5F798C1E1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C1A9F-CA12-4B45-990B-8DD62E870AD4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2C68C-0B2D-42B6-BFFC-4D46D5098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13C9D-CADE-4247-AB38-03E1E1464D57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E084E-F418-425D-9E5E-465FCEAED2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03B38-2253-4111-AF33-15F4003CC9DC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BCFC74-CF9B-4BA2-941D-936767E441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F85EB-CB8A-4588-A88E-11A90F0AC691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F6FA9-6E01-4648-83FF-B9C41A54EF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5DFA8-E9AD-4E21-9694-92D7902849E8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7BF28-AA77-40D6-8D0D-43C6E4EB4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B8ABD3-23EC-4314-ABD1-0FE46E3D8A75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1AC2D-1DEF-4D3E-9CCA-7EFBCDC78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DB91A7-8568-4540-A69B-928CDB1DD519}" type="datetimeFigureOut">
              <a:rPr lang="ru-RU"/>
              <a:pPr>
                <a:defRPr/>
              </a:pPr>
              <a:t>22.11.2014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7C2229-7C73-40E8-85E2-E9BCC6E0F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1538" y="214290"/>
            <a:ext cx="671512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000066"/>
                </a:solidFill>
                <a:latin typeface="+mj-lt"/>
                <a:ea typeface="Calibri" pitchFamily="34" charset="0"/>
                <a:cs typeface="Times New Roman" pitchFamily="18" charset="0"/>
              </a:rPr>
              <a:t>Исследовательская работа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0" y="500042"/>
            <a:ext cx="8929717" cy="2428876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ru-RU" sz="4000" b="1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«Измерение  радиационного гамма - фона в здании МБОУ «</a:t>
            </a:r>
            <a:r>
              <a:rPr lang="ru-RU" sz="3200" b="1" dirty="0" err="1" smtClean="0">
                <a:solidFill>
                  <a:srgbClr val="002060"/>
                </a:solidFill>
                <a:latin typeface="+mj-lt"/>
              </a:rPr>
              <a:t>Верещакская</a:t>
            </a:r>
            <a:r>
              <a:rPr lang="ru-RU" sz="3200" b="1" dirty="0" smtClean="0">
                <a:solidFill>
                  <a:srgbClr val="002060"/>
                </a:solidFill>
                <a:latin typeface="+mj-lt"/>
              </a:rPr>
              <a:t> СОШ» и на пришкольной территории»</a:t>
            </a:r>
            <a:endParaRPr lang="ru-RU" sz="3200" dirty="0" smtClean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1563" y="5657850"/>
            <a:ext cx="6858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000066"/>
                </a:solidFill>
                <a:latin typeface="+mj-lt"/>
              </a:rPr>
              <a:t>Авторы:  учащиеся 11 класса</a:t>
            </a:r>
            <a:endParaRPr lang="ru-RU" b="1" dirty="0">
              <a:solidFill>
                <a:srgbClr val="000066"/>
              </a:solidFill>
              <a:latin typeface="+mj-lt"/>
            </a:endParaRPr>
          </a:p>
          <a:p>
            <a:pPr algn="ctr">
              <a:defRPr/>
            </a:pPr>
            <a:r>
              <a:rPr lang="ru-RU" b="1" dirty="0">
                <a:solidFill>
                  <a:srgbClr val="000066"/>
                </a:solidFill>
                <a:latin typeface="+mj-lt"/>
              </a:rPr>
              <a:t>МБОУ «</a:t>
            </a:r>
            <a:r>
              <a:rPr lang="ru-RU" b="1" dirty="0" err="1">
                <a:solidFill>
                  <a:srgbClr val="000066"/>
                </a:solidFill>
                <a:latin typeface="+mj-lt"/>
              </a:rPr>
              <a:t>Верещакская</a:t>
            </a:r>
            <a:r>
              <a:rPr lang="ru-RU" b="1" dirty="0">
                <a:solidFill>
                  <a:srgbClr val="000066"/>
                </a:solidFill>
                <a:latin typeface="+mj-lt"/>
              </a:rPr>
              <a:t> СОШ», </a:t>
            </a:r>
            <a:r>
              <a:rPr lang="ru-RU" b="1" dirty="0" err="1" smtClean="0">
                <a:solidFill>
                  <a:srgbClr val="000066"/>
                </a:solidFill>
                <a:latin typeface="+mj-lt"/>
              </a:rPr>
              <a:t>Новозыбковског</a:t>
            </a:r>
            <a:r>
              <a:rPr lang="ru-RU" b="1" dirty="0" smtClean="0">
                <a:solidFill>
                  <a:srgbClr val="000066"/>
                </a:solidFill>
                <a:latin typeface="+mj-lt"/>
              </a:rPr>
              <a:t> района</a:t>
            </a:r>
            <a:endParaRPr lang="ru-RU" b="1" dirty="0">
              <a:solidFill>
                <a:srgbClr val="000066"/>
              </a:solidFill>
              <a:latin typeface="+mj-lt"/>
            </a:endParaRPr>
          </a:p>
          <a:p>
            <a:pPr algn="ctr">
              <a:defRPr/>
            </a:pPr>
            <a:r>
              <a:rPr lang="ru-RU" b="1" dirty="0">
                <a:solidFill>
                  <a:srgbClr val="000066"/>
                </a:solidFill>
                <a:latin typeface="+mj-lt"/>
              </a:rPr>
              <a:t>Руководитель: </a:t>
            </a:r>
            <a:r>
              <a:rPr lang="ru-RU" b="1" dirty="0" err="1">
                <a:solidFill>
                  <a:srgbClr val="000066"/>
                </a:solidFill>
                <a:latin typeface="+mj-lt"/>
              </a:rPr>
              <a:t>Шинкоренко</a:t>
            </a:r>
            <a:r>
              <a:rPr lang="ru-RU" b="1" dirty="0">
                <a:solidFill>
                  <a:srgbClr val="000066"/>
                </a:solidFill>
                <a:latin typeface="+mj-lt"/>
              </a:rPr>
              <a:t> М. П.</a:t>
            </a:r>
          </a:p>
          <a:p>
            <a:pPr algn="ctr">
              <a:defRPr/>
            </a:pPr>
            <a:r>
              <a:rPr lang="en-US" b="1" dirty="0">
                <a:solidFill>
                  <a:srgbClr val="000066"/>
                </a:solidFill>
                <a:latin typeface="+mj-lt"/>
              </a:rPr>
              <a:t>201</a:t>
            </a:r>
            <a:r>
              <a:rPr lang="ru-RU" b="1" dirty="0">
                <a:solidFill>
                  <a:srgbClr val="000066"/>
                </a:solidFill>
                <a:latin typeface="+mj-lt"/>
              </a:rPr>
              <a:t>4</a:t>
            </a:r>
            <a:r>
              <a:rPr lang="en-US" b="1" dirty="0">
                <a:solidFill>
                  <a:srgbClr val="000066"/>
                </a:solidFill>
                <a:latin typeface="+mj-lt"/>
              </a:rPr>
              <a:t> </a:t>
            </a:r>
            <a:r>
              <a:rPr lang="ru-RU" b="1" dirty="0">
                <a:solidFill>
                  <a:srgbClr val="000066"/>
                </a:solidFill>
                <a:latin typeface="+mj-lt"/>
              </a:rPr>
              <a:t>г</a:t>
            </a:r>
          </a:p>
        </p:txBody>
      </p:sp>
      <p:pic>
        <p:nvPicPr>
          <p:cNvPr id="8" name="Рисунок 7" descr="chkol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285992"/>
            <a:ext cx="531019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99059" y="0"/>
            <a:ext cx="75270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Результаты измерения гамма - фона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214414" y="571480"/>
            <a:ext cx="64294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Здание МБОУ «</a:t>
            </a:r>
            <a:r>
              <a:rPr kumimoji="0" lang="ru-RU" sz="2400" b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Верещакская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СОШ» (1 этаж)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2845" y="1071544"/>
          <a:ext cx="8786873" cy="5500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5"/>
                <a:gridCol w="1285884"/>
                <a:gridCol w="2250298"/>
                <a:gridCol w="821536"/>
                <a:gridCol w="1237901"/>
                <a:gridCol w="2333999"/>
              </a:tblGrid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точки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Значение,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кмЗв</a:t>
                      </a:r>
                      <a:r>
                        <a:rPr lang="ru-RU" baseline="0" dirty="0" smtClean="0"/>
                        <a:t>/ч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точки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Значение, </a:t>
                      </a:r>
                      <a:r>
                        <a:rPr lang="ru-RU" dirty="0" err="1" smtClean="0"/>
                        <a:t>кмЗв</a:t>
                      </a:r>
                      <a:r>
                        <a:rPr lang="ru-RU" dirty="0" smtClean="0"/>
                        <a:t>/ч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Тамбур возле главного входа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Школьная мастерская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Умывальник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Служебное помещение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</a:t>
                      </a:r>
                      <a:r>
                        <a:rPr lang="ru-RU" baseline="0" dirty="0" smtClean="0"/>
                        <a:t> 110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Фойе возле раздевалки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Кабинет физрука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Главный вход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0, 090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Спорт. раздевалка для мальчиков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Спортивный зал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0, 090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Спорт. раздевалка для девочек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Столовая, актовый зал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Школьный музей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Игровая комната главного входа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0, 080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Медиц</a:t>
                      </a:r>
                      <a:r>
                        <a:rPr lang="ru-RU" dirty="0" smtClean="0"/>
                        <a:t>. изолятор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99059" y="0"/>
            <a:ext cx="75270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Результаты измерения гамма - фона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214414" y="571480"/>
            <a:ext cx="64294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Здание МБОУ «</a:t>
            </a:r>
            <a:r>
              <a:rPr kumimoji="0" lang="ru-RU" sz="2400" b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Верещакская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СОШ» (2</a:t>
            </a:r>
            <a:r>
              <a:rPr kumimoji="0" lang="ru-RU" sz="2400" b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этаж)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2845" y="1071544"/>
          <a:ext cx="8786873" cy="5500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5"/>
                <a:gridCol w="1285884"/>
                <a:gridCol w="2250298"/>
                <a:gridCol w="821536"/>
                <a:gridCol w="1237901"/>
                <a:gridCol w="2333999"/>
              </a:tblGrid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точки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Значение,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кмЗв</a:t>
                      </a:r>
                      <a:r>
                        <a:rPr lang="ru-RU" baseline="0" dirty="0" smtClean="0"/>
                        <a:t>/ч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точки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Значение, </a:t>
                      </a:r>
                      <a:r>
                        <a:rPr lang="ru-RU" dirty="0" err="1" smtClean="0"/>
                        <a:t>кмЗв</a:t>
                      </a:r>
                      <a:r>
                        <a:rPr lang="ru-RU" dirty="0" smtClean="0"/>
                        <a:t>/ч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Кабинет физики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0, 090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Продлёнка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Кабинет ОБЖ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Туалет для мальчиков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</a:t>
                      </a:r>
                      <a:r>
                        <a:rPr lang="ru-RU" baseline="0" dirty="0" smtClean="0"/>
                        <a:t> 090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Учительская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0, 090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Большой холл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Кабинет истории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0, 090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Малый холл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0, 070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Кабинет географии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0, 090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Коридор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0, 070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Кабинет начальных</a:t>
                      </a:r>
                      <a:r>
                        <a:rPr lang="ru-RU" baseline="0" dirty="0" smtClean="0"/>
                        <a:t> классов 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Запасный выход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0, 080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Кабинет начальных</a:t>
                      </a:r>
                      <a:r>
                        <a:rPr lang="ru-RU" baseline="0" dirty="0" smtClean="0"/>
                        <a:t> классов  2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Лаборантская кабинета физики 1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99059" y="0"/>
            <a:ext cx="75270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Результаты измерения гамма - фона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214414" y="571480"/>
            <a:ext cx="64294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Здание МБОУ «</a:t>
            </a:r>
            <a:r>
              <a:rPr kumimoji="0" lang="ru-RU" sz="2400" b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Верещакская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СОШ» (3</a:t>
            </a:r>
            <a:r>
              <a:rPr kumimoji="0" lang="ru-RU" sz="2400" b="1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этаж)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2845" y="1071544"/>
          <a:ext cx="8786873" cy="5500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5"/>
                <a:gridCol w="1285884"/>
                <a:gridCol w="2250298"/>
                <a:gridCol w="821536"/>
                <a:gridCol w="1237901"/>
                <a:gridCol w="2333999"/>
              </a:tblGrid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точки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Значение,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кмЗв</a:t>
                      </a:r>
                      <a:r>
                        <a:rPr lang="ru-RU" baseline="0" dirty="0" smtClean="0"/>
                        <a:t>/ч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точки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Значение, </a:t>
                      </a:r>
                      <a:r>
                        <a:rPr lang="ru-RU" dirty="0" err="1" smtClean="0"/>
                        <a:t>кмЗв</a:t>
                      </a:r>
                      <a:r>
                        <a:rPr lang="ru-RU" dirty="0" smtClean="0"/>
                        <a:t>/ч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Кабинет информатики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0, 120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Большой холл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Кабинет математики 1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Малый холл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</a:t>
                      </a:r>
                      <a:r>
                        <a:rPr lang="ru-RU" baseline="0" dirty="0" smtClean="0"/>
                        <a:t> 120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Кабинет математики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Возле окна большой холл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0, 060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Комната для хранения таблиц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0,110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Кабинет русского языка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0, 070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Кабинет химии и биологии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0,130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Кабинет литературы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Комната ученического совета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Коридор</a:t>
                      </a:r>
                      <a:endParaRPr lang="ru-RU" dirty="0"/>
                    </a:p>
                  </a:txBody>
                  <a:tcPr/>
                </a:tc>
              </a:tr>
              <a:tr h="68759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0,100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Пионерская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0, 090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Кабинет немецкого языка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42910" y="0"/>
            <a:ext cx="75270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Результаты измерения гамма - фона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214414" y="571480"/>
            <a:ext cx="64294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</a:rPr>
              <a:t>Пришкольная территория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42845" y="1071544"/>
          <a:ext cx="8786873" cy="5572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5"/>
                <a:gridCol w="1285884"/>
                <a:gridCol w="2250298"/>
                <a:gridCol w="821536"/>
                <a:gridCol w="1237901"/>
                <a:gridCol w="2333999"/>
              </a:tblGrid>
              <a:tr h="6340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точки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Значение,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кмЗв</a:t>
                      </a:r>
                      <a:r>
                        <a:rPr lang="ru-RU" baseline="0" dirty="0" smtClean="0"/>
                        <a:t>/ч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точки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Значение, </a:t>
                      </a:r>
                      <a:r>
                        <a:rPr lang="ru-RU" dirty="0" err="1" smtClean="0"/>
                        <a:t>кмЗв</a:t>
                      </a:r>
                      <a:r>
                        <a:rPr lang="ru-RU" dirty="0" smtClean="0"/>
                        <a:t>/ч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</a:tr>
              <a:tr h="43149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Центр. крыльцо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0, 280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Детская площадка</a:t>
                      </a:r>
                      <a:endParaRPr lang="ru-RU" dirty="0"/>
                    </a:p>
                  </a:txBody>
                  <a:tcPr/>
                </a:tc>
              </a:tr>
              <a:tr h="6340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0, 300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Клумба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0, 270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Географическая площадка</a:t>
                      </a:r>
                      <a:endParaRPr lang="ru-RU" dirty="0"/>
                    </a:p>
                  </a:txBody>
                  <a:tcPr/>
                </a:tc>
              </a:tr>
              <a:tr h="6340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</a:t>
                      </a:r>
                      <a:r>
                        <a:rPr lang="ru-RU" baseline="0" dirty="0" smtClean="0"/>
                        <a:t> 250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Зона отдыха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0, 370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Полоса берёз за столовой</a:t>
                      </a:r>
                      <a:endParaRPr lang="ru-RU" dirty="0"/>
                    </a:p>
                  </a:txBody>
                  <a:tcPr/>
                </a:tc>
              </a:tr>
              <a:tr h="6340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46 - 50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0, 342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Футбольное поле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Площадка для техники</a:t>
                      </a:r>
                      <a:endParaRPr lang="ru-RU" dirty="0"/>
                    </a:p>
                  </a:txBody>
                  <a:tcPr/>
                </a:tc>
              </a:tr>
              <a:tr h="6340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Ворота футбольные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0,130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Территория прилегающая к гаражам</a:t>
                      </a:r>
                      <a:endParaRPr lang="ru-RU" dirty="0"/>
                    </a:p>
                  </a:txBody>
                  <a:tcPr/>
                </a:tc>
              </a:tr>
              <a:tr h="38579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0, 240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Волейб</a:t>
                      </a:r>
                      <a:r>
                        <a:rPr lang="ru-RU" dirty="0" smtClean="0"/>
                        <a:t>. площадка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0,260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Колонка</a:t>
                      </a:r>
                      <a:endParaRPr lang="ru-RU" dirty="0"/>
                    </a:p>
                  </a:txBody>
                  <a:tcPr/>
                </a:tc>
              </a:tr>
              <a:tr h="6340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0,400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Полоса препятствий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0, 150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Внутри заброшенного дома</a:t>
                      </a:r>
                      <a:endParaRPr lang="ru-RU" dirty="0"/>
                    </a:p>
                  </a:txBody>
                  <a:tcPr/>
                </a:tc>
              </a:tr>
              <a:tr h="6340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0, 220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Трансформаторная будка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0. 190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Огород заброшенного дома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14348" y="-2283"/>
            <a:ext cx="778674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Наиболее заражённые объекты на пришкольной территории: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полоса препятствий (0, 400 ± 0, 100)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мкЗв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/ч;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полоса берёз (0, 370 ± 0, 093)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мкЗв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/ч;</a:t>
            </a:r>
            <a:endParaRPr lang="ru-RU" sz="2400" b="1" dirty="0" smtClean="0">
              <a:solidFill>
                <a:srgbClr val="002060"/>
              </a:solidFill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футбольное поле (0, 342 ± 0, 086)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мкЗв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/ч;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клумба (0, 300 ± 0, 075)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мкЗв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/ч;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детская площадка (0, 28 ±  0, 070)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мкЗв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/ч;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географическая площадка (0, 27 ± 0, 068)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мкЗв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/ч;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 cstate="print"/>
          <a:srcRect l="16406" t="36459" r="64844" b="45833"/>
          <a:stretch>
            <a:fillRect/>
          </a:stretch>
        </p:blipFill>
        <p:spPr bwMode="auto">
          <a:xfrm>
            <a:off x="3071802" y="4357694"/>
            <a:ext cx="2882733" cy="204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571480"/>
            <a:ext cx="9144000" cy="8586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1 этажа школы: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Показания прибора с учетом погрешности: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(0,119 ± 0,030)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мкЗв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/ч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Минимальное значение в точке № (14): 0,080 ± 0,020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мкЗв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/ч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Максимальное значение в точке № (8): 0,170 ± 0,043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мкЗв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/ч </a:t>
            </a:r>
            <a:endParaRPr lang="ru-RU" sz="2400" b="1" dirty="0" smtClean="0">
              <a:solidFill>
                <a:srgbClr val="002060"/>
              </a:solidFill>
              <a:latin typeface="+mn-lt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C00000"/>
                </a:solidFill>
                <a:latin typeface="+mn-lt"/>
                <a:cs typeface="Times New Roman" pitchFamily="18" charset="0"/>
              </a:rPr>
              <a:t>2 этаж  школы:</a:t>
            </a:r>
          </a:p>
          <a:p>
            <a:pPr eaLnBrk="0" hangingPunct="0"/>
            <a:r>
              <a:rPr lang="ru-RU" sz="2400" b="1" dirty="0" smtClean="0">
                <a:solidFill>
                  <a:srgbClr val="002060"/>
                </a:solidFill>
              </a:rPr>
              <a:t>Показания прибора с учетом погрешности: </a:t>
            </a:r>
            <a:r>
              <a:rPr lang="ru-RU" sz="2400" b="1" dirty="0" smtClean="0">
                <a:solidFill>
                  <a:srgbClr val="C00000"/>
                </a:solidFill>
              </a:rPr>
              <a:t>(0,101 ± 0,025) </a:t>
            </a:r>
            <a:r>
              <a:rPr lang="ru-RU" sz="2400" b="1" dirty="0" err="1" smtClean="0">
                <a:solidFill>
                  <a:srgbClr val="C00000"/>
                </a:solidFill>
              </a:rPr>
              <a:t>мкЗв</a:t>
            </a:r>
            <a:r>
              <a:rPr lang="ru-RU" sz="2400" b="1" dirty="0" smtClean="0">
                <a:solidFill>
                  <a:srgbClr val="C00000"/>
                </a:solidFill>
              </a:rPr>
              <a:t>/ч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Минимальное значение в точке № (19, 20): (0,070 ± 0,018) </a:t>
            </a:r>
            <a:r>
              <a:rPr lang="ru-RU" sz="2400" b="1" dirty="0" err="1" smtClean="0">
                <a:solidFill>
                  <a:srgbClr val="002060"/>
                </a:solidFill>
              </a:rPr>
              <a:t>мкЗв</a:t>
            </a:r>
            <a:r>
              <a:rPr lang="ru-RU" sz="2400" b="1" dirty="0" smtClean="0">
                <a:solidFill>
                  <a:srgbClr val="002060"/>
                </a:solidFill>
              </a:rPr>
              <a:t>/ч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Максимальное значение в точке № (27): (0,150 ± 0,039) </a:t>
            </a:r>
            <a:r>
              <a:rPr lang="ru-RU" sz="2400" b="1" dirty="0" err="1" smtClean="0">
                <a:solidFill>
                  <a:srgbClr val="002060"/>
                </a:solidFill>
              </a:rPr>
              <a:t>мкЗв</a:t>
            </a:r>
            <a:r>
              <a:rPr lang="ru-RU" sz="2400" b="1" dirty="0" smtClean="0">
                <a:solidFill>
                  <a:srgbClr val="002060"/>
                </a:solidFill>
              </a:rPr>
              <a:t>/ч</a:t>
            </a:r>
          </a:p>
          <a:p>
            <a:pPr eaLnBrk="0" hangingPunct="0"/>
            <a:r>
              <a:rPr lang="ru-RU" sz="2400" b="1" dirty="0" smtClean="0">
                <a:solidFill>
                  <a:srgbClr val="C00000"/>
                </a:solidFill>
              </a:rPr>
              <a:t>3 этаж школы:</a:t>
            </a:r>
          </a:p>
          <a:p>
            <a:pPr eaLnBrk="0" hangingPunct="0"/>
            <a:r>
              <a:rPr lang="ru-RU" sz="2400" b="1" dirty="0" smtClean="0">
                <a:solidFill>
                  <a:srgbClr val="002060"/>
                </a:solidFill>
              </a:rPr>
              <a:t>Показания прибора с учетом погрешности: </a:t>
            </a:r>
            <a:r>
              <a:rPr lang="ru-RU" sz="2400" b="1" dirty="0" smtClean="0">
                <a:solidFill>
                  <a:srgbClr val="C00000"/>
                </a:solidFill>
              </a:rPr>
              <a:t>(0,108 ± 0,027) </a:t>
            </a:r>
            <a:r>
              <a:rPr lang="ru-RU" sz="2400" b="1" dirty="0" err="1" smtClean="0">
                <a:solidFill>
                  <a:srgbClr val="C00000"/>
                </a:solidFill>
              </a:rPr>
              <a:t>мкЗв</a:t>
            </a:r>
            <a:r>
              <a:rPr lang="ru-RU" sz="2400" b="1" dirty="0" smtClean="0">
                <a:solidFill>
                  <a:srgbClr val="C00000"/>
                </a:solidFill>
              </a:rPr>
              <a:t>/ч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Минимальное значение в точке № (32): (0,060 ± 0,015) </a:t>
            </a:r>
            <a:r>
              <a:rPr lang="ru-RU" sz="2400" b="1" dirty="0" err="1" smtClean="0">
                <a:solidFill>
                  <a:srgbClr val="002060"/>
                </a:solidFill>
              </a:rPr>
              <a:t>мкЗв</a:t>
            </a:r>
            <a:r>
              <a:rPr lang="ru-RU" sz="2400" b="1" dirty="0" smtClean="0">
                <a:solidFill>
                  <a:srgbClr val="002060"/>
                </a:solidFill>
              </a:rPr>
              <a:t>/ч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Максимальное значение в точке № (38): (0,150 ± 0,039) </a:t>
            </a:r>
            <a:r>
              <a:rPr lang="ru-RU" sz="2400" b="1" dirty="0" err="1" smtClean="0">
                <a:solidFill>
                  <a:srgbClr val="002060"/>
                </a:solidFill>
              </a:rPr>
              <a:t>мкЗв</a:t>
            </a:r>
            <a:r>
              <a:rPr lang="ru-RU" sz="2400" b="1" dirty="0" smtClean="0">
                <a:solidFill>
                  <a:srgbClr val="002060"/>
                </a:solidFill>
              </a:rPr>
              <a:t>/ч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Пришкольная территория: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Показания прибора с учетом погрешности: </a:t>
            </a:r>
            <a:r>
              <a:rPr lang="ru-RU" sz="2400" b="1" dirty="0" smtClean="0">
                <a:solidFill>
                  <a:srgbClr val="C00000"/>
                </a:solidFill>
              </a:rPr>
              <a:t>(0,215 ± 0,054) </a:t>
            </a:r>
            <a:r>
              <a:rPr lang="ru-RU" sz="2400" b="1" dirty="0" err="1" smtClean="0">
                <a:solidFill>
                  <a:srgbClr val="C00000"/>
                </a:solidFill>
              </a:rPr>
              <a:t>мкЗв</a:t>
            </a:r>
            <a:r>
              <a:rPr lang="ru-RU" sz="2400" b="1" dirty="0" smtClean="0">
                <a:solidFill>
                  <a:srgbClr val="C00000"/>
                </a:solidFill>
              </a:rPr>
              <a:t>/ч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Минимальное значение в точке № (61): (0,150 ± 0,038) </a:t>
            </a:r>
            <a:r>
              <a:rPr lang="ru-RU" sz="2400" b="1" dirty="0" err="1" smtClean="0">
                <a:solidFill>
                  <a:srgbClr val="002060"/>
                </a:solidFill>
              </a:rPr>
              <a:t>мкЗв</a:t>
            </a:r>
            <a:r>
              <a:rPr lang="ru-RU" sz="2400" b="1" dirty="0" smtClean="0">
                <a:solidFill>
                  <a:srgbClr val="002060"/>
                </a:solidFill>
              </a:rPr>
              <a:t>/ч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Максимальное значение в точке № (53): (0,400 ± 0,100) </a:t>
            </a:r>
            <a:r>
              <a:rPr lang="ru-RU" sz="2400" b="1" dirty="0" err="1" smtClean="0">
                <a:solidFill>
                  <a:srgbClr val="002060"/>
                </a:solidFill>
              </a:rPr>
              <a:t>мкЗв</a:t>
            </a:r>
            <a:r>
              <a:rPr lang="ru-RU" sz="2400" b="1" dirty="0" smtClean="0">
                <a:solidFill>
                  <a:srgbClr val="002060"/>
                </a:solidFill>
              </a:rPr>
              <a:t>/ч;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endParaRPr lang="ru-RU" sz="2400" b="1" dirty="0" smtClean="0">
              <a:solidFill>
                <a:srgbClr val="002060"/>
              </a:solidFill>
            </a:endParaRPr>
          </a:p>
          <a:p>
            <a:pPr eaLnBrk="0" hangingPunct="0"/>
            <a:endParaRPr lang="ru-RU" sz="2400" b="1" dirty="0" smtClean="0">
              <a:solidFill>
                <a:srgbClr val="002060"/>
              </a:solidFill>
            </a:endParaRPr>
          </a:p>
          <a:p>
            <a:pPr eaLnBrk="0" hangingPunct="0"/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pPr eaLnBrk="0" hangingPunct="0"/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endParaRPr lang="ru-RU" sz="2400" b="1" dirty="0" smtClean="0">
              <a:solidFill>
                <a:srgbClr val="002060"/>
              </a:solidFill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0"/>
            <a:ext cx="75270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Результаты измерения гамма - фона</a:t>
            </a:r>
            <a:endParaRPr lang="ru-RU" sz="36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-37390"/>
            <a:ext cx="9144000" cy="7448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3860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Общий вывод о радиационном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386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гамма – фоне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3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1.  Внутри здания МБОУ 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Верещакская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СОШ» участков с повышенным гамма -фоном не выявлено (среднее значение 0,109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мкЗв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/ч лежит в пределах показателя 0,1- 0,2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мкЗв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/ч, которое составляет среднее значение гамма - фона для большинства населенных пунктов России).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386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3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2.  На территории школы выявлены участки с незначительно повышенным гамма - фоном  (т.е. величины до 0,3 - 0,4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мкЗв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/ч): футбольное поле, полоса препятствий, клумба.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386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3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3.  На территории школы не выявлены участки с высоким  радиационным  гамма – фоном.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386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3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4. Дезактивация школьной территории проведена в 1986 году качественно.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386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66"/>
                </a:solidFill>
                <a:latin typeface="+mj-lt"/>
              </a:rPr>
              <a:t>Вклад источников  ионизирующего</a:t>
            </a:r>
            <a:r>
              <a:rPr lang="en-US" sz="3600" b="1" dirty="0" smtClean="0">
                <a:solidFill>
                  <a:srgbClr val="000066"/>
                </a:solidFill>
                <a:latin typeface="+mj-lt"/>
              </a:rPr>
              <a:t> </a:t>
            </a:r>
            <a:r>
              <a:rPr lang="ru-RU" sz="3600" b="1" dirty="0" smtClean="0">
                <a:solidFill>
                  <a:srgbClr val="000066"/>
                </a:solidFill>
                <a:latin typeface="+mj-lt"/>
              </a:rPr>
              <a:t>излучения в радиационный фон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5500702"/>
            <a:ext cx="285752" cy="285752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6000768"/>
            <a:ext cx="285752" cy="285752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643174" y="5500702"/>
            <a:ext cx="55439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Естественные источники радиации 82 %</a:t>
            </a:r>
            <a:endParaRPr lang="ru-RU" sz="2400" dirty="0">
              <a:solidFill>
                <a:srgbClr val="000066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643174" y="6000768"/>
            <a:ext cx="57488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66"/>
                </a:solidFill>
              </a:rPr>
              <a:t>Искусственные источники радиации 18 %</a:t>
            </a:r>
            <a:endParaRPr lang="ru-RU" sz="2400" dirty="0">
              <a:solidFill>
                <a:srgbClr val="000066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57290" y="5500702"/>
            <a:ext cx="285752" cy="28575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785918" y="5500702"/>
            <a:ext cx="285752" cy="2857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214546" y="5500702"/>
            <a:ext cx="285752" cy="28575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8" name="Диаграмма 17"/>
          <p:cNvGraphicFramePr/>
          <p:nvPr/>
        </p:nvGraphicFramePr>
        <p:xfrm>
          <a:off x="857224" y="1214422"/>
          <a:ext cx="7429552" cy="4286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Прямоугольник 19"/>
          <p:cNvSpPr/>
          <p:nvPr/>
        </p:nvSpPr>
        <p:spPr>
          <a:xfrm>
            <a:off x="1357290" y="6000768"/>
            <a:ext cx="285752" cy="285752"/>
          </a:xfrm>
          <a:prstGeom prst="rect">
            <a:avLst/>
          </a:prstGeom>
          <a:solidFill>
            <a:srgbClr val="D25C3C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785918" y="6000768"/>
            <a:ext cx="285752" cy="285752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214546" y="6000768"/>
            <a:ext cx="285752" cy="28575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2000232" y="1428736"/>
            <a:ext cx="51635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23" name="Picture 2" descr="DSC_14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428868"/>
            <a:ext cx="6165707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214282" y="0"/>
            <a:ext cx="85725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«</a:t>
            </a:r>
            <a:r>
              <a:rPr lang="ru-RU" sz="3600" b="1" dirty="0" err="1" smtClean="0">
                <a:solidFill>
                  <a:srgbClr val="002060"/>
                </a:solidFill>
              </a:rPr>
              <a:t>Полузнание</a:t>
            </a:r>
            <a:r>
              <a:rPr lang="ru-RU" sz="3600" b="1" dirty="0" smtClean="0">
                <a:solidFill>
                  <a:srgbClr val="002060"/>
                </a:solidFill>
              </a:rPr>
              <a:t> – опасная штука» </a:t>
            </a:r>
          </a:p>
          <a:p>
            <a:pPr algn="r"/>
            <a:r>
              <a:rPr lang="ru-RU" sz="3600" b="1" dirty="0" smtClean="0">
                <a:solidFill>
                  <a:srgbClr val="002060"/>
                </a:solidFill>
              </a:rPr>
              <a:t>                               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Александр Поп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-93486"/>
            <a:ext cx="885828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386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Литература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0386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Атаманченко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А. К. Цикл мини-информаций для уроков на тему «Физика, здоровье, окружающая среда и мы». Физика в школе, № 2, 1995 – с. 24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0386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Боровский Е. Э. Материал к уроку-лекции «Атомная энергетика: проблемы экологии». Физика в школе, № 2, 2003 – с. 20, 22, 23 – 24, 25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0386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Глазунов А. Т.,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Кабардин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О. Ф. и др. Учебник для 11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кл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. школ и классов с углубленным изучением физики/ Под ред. А. А.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Пинского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,  М.: Просвещение, 2002 – с.373, 374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038600" algn="l"/>
              </a:tabLst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Зиятдинов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Ш. Г. Экологические проблемы ядерной энергетики в задачах. Физика в школе, № 2, 1996 – с. 29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038600" algn="l"/>
              </a:tabLst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Кабардин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О. Ф. Ядерные излучения и жизнь. Физика в школе, № 3, 1993 – с.68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0386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Касьянов В. А. Физика, 11 класс, М: Дрофа, 2003 – с.377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038600" algn="l"/>
              </a:tabLst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Лытка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Н. Д. Урок «Поглощённая доза излучения и её биологическое действие». Физика в школе.  № 2, 1996 – С. 31 – 36.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038600" algn="l"/>
              </a:tabLst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Мусорина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В. Ядерное испытание на прочность. Прямые инвестиции, № 7, 2011 – с. 66 – 67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038600" algn="l"/>
              </a:tabLst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Мякишев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Г. Я.,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Буховцев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Б. Б. Физика – 11 – М.: Просвещение, 2010.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038600" algn="l"/>
              </a:tabLst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Пёрышкин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А. В.,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Гутник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Е. М. Физика, 9 класс, М.: Дрофа, 2008 г., с.255, 256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457200" marR="0" lvl="0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403860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Arial Unicode MS" pitchFamily="34" charset="-128"/>
                <a:cs typeface="Times New Roman" pitchFamily="18" charset="0"/>
              </a:rPr>
              <a:t>http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Arial Unicode MS" pitchFamily="34" charset="-128"/>
                <a:cs typeface="Times New Roman" pitchFamily="18" charset="0"/>
              </a:rPr>
              <a:t>://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Arial Unicode MS" pitchFamily="34" charset="-128"/>
                <a:cs typeface="Times New Roman" pitchFamily="18" charset="0"/>
              </a:rPr>
              <a:t>www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Arial Unicode MS" pitchFamily="34" charset="-128"/>
                <a:cs typeface="Times New Roman" pitchFamily="18" charset="0"/>
              </a:rPr>
              <a:t>.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Arial Unicode MS" pitchFamily="34" charset="-128"/>
                <a:cs typeface="Times New Roman" pitchFamily="18" charset="0"/>
              </a:rPr>
              <a:t>doza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Arial Unicode MS" pitchFamily="34" charset="-128"/>
                <a:cs typeface="Times New Roman" pitchFamily="18" charset="0"/>
              </a:rPr>
              <a:t>.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Arial Unicode MS" pitchFamily="34" charset="-128"/>
                <a:cs typeface="Times New Roman" pitchFamily="18" charset="0"/>
              </a:rPr>
              <a:t>ru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Arial Unicode MS" pitchFamily="34" charset="-128"/>
                <a:cs typeface="Times New Roman" pitchFamily="18" charset="0"/>
              </a:rPr>
              <a:t>/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Arial Unicode MS" pitchFamily="34" charset="-128"/>
                <a:cs typeface="Times New Roman" pitchFamily="18" charset="0"/>
              </a:rPr>
              <a:t>catalog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Arial Unicode MS" pitchFamily="34" charset="-128"/>
                <a:cs typeface="Times New Roman" pitchFamily="18" charset="0"/>
              </a:rPr>
              <a:t>/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Arial Unicode MS" pitchFamily="34" charset="-128"/>
                <a:cs typeface="Times New Roman" pitchFamily="18" charset="0"/>
              </a:rPr>
              <a:t>dosimeters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Arial Unicode MS" pitchFamily="34" charset="-128"/>
                <a:cs typeface="Times New Roman" pitchFamily="18" charset="0"/>
              </a:rPr>
              <a:t>/216/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Прямоугольник 6"/>
          <p:cNvSpPr>
            <a:spLocks noChangeArrowheads="1"/>
          </p:cNvSpPr>
          <p:nvPr/>
        </p:nvSpPr>
        <p:spPr bwMode="auto">
          <a:xfrm>
            <a:off x="214282" y="0"/>
            <a:ext cx="871537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«</a:t>
            </a:r>
            <a:r>
              <a:rPr lang="ru-RU" sz="3600" b="1" dirty="0" err="1" smtClean="0">
                <a:solidFill>
                  <a:srgbClr val="002060"/>
                </a:solidFill>
                <a:latin typeface="+mj-lt"/>
              </a:rPr>
              <a:t>Полузнание</a:t>
            </a:r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 – опасная штука»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                                                              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Александр Поп </a:t>
            </a:r>
          </a:p>
          <a:p>
            <a:pPr algn="ctr"/>
            <a:endParaRPr lang="ru-RU" sz="4000" b="1" dirty="0">
              <a:solidFill>
                <a:srgbClr val="000066"/>
              </a:solidFill>
            </a:endParaRPr>
          </a:p>
        </p:txBody>
      </p:sp>
      <p:sp>
        <p:nvSpPr>
          <p:cNvPr id="3076" name="Прямоугольник 7"/>
          <p:cNvSpPr>
            <a:spLocks noChangeArrowheads="1"/>
          </p:cNvSpPr>
          <p:nvPr/>
        </p:nvSpPr>
        <p:spPr bwMode="auto">
          <a:xfrm>
            <a:off x="0" y="1000108"/>
            <a:ext cx="871540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15975" indent="-742950"/>
            <a:r>
              <a:rPr lang="ru-RU" b="1" dirty="0" smtClean="0"/>
              <a:t>     </a:t>
            </a:r>
            <a:r>
              <a:rPr lang="ru-RU" sz="2400" b="1" dirty="0" smtClean="0">
                <a:solidFill>
                  <a:srgbClr val="000066"/>
                </a:solidFill>
              </a:rPr>
              <a:t>1.    </a:t>
            </a:r>
            <a:r>
              <a:rPr lang="ru-RU" sz="2400" b="1" dirty="0" smtClean="0">
                <a:solidFill>
                  <a:srgbClr val="002060"/>
                </a:solidFill>
              </a:rPr>
              <a:t>Атомная энергетика внушает гораздо больше</a:t>
            </a:r>
          </a:p>
          <a:p>
            <a:pPr marL="815975" indent="-742950"/>
            <a:r>
              <a:rPr lang="ru-RU" sz="2400" b="1" dirty="0" smtClean="0">
                <a:solidFill>
                  <a:srgbClr val="002060"/>
                </a:solidFill>
              </a:rPr>
              <a:t>           опасностей, чем, </a:t>
            </a:r>
            <a:r>
              <a:rPr lang="ru-RU" sz="2400" b="1" dirty="0" smtClean="0">
                <a:solidFill>
                  <a:srgbClr val="002060"/>
                </a:solidFill>
              </a:rPr>
              <a:t>например, </a:t>
            </a:r>
            <a:r>
              <a:rPr lang="ru-RU" sz="2400" b="1" dirty="0" smtClean="0">
                <a:solidFill>
                  <a:srgbClr val="002060"/>
                </a:solidFill>
              </a:rPr>
              <a:t>какая – либо серьёзная болезнь.</a:t>
            </a:r>
            <a:r>
              <a:rPr lang="en-US" sz="2400" b="1" dirty="0" smtClean="0">
                <a:solidFill>
                  <a:srgbClr val="000066"/>
                </a:solidFill>
              </a:rPr>
              <a:t> </a:t>
            </a:r>
            <a:endParaRPr lang="ru-RU" sz="2400" b="1" dirty="0" smtClean="0">
              <a:solidFill>
                <a:srgbClr val="000066"/>
              </a:solidFill>
            </a:endParaRPr>
          </a:p>
          <a:p>
            <a:pPr marL="815975" indent="-742950"/>
            <a:r>
              <a:rPr lang="ru-RU" sz="2400" b="1" dirty="0" smtClean="0">
                <a:solidFill>
                  <a:srgbClr val="000066"/>
                </a:solidFill>
              </a:rPr>
              <a:t>     2.  </a:t>
            </a:r>
            <a:r>
              <a:rPr lang="ru-RU" sz="2400" b="1" dirty="0" smtClean="0">
                <a:solidFill>
                  <a:srgbClr val="002060"/>
                </a:solidFill>
              </a:rPr>
              <a:t>Засекреченность, а особенно </a:t>
            </a:r>
            <a:r>
              <a:rPr lang="ru-RU" sz="2400" b="1" dirty="0" err="1" smtClean="0">
                <a:solidFill>
                  <a:srgbClr val="002060"/>
                </a:solidFill>
              </a:rPr>
              <a:t>полусекретность</a:t>
            </a:r>
            <a:r>
              <a:rPr lang="ru-RU" sz="2400" b="1" dirty="0" smtClean="0">
                <a:solidFill>
                  <a:srgbClr val="002060"/>
                </a:solidFill>
              </a:rPr>
              <a:t>, питает страхи. </a:t>
            </a:r>
          </a:p>
          <a:p>
            <a:pPr marL="815975" indent="-742950"/>
            <a:r>
              <a:rPr lang="ru-RU" sz="2400" b="1" dirty="0" smtClean="0">
                <a:solidFill>
                  <a:srgbClr val="002060"/>
                </a:solidFill>
              </a:rPr>
              <a:t>     3.  Только точные знания могут оценить безопасность условий труда и проживания в конкретном заражённом населённом пункте. </a:t>
            </a:r>
            <a:endParaRPr lang="ru-RU" sz="2400" b="1" dirty="0">
              <a:solidFill>
                <a:srgbClr val="002060"/>
              </a:solidFill>
            </a:endParaRPr>
          </a:p>
          <a:p>
            <a:pPr marL="815975" indent="-742950"/>
            <a:r>
              <a:rPr lang="ru-RU" sz="2400" b="1" dirty="0" smtClean="0">
                <a:solidFill>
                  <a:srgbClr val="002060"/>
                </a:solidFill>
              </a:rPr>
              <a:t> 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3777454"/>
            <a:ext cx="2383064" cy="3080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Прямоугольник 9"/>
          <p:cNvSpPr>
            <a:spLocks noChangeArrowheads="1"/>
          </p:cNvSpPr>
          <p:nvPr/>
        </p:nvSpPr>
        <p:spPr bwMode="auto">
          <a:xfrm>
            <a:off x="2285984" y="0"/>
            <a:ext cx="46285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000066"/>
                </a:solidFill>
              </a:rPr>
              <a:t>Цель и задачи работы</a:t>
            </a:r>
          </a:p>
        </p:txBody>
      </p:sp>
      <p:sp>
        <p:nvSpPr>
          <p:cNvPr id="4100" name="Прямоугольник 10"/>
          <p:cNvSpPr>
            <a:spLocks noChangeArrowheads="1"/>
          </p:cNvSpPr>
          <p:nvPr/>
        </p:nvSpPr>
        <p:spPr bwMode="auto">
          <a:xfrm>
            <a:off x="0" y="500042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Основополагающий </a:t>
            </a:r>
            <a:r>
              <a:rPr lang="ru-RU" sz="2400" b="1" dirty="0">
                <a:solidFill>
                  <a:srgbClr val="C00000"/>
                </a:solidFill>
              </a:rPr>
              <a:t>вопрос</a:t>
            </a:r>
            <a:r>
              <a:rPr lang="ru-RU" sz="2400" b="1" dirty="0">
                <a:solidFill>
                  <a:srgbClr val="000066"/>
                </a:solidFill>
              </a:rPr>
              <a:t>: </a:t>
            </a:r>
            <a:r>
              <a:rPr lang="ru-RU" sz="2400" b="1" dirty="0" smtClean="0">
                <a:solidFill>
                  <a:srgbClr val="002060"/>
                </a:solidFill>
              </a:rPr>
              <a:t>каков радиационный гамма-фон в здании школы и на пришкольной территории спустя 28 лет после аварии на Чернобыльской АЭС?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101" name="Прямоугольник 11"/>
          <p:cNvSpPr>
            <a:spLocks noChangeArrowheads="1"/>
          </p:cNvSpPr>
          <p:nvPr/>
        </p:nvSpPr>
        <p:spPr bwMode="auto">
          <a:xfrm>
            <a:off x="2786050" y="1500174"/>
            <a:ext cx="635795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Задачи исследования: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1. Изучить устройство, работу и основные характеристики дозиметра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бытового. 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2. Выяснить, какая доза излучения является предельно допустимой для человека за гол.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3. Составить радиационную карту </a:t>
            </a:r>
            <a:r>
              <a:rPr lang="ru-RU" sz="2400" b="1" dirty="0" err="1" smtClean="0">
                <a:solidFill>
                  <a:srgbClr val="002060"/>
                </a:solidFill>
              </a:rPr>
              <a:t>Верещакской</a:t>
            </a:r>
            <a:r>
              <a:rPr lang="ru-RU" sz="2400" b="1" dirty="0" smtClean="0">
                <a:solidFill>
                  <a:srgbClr val="002060"/>
                </a:solidFill>
              </a:rPr>
              <a:t> школы и ее территории для выявления наиболее зараженных участков.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4. При наличии зон с повышенным гамма - фоном принять решение о составлении плана дезактивации территории.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5. Получить знания и большой практический опыт по данной теме.</a:t>
            </a:r>
          </a:p>
          <a:p>
            <a:endParaRPr lang="ru-RU" b="1" dirty="0">
              <a:solidFill>
                <a:srgbClr val="000066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857364"/>
            <a:ext cx="2428892" cy="3692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14282" y="3869770"/>
            <a:ext cx="47148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Количество проведенных измерений: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n-lt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+mn-lt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дание школы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42;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школьная территория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-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20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</p:txBody>
      </p:sp>
      <p:pic>
        <p:nvPicPr>
          <p:cNvPr id="9" name="Picture 6" descr="{1B1C937B-E482-455A-83F1-456C77DE880E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071810"/>
            <a:ext cx="4517087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14282" y="2000240"/>
            <a:ext cx="71437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Объекты исследования: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+mn-lt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дание МБОУ 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Верещакская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СОШ»;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+mn-lt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ришкольная территория.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214282" y="357166"/>
            <a:ext cx="82153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Предмет исследования: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уровень радиационного загрязнения в здании и на территории школы.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00232" y="214290"/>
            <a:ext cx="52566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0066"/>
                </a:solidFill>
              </a:rPr>
              <a:t>Методы исследования</a:t>
            </a:r>
            <a:endParaRPr lang="ru-RU" sz="4000" b="1" dirty="0">
              <a:solidFill>
                <a:srgbClr val="000066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1214422"/>
            <a:ext cx="642942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srgbClr val="000066"/>
                </a:solidFill>
              </a:rPr>
              <a:t>1. </a:t>
            </a:r>
            <a:r>
              <a:rPr lang="ru-RU" sz="2800" b="1" dirty="0" err="1" smtClean="0">
                <a:solidFill>
                  <a:srgbClr val="000066"/>
                </a:solidFill>
              </a:rPr>
              <a:t>Учебно</a:t>
            </a:r>
            <a:r>
              <a:rPr lang="ru-RU" sz="2800" b="1" dirty="0" smtClean="0">
                <a:solidFill>
                  <a:srgbClr val="000066"/>
                </a:solidFill>
              </a:rPr>
              <a:t> – исследовательский</a:t>
            </a:r>
          </a:p>
          <a:p>
            <a:pPr lvl="0"/>
            <a:r>
              <a:rPr lang="ru-RU" sz="2800" b="1" dirty="0" smtClean="0">
                <a:solidFill>
                  <a:srgbClr val="000066"/>
                </a:solidFill>
              </a:rPr>
              <a:t>2. Анализ и систематизация</a:t>
            </a:r>
          </a:p>
          <a:p>
            <a:pPr lvl="0"/>
            <a:r>
              <a:rPr lang="ru-RU" sz="2800" b="1" dirty="0" smtClean="0">
                <a:solidFill>
                  <a:srgbClr val="000066"/>
                </a:solidFill>
              </a:rPr>
              <a:t>3. Сравнительный</a:t>
            </a:r>
          </a:p>
          <a:p>
            <a:pPr lvl="0"/>
            <a:r>
              <a:rPr lang="ru-RU" sz="2800" b="1" dirty="0" smtClean="0">
                <a:solidFill>
                  <a:srgbClr val="000066"/>
                </a:solidFill>
              </a:rPr>
              <a:t>4. Беседа</a:t>
            </a:r>
          </a:p>
          <a:p>
            <a:pPr lvl="0"/>
            <a:r>
              <a:rPr lang="ru-RU" sz="2800" b="1" dirty="0" smtClean="0">
                <a:solidFill>
                  <a:srgbClr val="000066"/>
                </a:solidFill>
              </a:rPr>
              <a:t>5. </a:t>
            </a:r>
            <a:r>
              <a:rPr lang="ru-RU" sz="2800" b="1" dirty="0" err="1" smtClean="0">
                <a:solidFill>
                  <a:srgbClr val="000066"/>
                </a:solidFill>
              </a:rPr>
              <a:t>Трансляционно</a:t>
            </a:r>
            <a:r>
              <a:rPr lang="ru-RU" sz="2800" b="1" dirty="0" smtClean="0">
                <a:solidFill>
                  <a:srgbClr val="000066"/>
                </a:solidFill>
              </a:rPr>
              <a:t> - оформительский</a:t>
            </a:r>
          </a:p>
        </p:txBody>
      </p:sp>
      <p:pic>
        <p:nvPicPr>
          <p:cNvPr id="9" name="Рисунок 8" descr="la_essays_s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595673"/>
            <a:ext cx="4714908" cy="326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28794" y="0"/>
            <a:ext cx="49596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Характеристика участка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714356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       Село Верещаки находится в пределах </a:t>
            </a:r>
            <a:r>
              <a:rPr lang="ru-RU" sz="2400" b="1" dirty="0" err="1" smtClean="0">
                <a:solidFill>
                  <a:srgbClr val="002060"/>
                </a:solidFill>
              </a:rPr>
              <a:t>Восточно</a:t>
            </a:r>
            <a:r>
              <a:rPr lang="ru-RU" sz="2400" b="1" dirty="0" smtClean="0">
                <a:solidFill>
                  <a:srgbClr val="002060"/>
                </a:solidFill>
              </a:rPr>
              <a:t> – Европейской равнины. Оно расположено вдоль болота.  Протяжённость села около 4 км. Почва  -   </a:t>
            </a:r>
            <a:r>
              <a:rPr lang="ru-RU" sz="2400" b="1" dirty="0" err="1" smtClean="0">
                <a:solidFill>
                  <a:srgbClr val="002060"/>
                </a:solidFill>
              </a:rPr>
              <a:t>дерново</a:t>
            </a:r>
            <a:r>
              <a:rPr lang="ru-RU" sz="2400" b="1" dirty="0" smtClean="0">
                <a:solidFill>
                  <a:srgbClr val="002060"/>
                </a:solidFill>
              </a:rPr>
              <a:t>- подзолистая. </a:t>
            </a:r>
            <a:endParaRPr lang="ru-RU" sz="2400" b="1" dirty="0" smtClean="0">
              <a:solidFill>
                <a:srgbClr val="C00000"/>
              </a:solidFill>
            </a:endParaRPr>
          </a:p>
        </p:txBody>
      </p:sp>
      <p:pic>
        <p:nvPicPr>
          <p:cNvPr id="12" name="Рисунок 11" descr="chkol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928802"/>
            <a:ext cx="457203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0" y="5072074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        Кирпичное здание школы построено в 1972 году. Школа имеет 3 этажа. Покрытие пола - деревянное. Кровля -  шиферная. Здание не имеет подземных этажей. Общая площадь школьной территории – 2, 1465 га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ДКГ-03Д «Грач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785794"/>
            <a:ext cx="2428892" cy="3346051"/>
          </a:xfrm>
          <a:prstGeom prst="rect">
            <a:avLst/>
          </a:prstGeom>
          <a:noFill/>
        </p:spPr>
      </p:pic>
      <p:pic>
        <p:nvPicPr>
          <p:cNvPr id="2050" name="Picture 2" descr="&amp;Rcy;&amp;Kcy;&amp;Scy;&amp;Bcy;-1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714356"/>
            <a:ext cx="3028950" cy="348615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857752" y="4214818"/>
            <a:ext cx="450056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Дозиметр «</a:t>
            </a:r>
            <a:r>
              <a:rPr lang="ru-RU" sz="2400" b="1" dirty="0" err="1" smtClean="0">
                <a:solidFill>
                  <a:srgbClr val="002060"/>
                </a:solidFill>
              </a:rPr>
              <a:t>Белвар</a:t>
            </a:r>
            <a:r>
              <a:rPr lang="ru-RU" sz="2400" b="1" dirty="0" smtClean="0">
                <a:solidFill>
                  <a:srgbClr val="002060"/>
                </a:solidFill>
              </a:rPr>
              <a:t>» РКСБ-104 (Погрешность прибора при измерении мощности эквивалентной дозы излучения составляет ± 25%)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4180344"/>
            <a:ext cx="49291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Дозиметром гамма-излучения ДКГ-03Д «Грач» (Пределы допускаемой основной относительной погрешности измерения ±[15+2,5/Н*(10)]%, где Н*(10) – измеренное значение, </a:t>
            </a:r>
            <a:r>
              <a:rPr lang="ru-RU" sz="2400" b="1" dirty="0" err="1" smtClean="0">
                <a:solidFill>
                  <a:srgbClr val="002060"/>
                </a:solidFill>
              </a:rPr>
              <a:t>мкЗв</a:t>
            </a:r>
            <a:r>
              <a:rPr lang="ru-RU" sz="2400" b="1" dirty="0" smtClean="0">
                <a:solidFill>
                  <a:srgbClr val="002060"/>
                </a:solidFill>
              </a:rPr>
              <a:t>/ч (</a:t>
            </a:r>
            <a:r>
              <a:rPr lang="ru-RU" sz="2400" b="1" dirty="0" err="1" smtClean="0">
                <a:solidFill>
                  <a:srgbClr val="002060"/>
                </a:solidFill>
              </a:rPr>
              <a:t>мкЗв</a:t>
            </a:r>
            <a:r>
              <a:rPr lang="ru-RU" sz="2400" b="1" dirty="0" smtClean="0">
                <a:solidFill>
                  <a:srgbClr val="002060"/>
                </a:solidFill>
              </a:rPr>
              <a:t>))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071670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+mj-lt"/>
              </a:rPr>
              <a:t>Приборы</a:t>
            </a:r>
            <a:endParaRPr lang="ru-RU" sz="3600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 rot="10800000" flipV="1">
            <a:off x="0" y="262163"/>
            <a:ext cx="871540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     Измерение радиационного гамма – фона</a:t>
            </a:r>
          </a:p>
          <a:p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       На территории футбольного поля измерения проводились способом конверта, то есть в 4-х точках на равных расстояниях от края и 1 точкой в центре на высоте 1 м. На остальных объектах - точечно в центре объекта. Все измерения проводились стоя на месте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 в ноябре 2014 года в дневное время в сухую безветренную погоду. В каждой точке они проведены трижды и найдено среднее значение.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</p:txBody>
      </p:sp>
      <p:pic>
        <p:nvPicPr>
          <p:cNvPr id="41986" name="Picture 2" descr="DSC_14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786190"/>
            <a:ext cx="4348434" cy="2881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 descr="DSC_14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3786190"/>
            <a:ext cx="429718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 rot="10800000" flipV="1">
            <a:off x="0" y="0"/>
            <a:ext cx="87154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sz="3600" b="1" dirty="0" smtClean="0">
                <a:solidFill>
                  <a:srgbClr val="002060"/>
                </a:solidFill>
              </a:rPr>
              <a:t>План - схема обследуемых территорий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571480"/>
            <a:ext cx="4909947" cy="60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1406</TotalTime>
  <Words>1508</Words>
  <Application>Microsoft Office PowerPoint</Application>
  <PresentationFormat>Экран (4:3)</PresentationFormat>
  <Paragraphs>307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Николаевна</dc:creator>
  <cp:lastModifiedBy>Пользователь</cp:lastModifiedBy>
  <cp:revision>183</cp:revision>
  <dcterms:created xsi:type="dcterms:W3CDTF">2012-03-21T15:54:00Z</dcterms:created>
  <dcterms:modified xsi:type="dcterms:W3CDTF">2014-11-22T09:03:43Z</dcterms:modified>
</cp:coreProperties>
</file>