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9" autoAdjust="0"/>
    <p:restoredTop sz="94660"/>
  </p:normalViewPr>
  <p:slideViewPr>
    <p:cSldViewPr snapToGrid="0">
      <p:cViewPr varScale="1">
        <p:scale>
          <a:sx n="51" d="100"/>
          <a:sy n="51" d="100"/>
        </p:scale>
        <p:origin x="11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ru-RU" sz="14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ru-RU" sz="14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endParaRPr lang="ru-RU" sz="14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1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  <a:defRPr sz="1400"/>
            </a:pPr>
            <a:fld id="{26B9E70F-A5D1-42DB-8A4D-DA28471B0F40}" type="slidenum">
              <a:t>‹#›</a:t>
            </a:fld>
            <a:endParaRPr lang="ru-RU" sz="14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374860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Move="1" noResize="1"/>
          </p:cNvSpPr>
          <p:nvPr/>
        </p:nvSpPr>
        <p:spPr>
          <a:xfrm>
            <a:off x="0" y="0"/>
            <a:ext cx="7560000" cy="106920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3" name="AutoShape 1"/>
          <p:cNvSpPr/>
          <p:nvPr/>
        </p:nvSpPr>
        <p:spPr>
          <a:xfrm>
            <a:off x="0" y="0"/>
            <a:ext cx="7559640" cy="106916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12920" y="1027079"/>
            <a:ext cx="4930560" cy="36972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5" name="Заметки 4"/>
          <p:cNvSpPr txBox="1">
            <a:spLocks noGrp="1"/>
          </p:cNvSpPr>
          <p:nvPr>
            <p:ph type="body" sz="quarter" idx="3"/>
          </p:nvPr>
        </p:nvSpPr>
        <p:spPr>
          <a:xfrm>
            <a:off x="1170000" y="5086079"/>
            <a:ext cx="5222880" cy="41036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830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48919" algn="l"/>
        <a:tab pos="898199" algn="l"/>
        <a:tab pos="1347480" algn="l"/>
        <a:tab pos="1796760" algn="l"/>
        <a:tab pos="2246040" algn="l"/>
        <a:tab pos="2695320" algn="l"/>
        <a:tab pos="3144600" algn="l"/>
        <a:tab pos="3593880" algn="l"/>
        <a:tab pos="4043159" algn="l"/>
        <a:tab pos="4492440" algn="l"/>
        <a:tab pos="4941719" algn="l"/>
        <a:tab pos="5391000" algn="l"/>
        <a:tab pos="5840280" algn="l"/>
        <a:tab pos="6289560" algn="l"/>
        <a:tab pos="6738840" algn="l"/>
        <a:tab pos="7188120" algn="l"/>
        <a:tab pos="7637400" algn="l"/>
        <a:tab pos="8086679" algn="l"/>
        <a:tab pos="8535960" algn="l"/>
        <a:tab pos="8985240" algn="l"/>
      </a:tabLst>
      <a:defRPr lang="ru-RU" sz="1200" b="0" i="0" u="none" strike="noStrike" kern="1200" baseline="0">
        <a:ln>
          <a:noFill/>
        </a:ln>
        <a:solidFill>
          <a:srgbClr val="000000"/>
        </a:solidFill>
        <a:latin typeface="Times New Roman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640" y="812880"/>
            <a:ext cx="5344920" cy="4008239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Text Box 2"/>
          <p:cNvSpPr/>
          <p:nvPr/>
        </p:nvSpPr>
        <p:spPr>
          <a:xfrm>
            <a:off x="1170000" y="5086440"/>
            <a:ext cx="5226120" cy="4106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642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477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6213" y="503238"/>
            <a:ext cx="1951037" cy="5721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503238"/>
            <a:ext cx="5702300" cy="5721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296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916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68650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1513" y="1906588"/>
            <a:ext cx="3825875" cy="4318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9788" y="1906588"/>
            <a:ext cx="3827462" cy="4318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984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879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640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448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37471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3124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"/>
          <p:cNvSpPr/>
          <p:nvPr/>
        </p:nvSpPr>
        <p:spPr>
          <a:xfrm>
            <a:off x="368279" y="1717560"/>
            <a:ext cx="8775720" cy="5140440"/>
          </a:xfrm>
          <a:custGeom>
            <a:avLst>
              <a:gd name="f0" fmla="val 6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DDDDDD"/>
          </a:solidFill>
          <a:ln w="9360" cap="sq">
            <a:solidFill>
              <a:srgbClr val="C0C0C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671040" y="503280"/>
            <a:ext cx="7805880" cy="11412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 anchorCtr="0" compatLnSpc="1"/>
          <a:lstStyle/>
          <a:p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671040" y="1906200"/>
            <a:ext cx="7805880" cy="4318200"/>
          </a:xfrm>
          <a:prstGeom prst="rect">
            <a:avLst/>
          </a:prstGeom>
          <a:noFill/>
          <a:ln>
            <a:noFill/>
          </a:ln>
        </p:spPr>
        <p:txBody>
          <a:bodyPr vert="horz" lIns="0" tIns="25560" rIns="0" bIns="0" anchor="t" anchorCtr="0" compatLnSpc="1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AutoShape 4"/>
          <p:cNvSpPr/>
          <p:nvPr/>
        </p:nvSpPr>
        <p:spPr>
          <a:xfrm>
            <a:off x="0" y="0"/>
            <a:ext cx="165240" cy="833399"/>
          </a:xfrm>
          <a:custGeom>
            <a:avLst>
              <a:gd name="f0" fmla="val 207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125C8D"/>
          </a:solidFill>
          <a:ln w="9360" cap="sq">
            <a:solidFill>
              <a:srgbClr val="80808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6" name="AutoShape 5"/>
          <p:cNvSpPr/>
          <p:nvPr/>
        </p:nvSpPr>
        <p:spPr>
          <a:xfrm>
            <a:off x="0" y="2160720"/>
            <a:ext cx="165240" cy="833399"/>
          </a:xfrm>
          <a:custGeom>
            <a:avLst>
              <a:gd name="f0" fmla="val 207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125C8D"/>
          </a:solidFill>
          <a:ln w="9360" cap="sq">
            <a:solidFill>
              <a:srgbClr val="80808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" name="AutoShape 6"/>
          <p:cNvSpPr/>
          <p:nvPr/>
        </p:nvSpPr>
        <p:spPr>
          <a:xfrm>
            <a:off x="0" y="1060560"/>
            <a:ext cx="165240" cy="833399"/>
          </a:xfrm>
          <a:custGeom>
            <a:avLst>
              <a:gd name="f0" fmla="val 207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125C8D"/>
          </a:solidFill>
          <a:ln w="9360" cap="sq">
            <a:solidFill>
              <a:srgbClr val="808080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indent="0" algn="ctr" rtl="0" eaLnBrk="1" hangingPunct="1">
        <a:lnSpc>
          <a:spcPct val="93000"/>
        </a:lnSpc>
        <a:spcBef>
          <a:spcPts val="0"/>
        </a:spcBef>
        <a:spcAft>
          <a:spcPts val="0"/>
        </a:spcAft>
        <a:tabLst>
          <a:tab pos="0" algn="l"/>
          <a:tab pos="448919" algn="l"/>
          <a:tab pos="898199" algn="l"/>
          <a:tab pos="1347480" algn="l"/>
          <a:tab pos="1796760" algn="l"/>
          <a:tab pos="2246040" algn="l"/>
          <a:tab pos="2695320" algn="l"/>
          <a:tab pos="3144600" algn="l"/>
          <a:tab pos="3593880" algn="l"/>
          <a:tab pos="4043159" algn="l"/>
          <a:tab pos="4492440" algn="l"/>
          <a:tab pos="4941719" algn="l"/>
          <a:tab pos="5391000" algn="l"/>
          <a:tab pos="5840280" algn="l"/>
          <a:tab pos="6289560" algn="l"/>
          <a:tab pos="6738840" algn="l"/>
          <a:tab pos="7188120" algn="l"/>
          <a:tab pos="7637400" algn="l"/>
          <a:tab pos="8086679" algn="l"/>
          <a:tab pos="8535960" algn="l"/>
          <a:tab pos="8985240" algn="l"/>
        </a:tabLst>
        <a:defRPr lang="ru-RU" sz="4000" b="1" i="0" u="none" strike="noStrike" kern="1200" baseline="0">
          <a:ln>
            <a:noFill/>
          </a:ln>
          <a:solidFill>
            <a:srgbClr val="333333"/>
          </a:solidFill>
          <a:latin typeface="Arial" pitchFamily="18"/>
          <a:cs typeface="Lucida Sans Unicode" pitchFamily="2"/>
        </a:defRPr>
      </a:lvl1pPr>
    </p:titleStyle>
    <p:bodyStyle>
      <a:lvl1pPr marL="342720" marR="0" indent="-342720" algn="l" rtl="0" eaLnBrk="1" hangingPunct="1">
        <a:lnSpc>
          <a:spcPct val="93000"/>
        </a:lnSpc>
        <a:spcBef>
          <a:spcPts val="0"/>
        </a:spcBef>
        <a:spcAft>
          <a:spcPts val="0"/>
        </a:spcAft>
        <a:tabLst>
          <a:tab pos="342720" algn="l"/>
          <a:tab pos="448920" algn="l"/>
          <a:tab pos="898200" algn="l"/>
          <a:tab pos="1347480" algn="l"/>
          <a:tab pos="1796760" algn="l"/>
          <a:tab pos="2246040" algn="l"/>
          <a:tab pos="2695320" algn="l"/>
          <a:tab pos="3144600" algn="l"/>
          <a:tab pos="3593879" algn="l"/>
          <a:tab pos="4043160" algn="l"/>
          <a:tab pos="4492439" algn="l"/>
          <a:tab pos="4941360" algn="l"/>
          <a:tab pos="5390640" algn="l"/>
          <a:tab pos="5839920" algn="l"/>
          <a:tab pos="6289200" algn="l"/>
          <a:tab pos="6738479" algn="l"/>
          <a:tab pos="7187760" algn="l"/>
          <a:tab pos="7637039" algn="l"/>
          <a:tab pos="8086320" algn="l"/>
          <a:tab pos="8535600" algn="l"/>
          <a:tab pos="8984880" algn="l"/>
        </a:tabLst>
        <a:defRPr lang="ru-RU" sz="2900" b="0" i="0" u="none" strike="noStrike" kern="1200" baseline="0">
          <a:ln>
            <a:noFill/>
          </a:ln>
          <a:solidFill>
            <a:srgbClr val="000000"/>
          </a:solidFill>
          <a:latin typeface="Arial" pitchFamily="18"/>
          <a:cs typeface="Lucida Sans Unicode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152360" y="115920"/>
            <a:ext cx="7056720" cy="792000"/>
          </a:xfrm>
        </p:spPr>
        <p:txBody>
          <a:bodyPr wrap="square" lIns="90000" tIns="45000" rIns="90000" bIns="45000" anchor="t">
            <a:noAutofit/>
          </a:bodyPr>
          <a:lstStyle/>
          <a:p>
            <a:pPr lvl="0" hangingPunct="1">
              <a:lnSpc>
                <a:spcPct val="100000"/>
              </a:lnSpc>
            </a:pPr>
            <a:r>
              <a:rPr lang="ru-RU" sz="2000">
                <a:solidFill>
                  <a:srgbClr val="04617B"/>
                </a:solidFill>
                <a:latin typeface="Times New Roman" pitchFamily="18"/>
              </a:rPr>
              <a:t>Муниципальное дошкольное образовательное учреждение «Центр развития ребёнка «Искорка» – детский сад № 24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55280" y="1000080"/>
            <a:ext cx="6769080" cy="46879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4200" b="0" i="0" u="none" strike="noStrike" kern="1200" baseline="0">
                <a:ln>
                  <a:noFill/>
                </a:ln>
                <a:solidFill>
                  <a:srgbClr val="04617B"/>
                </a:solidFill>
                <a:latin typeface="Arial" pitchFamily="18"/>
                <a:ea typeface="Lucida Sans Unicode" pitchFamily="2"/>
                <a:cs typeface="Lucida Sans Unicode" pitchFamily="2"/>
              </a:rPr>
              <a:t>  </a:t>
            </a:r>
            <a:r>
              <a:rPr lang="ru-RU" sz="4200" b="1" i="0" u="none" strike="noStrike" kern="1200" baseline="0">
                <a:ln>
                  <a:noFill/>
                </a:ln>
                <a:solidFill>
                  <a:srgbClr val="04617B"/>
                </a:solidFill>
                <a:latin typeface="Arial" pitchFamily="18"/>
                <a:ea typeface="Lucida Sans Unicode" pitchFamily="2"/>
                <a:cs typeface="Lucida Sans Unicode" pitchFamily="2"/>
              </a:rPr>
              <a:t>Проект </a:t>
            </a:r>
            <a:r>
              <a:rPr lang="ru-RU" sz="4200" b="0" i="0" u="none" strike="noStrike" kern="1200" baseline="0">
                <a:ln>
                  <a:noFill/>
                </a:ln>
                <a:solidFill>
                  <a:srgbClr val="04617B"/>
                </a:solidFill>
                <a:latin typeface="Arial" pitchFamily="18"/>
                <a:ea typeface="Lucida Sans Unicode" pitchFamily="2"/>
                <a:cs typeface="Lucida Sans Unicode" pitchFamily="2"/>
              </a:rPr>
              <a:t>                                           </a:t>
            </a:r>
            <a:r>
              <a:rPr lang="ru-RU" sz="4200" b="1" i="1" u="none" strike="noStrike" kern="1200" baseline="0">
                <a:ln>
                  <a:noFill/>
                </a:ln>
                <a:solidFill>
                  <a:srgbClr val="0000FF"/>
                </a:solidFill>
                <a:latin typeface="Arial" pitchFamily="18"/>
                <a:ea typeface="Lucida Sans Unicode" pitchFamily="2"/>
                <a:cs typeface="Lucida Sans Unicode" pitchFamily="2"/>
              </a:rPr>
              <a:t>«Здоровые зубы –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4200" b="1" i="1" u="none" strike="noStrike" kern="1200" baseline="0">
                <a:ln>
                  <a:noFill/>
                </a:ln>
                <a:solidFill>
                  <a:srgbClr val="0000FF"/>
                </a:solidFill>
                <a:latin typeface="Arial" pitchFamily="18"/>
                <a:ea typeface="Lucida Sans Unicode" pitchFamily="2"/>
                <a:cs typeface="Lucida Sans Unicode" pitchFamily="2"/>
              </a:rPr>
              <a:t>наша гордость»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4200" b="1" i="1" u="none" strike="noStrike" kern="1200" baseline="0">
              <a:ln>
                <a:noFill/>
              </a:ln>
              <a:solidFill>
                <a:srgbClr val="0000FF"/>
              </a:solidFill>
              <a:latin typeface="Arial" pitchFamily="18"/>
              <a:ea typeface="Lucida Sans Unicode" pitchFamily="2"/>
              <a:cs typeface="Lucida Sans Unicode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400" b="1" i="0" u="none" strike="noStrike" kern="1200" baseline="0">
              <a:ln>
                <a:noFill/>
              </a:ln>
              <a:solidFill>
                <a:srgbClr val="04617B"/>
              </a:solidFill>
              <a:latin typeface="Arial" pitchFamily="18"/>
              <a:ea typeface="Lucida Sans Unicode" pitchFamily="2"/>
              <a:cs typeface="Lucida Sans Unicode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1" i="0" u="none" strike="noStrike" kern="1200" baseline="0">
                <a:ln>
                  <a:noFill/>
                </a:ln>
                <a:solidFill>
                  <a:srgbClr val="04617B"/>
                </a:solidFill>
                <a:latin typeface="Arial" pitchFamily="18"/>
                <a:ea typeface="Lucida Sans Unicode" pitchFamily="2"/>
                <a:cs typeface="Lucida Sans Unicode" pitchFamily="2"/>
              </a:rPr>
              <a:t>                  </a:t>
            </a:r>
            <a:r>
              <a:rPr lang="ru-RU" sz="2400" b="1" i="0" u="none" strike="noStrike" kern="120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Lucida Sans Unicode" pitchFamily="2"/>
              </a:rPr>
              <a:t>Выполнила: </a:t>
            </a:r>
            <a:r>
              <a:rPr lang="ru-RU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Lucida Sans Unicode" pitchFamily="2"/>
              </a:rPr>
              <a:t>воспитатель I категории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Lucida Sans Unicode" pitchFamily="2"/>
              </a:rPr>
              <a:t>                               Петрова Светлана Анатольевна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kern="120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kern="120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kern="120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Lucida Sans Unicode" pitchFamily="2"/>
              </a:rPr>
              <a:t>2017 г.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Lucida Sans Unicode" pitchFamily="2"/>
                <a:cs typeface="Lucida Sans Unicode" pitchFamily="2"/>
              </a:rPr>
              <a:t>г. Железногорск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400" b="0" i="0" u="none" strike="noStrike" kern="1200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Lucida Sans Unicode" pitchFamily="2"/>
              <a:cs typeface="Lucida Sans Unicode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704880"/>
            <a:ext cx="8229600" cy="264960"/>
          </a:xfrm>
        </p:spPr>
        <p:txBody>
          <a:bodyPr wrap="square" lIns="90000" tIns="45000" rIns="90000" bIns="45000" anchor="t">
            <a:noAutofit/>
          </a:bodyPr>
          <a:lstStyle/>
          <a:p>
            <a:pPr lvl="0" hangingPunct="1">
              <a:lnSpc>
                <a:spcPct val="100000"/>
              </a:lnSpc>
            </a:pPr>
            <a:r>
              <a:rPr lang="ru-RU" sz="2400">
                <a:solidFill>
                  <a:srgbClr val="04617B"/>
                </a:solidFill>
              </a:rPr>
              <a:t>2 этап - основной</a:t>
            </a:r>
          </a:p>
        </p:txBody>
      </p:sp>
      <p:sp>
        <p:nvSpPr>
          <p:cNvPr id="3" name="Text Box 2"/>
          <p:cNvSpPr/>
          <p:nvPr/>
        </p:nvSpPr>
        <p:spPr>
          <a:xfrm>
            <a:off x="1619280" y="1268280"/>
            <a:ext cx="7067520" cy="5056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1 неделя</a:t>
            </a:r>
            <a:r>
              <a:rPr lang="ru-RU" sz="2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: </a:t>
            </a:r>
            <a:r>
              <a: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НОД « Буратино в поисках ослепительной улыбки», беседа «Почему нужно чистить зубы», викторина « Что мы знаем о зубах», оформление уголка гигиены, загадки и пословицы, чтение художественной литературы: Д. Рум «Чистим зубки», Н. Зубарева «Крокодил не чистил зубы», лепка: «Красивая улыбка».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0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2 неделя</a:t>
            </a:r>
            <a:r>
              <a: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: Беседа «Моя зубная щётка», мастер-класс «Как правильно чистить зубы», экскурсия в медицинский кабинет (обследование муляжа челюсти), рисование «Весёлый и грустный зубик», аппликация «Зубная щётка», Чтение литературы: Н.Карпова «Разболелся зуб у волка», д/ игры «Цепочка действий», «Что есть во рту».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8440" y="92160"/>
            <a:ext cx="2162160" cy="1754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176720" y="936720"/>
            <a:ext cx="4751279" cy="41907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1280" y="1368360"/>
            <a:ext cx="4032359" cy="30243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3"/>
          <p:cNvSpPr/>
          <p:nvPr/>
        </p:nvSpPr>
        <p:spPr>
          <a:xfrm>
            <a:off x="2664000" y="-71280"/>
            <a:ext cx="4754520" cy="2230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53280" rIns="0" bIns="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93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6000" b="1" i="0" u="none" strike="noStrike" baseline="0">
                <a:ln>
                  <a:noFill/>
                </a:ln>
                <a:solidFill>
                  <a:srgbClr val="FF3300"/>
                </a:solidFill>
                <a:latin typeface="Arial" pitchFamily="18"/>
                <a:ea typeface="Microsoft YaHei" pitchFamily="2"/>
                <a:cs typeface="Microsoft YaHei" pitchFamily="2"/>
              </a:rPr>
              <a:t>Беседа</a:t>
            </a:r>
          </a:p>
        </p:txBody>
      </p:sp>
      <p:sp>
        <p:nvSpPr>
          <p:cNvPr id="5" name="Text Box 4"/>
          <p:cNvSpPr/>
          <p:nvPr/>
        </p:nvSpPr>
        <p:spPr>
          <a:xfrm>
            <a:off x="-144360" y="5003640"/>
            <a:ext cx="9144000" cy="2557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53280" rIns="0" bIns="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93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6000" b="1" i="0" u="none" strike="noStrike" baseline="0">
                <a:ln>
                  <a:noFill/>
                </a:ln>
                <a:solidFill>
                  <a:srgbClr val="FF3300"/>
                </a:solidFill>
                <a:latin typeface="Arial" pitchFamily="18"/>
                <a:ea typeface="Microsoft YaHei" pitchFamily="2"/>
                <a:cs typeface="Microsoft YaHei" pitchFamily="2"/>
              </a:rPr>
              <a:t>«Почему нужно чистить зубы»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4360" y="2160720"/>
            <a:ext cx="4535640" cy="34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824360" y="3168720"/>
            <a:ext cx="4176720" cy="32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3"/>
          <p:cNvSpPr/>
          <p:nvPr/>
        </p:nvSpPr>
        <p:spPr>
          <a:xfrm>
            <a:off x="1295280" y="576360"/>
            <a:ext cx="7632719" cy="2303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58680" rIns="0" bIns="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93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6600" b="1" i="0" u="none" strike="noStrike" baseline="0">
                <a:ln>
                  <a:noFill/>
                </a:ln>
                <a:solidFill>
                  <a:srgbClr val="FFFF66"/>
                </a:solidFill>
                <a:latin typeface="Arial" pitchFamily="18"/>
                <a:ea typeface="Microsoft YaHei" pitchFamily="2"/>
                <a:cs typeface="Microsoft YaHei" pitchFamily="2"/>
              </a:rPr>
              <a:t>Уголок гигиены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359" y="817560"/>
            <a:ext cx="2154240" cy="242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016080" y="2403360"/>
            <a:ext cx="5696280" cy="40766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3"/>
          <p:cNvSpPr/>
          <p:nvPr/>
        </p:nvSpPr>
        <p:spPr>
          <a:xfrm>
            <a:off x="3030479" y="1077840"/>
            <a:ext cx="5249880" cy="938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58680" rIns="0" bIns="0" anchor="ctr" anchorCtr="0" compatLnSpc="1">
            <a:noAutofit/>
          </a:bodyPr>
          <a:lstStyle/>
          <a:p>
            <a:pPr marL="0" marR="0" lvl="0" indent="0" algn="ctr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6600" b="1" i="0" u="none" strike="noStrike" baseline="0">
                <a:ln>
                  <a:noFill/>
                </a:ln>
                <a:solidFill>
                  <a:srgbClr val="0000CC"/>
                </a:solidFill>
                <a:latin typeface="Arial" pitchFamily="18"/>
                <a:ea typeface="Microsoft YaHei" pitchFamily="2"/>
                <a:cs typeface="Microsoft YaHei" pitchFamily="2"/>
              </a:rPr>
              <a:t>Аппликация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50840" y="4797360"/>
            <a:ext cx="2162160" cy="1754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/>
          <p:nvPr/>
        </p:nvSpPr>
        <p:spPr>
          <a:xfrm>
            <a:off x="576360" y="498600"/>
            <a:ext cx="4031999" cy="3749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58680" rIns="0" bIns="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93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6600" b="1" i="0" u="none" strike="noStrike" baseline="0">
                <a:ln>
                  <a:noFill/>
                </a:ln>
                <a:solidFill>
                  <a:srgbClr val="CC0000"/>
                </a:solidFill>
                <a:latin typeface="Arial" pitchFamily="18"/>
                <a:ea typeface="Microsoft YaHei" pitchFamily="2"/>
                <a:cs typeface="Microsoft YaHei" pitchFamily="2"/>
              </a:rPr>
              <a:t>Мастер-</a:t>
            </a:r>
          </a:p>
        </p:txBody>
      </p:sp>
      <p:sp>
        <p:nvSpPr>
          <p:cNvPr id="3" name="Text Box 2"/>
          <p:cNvSpPr/>
          <p:nvPr/>
        </p:nvSpPr>
        <p:spPr>
          <a:xfrm>
            <a:off x="863639" y="1512720"/>
            <a:ext cx="3432239" cy="10796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58680" rIns="0" bIns="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93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6600" b="1" i="0" u="none" strike="noStrike" baseline="0">
                <a:ln>
                  <a:noFill/>
                </a:ln>
                <a:solidFill>
                  <a:srgbClr val="CC0000"/>
                </a:solidFill>
                <a:latin typeface="Arial" pitchFamily="18"/>
                <a:ea typeface="Microsoft YaHei" pitchFamily="2"/>
                <a:cs typeface="Microsoft YaHei" pitchFamily="2"/>
              </a:rPr>
              <a:t>класс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92720" y="63360"/>
            <a:ext cx="4717800" cy="353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16000" y="2879640"/>
            <a:ext cx="5616360" cy="37623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Box 5"/>
          <p:cNvSpPr/>
          <p:nvPr/>
        </p:nvSpPr>
        <p:spPr>
          <a:xfrm>
            <a:off x="5614920" y="3465360"/>
            <a:ext cx="3816359" cy="3014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4800" b="1" i="1" u="none" strike="noStrike" baseline="0">
                <a:ln>
                  <a:noFill/>
                </a:ln>
                <a:solidFill>
                  <a:srgbClr val="CC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«Как правильно чистить зубы»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/>
          <p:nvPr/>
        </p:nvSpPr>
        <p:spPr>
          <a:xfrm>
            <a:off x="2292480" y="907919"/>
            <a:ext cx="6851520" cy="5416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3 неделя: </a:t>
            </a:r>
            <a:r>
              <a: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Беседа «Полезная и вредная еда для зубов», д/игра «Вредное – полезное», чтение: В. Черняева «Только что от  пасты толку», рисование «Микробы и кариес», эксперимент «Влияние вредных веществ на эмаль зубов», составление кроссворда, беседа «Как доктор лечит зубы», экскурсия на кухню.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0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4 неделя: </a:t>
            </a:r>
            <a:r>
              <a: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Беседа «Профессия – стоматолог», С/р игра «Визит к стоматологу», встреча со стоматологом городской поликлиники, просмотр презентации «Жевательная резинка- вред и польза», коллаж « Улыбка»,  фото-выставка «Как я чищу зубы дома».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0840" y="4797360"/>
            <a:ext cx="2162160" cy="1754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343400" y="3816359"/>
            <a:ext cx="4513320" cy="2952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76360" y="3998879"/>
            <a:ext cx="2808360" cy="2697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543640" y="287280"/>
            <a:ext cx="3216239" cy="2932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4"/>
          <p:cNvSpPr/>
          <p:nvPr/>
        </p:nvSpPr>
        <p:spPr>
          <a:xfrm>
            <a:off x="360359" y="647640"/>
            <a:ext cx="5207040" cy="938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58680" rIns="0" bIns="0" anchor="ctr" anchorCtr="0" compatLnSpc="1">
            <a:noAutofit/>
          </a:bodyPr>
          <a:lstStyle/>
          <a:p>
            <a:pPr marL="0" marR="0" lvl="0" indent="0" algn="ctr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6600" b="1" i="0" u="none" strike="noStrike" baseline="0">
              <a:ln>
                <a:noFill/>
              </a:ln>
              <a:solidFill>
                <a:srgbClr val="7E0021"/>
              </a:solidFill>
              <a:latin typeface="Arial" pitchFamily="18"/>
              <a:ea typeface="Microsoft YaHei" pitchFamily="2"/>
              <a:cs typeface="Microsoft YaHei" pitchFamily="2"/>
            </a:endParaRPr>
          </a:p>
          <a:p>
            <a:pPr marL="0" marR="0" lvl="0" indent="0" algn="ctr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6600" b="1" i="0" u="none" strike="noStrike" baseline="0">
              <a:ln>
                <a:noFill/>
              </a:ln>
              <a:solidFill>
                <a:srgbClr val="7E0021"/>
              </a:solidFill>
              <a:latin typeface="Arial" pitchFamily="18"/>
              <a:ea typeface="Microsoft YaHei" pitchFamily="2"/>
              <a:cs typeface="Microsoft YaHei" pitchFamily="2"/>
            </a:endParaRPr>
          </a:p>
          <a:p>
            <a:pPr marL="0" marR="0" lvl="0" indent="0" algn="ctr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6600" b="1" i="0" u="none" strike="noStrike" baseline="0">
                <a:ln>
                  <a:noFill/>
                </a:ln>
                <a:solidFill>
                  <a:srgbClr val="7E0021"/>
                </a:solidFill>
                <a:latin typeface="Arial" pitchFamily="18"/>
                <a:ea typeface="Microsoft YaHei" pitchFamily="2"/>
                <a:cs typeface="Microsoft YaHei" pitchFamily="2"/>
              </a:rPr>
              <a:t>«Микробы</a:t>
            </a:r>
          </a:p>
          <a:p>
            <a:pPr marL="0" marR="0" lvl="0" indent="0" algn="ctr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6600" b="1" i="0" u="none" strike="noStrike" baseline="0">
                <a:ln>
                  <a:noFill/>
                </a:ln>
                <a:solidFill>
                  <a:srgbClr val="7E0021"/>
                </a:solidFill>
                <a:latin typeface="Arial" pitchFamily="18"/>
                <a:ea typeface="Microsoft YaHei" pitchFamily="2"/>
                <a:cs typeface="Microsoft YaHei" pitchFamily="2"/>
              </a:rPr>
              <a:t> и</a:t>
            </a:r>
          </a:p>
          <a:p>
            <a:pPr marL="0" marR="0" lvl="0" indent="0" algn="ctr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6600" b="1" i="0" u="none" strike="noStrike" baseline="0">
                <a:ln>
                  <a:noFill/>
                </a:ln>
                <a:solidFill>
                  <a:srgbClr val="7E0021"/>
                </a:solidFill>
                <a:latin typeface="Arial" pitchFamily="18"/>
                <a:ea typeface="Microsoft YaHei" pitchFamily="2"/>
                <a:cs typeface="Microsoft YaHei" pitchFamily="2"/>
              </a:rPr>
              <a:t>кариес»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92000" y="1368360"/>
            <a:ext cx="7848720" cy="51116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 Box 2"/>
          <p:cNvSpPr/>
          <p:nvPr/>
        </p:nvSpPr>
        <p:spPr>
          <a:xfrm>
            <a:off x="324000" y="287280"/>
            <a:ext cx="8532720" cy="938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58680" rIns="0" bIns="0" anchor="ctr" anchorCtr="0" compatLnSpc="1">
            <a:noAutofit/>
          </a:bodyPr>
          <a:lstStyle/>
          <a:p>
            <a:pPr marL="0" marR="0" lvl="0" indent="0" algn="ctr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6600" b="1" i="0" u="none" strike="noStrike" baseline="0">
                <a:ln>
                  <a:noFill/>
                </a:ln>
                <a:solidFill>
                  <a:srgbClr val="FF3300"/>
                </a:solidFill>
                <a:latin typeface="Arial" pitchFamily="18"/>
                <a:ea typeface="Microsoft YaHei" pitchFamily="2"/>
                <a:cs typeface="Microsoft YaHei" pitchFamily="2"/>
              </a:rPr>
              <a:t>Экскурсия на кухню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16000" y="360359"/>
            <a:ext cx="5184720" cy="3095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560760" y="2952720"/>
            <a:ext cx="5294160" cy="372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1280" y="144360"/>
            <a:ext cx="4840560" cy="3095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816359" y="3311640"/>
            <a:ext cx="5184720" cy="34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3"/>
          <p:cNvSpPr/>
          <p:nvPr/>
        </p:nvSpPr>
        <p:spPr>
          <a:xfrm>
            <a:off x="457200" y="272880"/>
            <a:ext cx="8229600" cy="58564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42840" rIns="0" bIns="0" anchor="ctr" anchorCtr="0" compatLnSpc="1">
            <a:noAutofit/>
          </a:bodyPr>
          <a:lstStyle/>
          <a:p>
            <a:pPr marL="0" marR="0" lvl="0" indent="0" algn="ctr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4800" b="1" i="0" u="none" strike="noStrike" baseline="0">
                <a:ln>
                  <a:noFill/>
                </a:ln>
                <a:solidFill>
                  <a:srgbClr val="FFFF00"/>
                </a:solidFill>
                <a:latin typeface="Arial" pitchFamily="18"/>
                <a:ea typeface="Microsoft YaHei" pitchFamily="2"/>
                <a:cs typeface="Microsoft YaHei" pitchFamily="2"/>
              </a:rPr>
              <a:t> </a:t>
            </a:r>
          </a:p>
        </p:txBody>
      </p:sp>
      <p:sp>
        <p:nvSpPr>
          <p:cNvPr id="5" name="Text Box 4"/>
          <p:cNvSpPr/>
          <p:nvPr/>
        </p:nvSpPr>
        <p:spPr>
          <a:xfrm>
            <a:off x="4967279" y="293760"/>
            <a:ext cx="4176720" cy="2043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58680" rIns="0" bIns="0" anchor="ctr" anchorCtr="0" compatLnSpc="1">
            <a:noAutofit/>
          </a:bodyPr>
          <a:lstStyle/>
          <a:p>
            <a:pPr marL="0" marR="0" lvl="0" indent="0" algn="ctr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6600" b="1" i="0" u="none" strike="noStrike" baseline="0">
                <a:ln>
                  <a:noFill/>
                </a:ln>
                <a:solidFill>
                  <a:srgbClr val="FFFF00"/>
                </a:solidFill>
                <a:latin typeface="Arial" pitchFamily="18"/>
                <a:ea typeface="Microsoft YaHei" pitchFamily="2"/>
                <a:cs typeface="Microsoft YaHei" pitchFamily="2"/>
              </a:rPr>
              <a:t>Сюжетно-</a:t>
            </a:r>
          </a:p>
        </p:txBody>
      </p:sp>
      <p:sp>
        <p:nvSpPr>
          <p:cNvPr id="6" name="Text Box 5"/>
          <p:cNvSpPr/>
          <p:nvPr/>
        </p:nvSpPr>
        <p:spPr>
          <a:xfrm>
            <a:off x="4824360" y="1440000"/>
            <a:ext cx="3959279" cy="1874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58680" rIns="0" bIns="0" anchor="ctr" anchorCtr="0" compatLnSpc="1">
            <a:noAutofit/>
          </a:bodyPr>
          <a:lstStyle/>
          <a:p>
            <a:pPr marL="0" marR="0" lvl="0" indent="0" algn="ctr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6600" b="1" i="0" u="none" strike="noStrike" baseline="0">
                <a:ln>
                  <a:noFill/>
                </a:ln>
                <a:solidFill>
                  <a:srgbClr val="FFFF00"/>
                </a:solidFill>
                <a:latin typeface="Arial" pitchFamily="18"/>
                <a:ea typeface="Microsoft YaHei" pitchFamily="2"/>
                <a:cs typeface="Microsoft YaHei" pitchFamily="2"/>
              </a:rPr>
              <a:t>ролевые</a:t>
            </a:r>
          </a:p>
        </p:txBody>
      </p:sp>
      <p:sp>
        <p:nvSpPr>
          <p:cNvPr id="7" name="Text Box 6"/>
          <p:cNvSpPr/>
          <p:nvPr/>
        </p:nvSpPr>
        <p:spPr>
          <a:xfrm>
            <a:off x="936720" y="4317840"/>
            <a:ext cx="2273039" cy="938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58680" rIns="0" bIns="0" anchor="ctr" anchorCtr="0" compatLnSpc="1">
            <a:noAutofit/>
          </a:bodyPr>
          <a:lstStyle/>
          <a:p>
            <a:pPr marL="0" marR="0" lvl="0" indent="0" algn="ctr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6600" b="1" i="0" u="none" strike="noStrike" baseline="0">
                <a:ln>
                  <a:noFill/>
                </a:ln>
                <a:solidFill>
                  <a:srgbClr val="FFFF00"/>
                </a:solidFill>
                <a:latin typeface="Arial" pitchFamily="18"/>
                <a:ea typeface="Microsoft YaHei" pitchFamily="2"/>
                <a:cs typeface="Microsoft YaHei" pitchFamily="2"/>
              </a:rPr>
              <a:t>игры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1680" y="4282920"/>
            <a:ext cx="3173400" cy="2575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 txBox="1">
            <a:spLocks noGrp="1"/>
          </p:cNvSpPr>
          <p:nvPr>
            <p:ph type="title" idx="4294967295"/>
          </p:nvPr>
        </p:nvSpPr>
        <p:spPr>
          <a:xfrm>
            <a:off x="684000" y="704880"/>
            <a:ext cx="8002440" cy="2076480"/>
          </a:xfrm>
        </p:spPr>
        <p:txBody>
          <a:bodyPr wrap="square" lIns="90000" tIns="45000" rIns="90000" bIns="45000" anchor="t">
            <a:noAutofit/>
          </a:bodyPr>
          <a:lstStyle/>
          <a:p>
            <a:pPr lvl="0" algn="l" hangingPunct="1">
              <a:lnSpc>
                <a:spcPct val="100000"/>
              </a:lnSpc>
            </a:pPr>
            <a:r>
              <a:rPr lang="ru-RU" sz="2700">
                <a:solidFill>
                  <a:srgbClr val="04617B"/>
                </a:solidFill>
              </a:rPr>
              <a:t>Вид проекта: </a:t>
            </a:r>
            <a:r>
              <a:rPr lang="ru-RU" sz="2200">
                <a:solidFill>
                  <a:srgbClr val="04617B"/>
                </a:solidFill>
              </a:rPr>
              <a:t>познавательно – исследовательский.</a:t>
            </a:r>
            <a:r>
              <a:rPr lang="ru-RU" sz="1800">
                <a:solidFill>
                  <a:srgbClr val="04617B"/>
                </a:solidFill>
              </a:rPr>
              <a:t/>
            </a:r>
            <a:br>
              <a:rPr lang="ru-RU" sz="1800">
                <a:solidFill>
                  <a:srgbClr val="04617B"/>
                </a:solidFill>
              </a:rPr>
            </a:br>
            <a:r>
              <a:rPr lang="ru-RU" sz="1800">
                <a:solidFill>
                  <a:srgbClr val="04617B"/>
                </a:solidFill>
              </a:rPr>
              <a:t/>
            </a:r>
            <a:br>
              <a:rPr lang="ru-RU" sz="1800">
                <a:solidFill>
                  <a:srgbClr val="04617B"/>
                </a:solidFill>
              </a:rPr>
            </a:br>
            <a:r>
              <a:rPr lang="ru-RU" sz="1800">
                <a:solidFill>
                  <a:srgbClr val="04617B"/>
                </a:solidFill>
              </a:rPr>
              <a:t/>
            </a:r>
            <a:br>
              <a:rPr lang="ru-RU" sz="1800">
                <a:solidFill>
                  <a:srgbClr val="04617B"/>
                </a:solidFill>
              </a:rPr>
            </a:br>
            <a:r>
              <a:rPr lang="ru-RU" sz="2700">
                <a:solidFill>
                  <a:srgbClr val="04617B"/>
                </a:solidFill>
              </a:rPr>
              <a:t>Участники проекта: </a:t>
            </a:r>
            <a:r>
              <a:rPr lang="ru-RU" sz="2200">
                <a:solidFill>
                  <a:srgbClr val="04617B"/>
                </a:solidFill>
              </a:rPr>
              <a:t>воспитатель Петрова Светлана Анатольевна, дети подготовительной группы, родители, музыкальный руководитель</a:t>
            </a:r>
            <a:r>
              <a:rPr lang="ru-RU" sz="1800">
                <a:solidFill>
                  <a:srgbClr val="04617B"/>
                </a:solidFill>
              </a:rPr>
              <a:t>.</a:t>
            </a:r>
            <a:br>
              <a:rPr lang="ru-RU" sz="1800">
                <a:solidFill>
                  <a:srgbClr val="04617B"/>
                </a:solidFill>
              </a:rPr>
            </a:br>
            <a:r>
              <a:rPr lang="ru-RU" sz="1800">
                <a:solidFill>
                  <a:srgbClr val="04617B"/>
                </a:solidFill>
              </a:rPr>
              <a:t/>
            </a:r>
            <a:br>
              <a:rPr lang="ru-RU" sz="1800">
                <a:solidFill>
                  <a:srgbClr val="04617B"/>
                </a:solidFill>
              </a:rPr>
            </a:br>
            <a:r>
              <a:rPr lang="ru-RU" sz="1800">
                <a:solidFill>
                  <a:srgbClr val="04617B"/>
                </a:solidFill>
              </a:rPr>
              <a:t/>
            </a:r>
            <a:br>
              <a:rPr lang="ru-RU" sz="1800">
                <a:solidFill>
                  <a:srgbClr val="04617B"/>
                </a:solidFill>
              </a:rPr>
            </a:br>
            <a:r>
              <a:rPr lang="ru-RU" sz="2700">
                <a:solidFill>
                  <a:srgbClr val="04617B"/>
                </a:solidFill>
              </a:rPr>
              <a:t>Срок реализации проекта: </a:t>
            </a:r>
            <a:r>
              <a:rPr lang="ru-RU" sz="2200">
                <a:solidFill>
                  <a:srgbClr val="04617B"/>
                </a:solidFill>
              </a:rPr>
              <a:t>один месяц (краткосрочный)</a:t>
            </a:r>
            <a:r>
              <a:rPr lang="ru-RU" sz="1800">
                <a:solidFill>
                  <a:srgbClr val="04617B"/>
                </a:solidFill>
              </a:rPr>
              <a:t/>
            </a:r>
            <a:br>
              <a:rPr lang="ru-RU" sz="1800">
                <a:solidFill>
                  <a:srgbClr val="04617B"/>
                </a:solidFill>
              </a:rPr>
            </a:br>
            <a:endParaRPr lang="ru-RU" sz="1800">
              <a:solidFill>
                <a:srgbClr val="04617B"/>
              </a:solidFill>
            </a:endParaRPr>
          </a:p>
        </p:txBody>
      </p:sp>
      <p:sp>
        <p:nvSpPr>
          <p:cNvPr id="4" name="Text Box 3"/>
          <p:cNvSpPr/>
          <p:nvPr/>
        </p:nvSpPr>
        <p:spPr>
          <a:xfrm>
            <a:off x="971640" y="2925719"/>
            <a:ext cx="6923160" cy="3024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1280" y="71280"/>
            <a:ext cx="4641840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896000" y="3438360"/>
            <a:ext cx="4248000" cy="3330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824360" y="49320"/>
            <a:ext cx="4359240" cy="3262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38160" y="3546360"/>
            <a:ext cx="4568760" cy="3311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/>
          <p:nvPr/>
        </p:nvSpPr>
        <p:spPr>
          <a:xfrm>
            <a:off x="457200" y="704880"/>
            <a:ext cx="8229600" cy="1143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40680" rIns="0" bIns="0" anchor="ctr" anchorCtr="0" compatLnSpc="1">
            <a:noAutofit/>
          </a:bodyPr>
          <a:lstStyle/>
          <a:p>
            <a:pPr marL="0" marR="0" lvl="0" indent="0" algn="l" rtl="0" hangingPunct="1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4000" b="1" i="0" u="none" strike="noStrike" baseline="0">
                <a:ln>
                  <a:noFill/>
                </a:ln>
                <a:solidFill>
                  <a:srgbClr val="CC0000"/>
                </a:solidFill>
                <a:latin typeface="Times New Roman" pitchFamily="18"/>
                <a:ea typeface="Microsoft YaHei" pitchFamily="2"/>
                <a:cs typeface="Microsoft YaHei" pitchFamily="2"/>
              </a:rPr>
              <a:t>                     РЕЗУЛЬТАТ:</a:t>
            </a:r>
          </a:p>
        </p:txBody>
      </p:sp>
      <p:sp>
        <p:nvSpPr>
          <p:cNvPr id="3" name="Text Box 2"/>
          <p:cNvSpPr/>
          <p:nvPr/>
        </p:nvSpPr>
        <p:spPr>
          <a:xfrm>
            <a:off x="490680" y="1846439"/>
            <a:ext cx="8196120" cy="3789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60840" rIns="90000" bIns="450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93000"/>
              </a:lnSpc>
              <a:spcBef>
                <a:spcPts val="1735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/>
              <a:buChar char="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у детей сформированы знания, соответствующие возрасту о правилах гигиены полости рта, о строении и функциях зубов, о  причинах их заболевания;</a:t>
            </a:r>
          </a:p>
          <a:p>
            <a:pPr marL="0" marR="0" lvl="0" indent="0" algn="l" rtl="0" hangingPunct="1">
              <a:lnSpc>
                <a:spcPct val="93000"/>
              </a:lnSpc>
              <a:spcBef>
                <a:spcPts val="1735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/>
              <a:buChar char="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дети овладели элементарными умениями и навыками по правильному уходу за полостью рта;</a:t>
            </a:r>
          </a:p>
          <a:p>
            <a:pPr marL="0" marR="0" lvl="0" indent="0" algn="l" rtl="0" hangingPunct="1">
              <a:lnSpc>
                <a:spcPct val="93000"/>
              </a:lnSpc>
              <a:spcBef>
                <a:spcPts val="1735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Wingdings" pitchFamily="2"/>
              <a:buChar char="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повышен уровень знаний, умений и навыков у родителей по организации профилактики и гигиены полости рта у детей дома.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0840" y="4797360"/>
            <a:ext cx="2162160" cy="1754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/>
          <p:nvPr/>
        </p:nvSpPr>
        <p:spPr>
          <a:xfrm flipH="1">
            <a:off x="2194200" y="404640"/>
            <a:ext cx="6624360" cy="660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4000" b="0" i="0" u="none" strike="noStrike" baseline="0">
                <a:ln>
                  <a:noFill/>
                </a:ln>
                <a:solidFill>
                  <a:srgbClr val="3333CC"/>
                </a:solidFill>
                <a:latin typeface="Arial" pitchFamily="18"/>
                <a:ea typeface="Lucida Sans Unicode" pitchFamily="2"/>
                <a:cs typeface="Lucida Sans Unicode" pitchFamily="2"/>
              </a:rPr>
              <a:t>Список литературы:</a:t>
            </a:r>
          </a:p>
        </p:txBody>
      </p:sp>
      <p:sp>
        <p:nvSpPr>
          <p:cNvPr id="3" name="Прямоугольник 1"/>
          <p:cNvSpPr/>
          <p:nvPr/>
        </p:nvSpPr>
        <p:spPr>
          <a:xfrm>
            <a:off x="324000" y="1700280"/>
            <a:ext cx="9144000" cy="3202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1.ФГОС ДО;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2.http://festival.1september.ru/articles/312084/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3.http://www.prodlenka.org/metodichka/viewlink/4898.html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Times New Roman" pitchFamily="18"/>
                <a:cs typeface="Times New Roman" pitchFamily="18"/>
              </a:rPr>
              <a:t>4.Попруженко Т.В. Профилактика основных стоматологических заболеваний / Т.В. Попруженко,  Т.Н. Терехова. – М. :МЕДпресс-информ, 2009. – 464 с. : ил.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0" i="0" u="none" strike="noStrike" baseline="0">
                <a:ln>
                  <a:noFill/>
                </a:ln>
                <a:solidFill>
                  <a:srgbClr val="FFFFFF"/>
                </a:solidFill>
                <a:latin typeface="Arial" pitchFamily="18"/>
                <a:ea typeface="Lucida Sans Unicode" pitchFamily="2"/>
                <a:cs typeface="Lucida Sans Unicode" pitchFamily="2"/>
              </a:rPr>
              <a:t/>
            </a:r>
            <a:br>
              <a:rPr lang="ru-RU" sz="1800" b="0" i="0" u="none" strike="noStrike" baseline="0">
                <a:ln>
                  <a:noFill/>
                </a:ln>
                <a:solidFill>
                  <a:srgbClr val="FFFFFF"/>
                </a:solidFill>
                <a:latin typeface="Arial" pitchFamily="18"/>
                <a:ea typeface="Lucida Sans Unicode" pitchFamily="2"/>
                <a:cs typeface="Lucida Sans Unicode" pitchFamily="2"/>
              </a:rPr>
            </a:b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Lucida Sans Unicode" pitchFamily="2"/>
              <a:cs typeface="Lucida Sans Unicode" pitchFamily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2520" y="216000"/>
            <a:ext cx="8745480" cy="6431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216000" y="1952280"/>
            <a:ext cx="8229600" cy="1143000"/>
          </a:xfrm>
        </p:spPr>
        <p:txBody>
          <a:bodyPr wrap="square" lIns="90000" tIns="45000" rIns="90000" bIns="45000" anchor="t">
            <a:noAutofit/>
          </a:bodyPr>
          <a:lstStyle/>
          <a:p>
            <a:pPr lvl="0" hangingPunct="1">
              <a:lnSpc>
                <a:spcPct val="100000"/>
              </a:lnSpc>
            </a:pPr>
            <a:r>
              <a:rPr lang="ru-RU" sz="3600">
                <a:solidFill>
                  <a:srgbClr val="04617B"/>
                </a:solidFill>
              </a:rPr>
              <a:t>Задачи проекта: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3480" y="4869000"/>
            <a:ext cx="2315880" cy="18795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431640" y="2676240"/>
            <a:ext cx="8229600" cy="44845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21240" rIns="0" bIns="0" anchor="ctr" anchorCtr="0" compatLnSpc="1">
            <a:noAutofit/>
          </a:bodyPr>
          <a:lstStyle/>
          <a:p>
            <a:pPr marL="0" marR="0" lvl="0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 pitchFamily="2"/>
              <a:buChar char="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Lucida Sans Unicode" pitchFamily="2"/>
                <a:cs typeface="Lucida Sans Unicode" pitchFamily="2"/>
              </a:rPr>
              <a:t>Расширять представление детей о строении зубов.</a:t>
            </a:r>
          </a:p>
          <a:p>
            <a:pPr marL="0" marR="0" lvl="0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 pitchFamily="2"/>
              <a:buChar char="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Lucida Sans Unicode" pitchFamily="2"/>
                <a:cs typeface="Lucida Sans Unicode" pitchFamily="2"/>
              </a:rPr>
              <a:t>Познакомить с основными правилами ухода за зубами.</a:t>
            </a:r>
          </a:p>
          <a:p>
            <a:pPr marL="0" marR="0" lvl="0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 pitchFamily="2"/>
              <a:buChar char="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Lucida Sans Unicode" pitchFamily="2"/>
                <a:cs typeface="Lucida Sans Unicode" pitchFamily="2"/>
              </a:rPr>
              <a:t>Формировать представление детей о здоровой и полезной для зубов пище.</a:t>
            </a:r>
          </a:p>
          <a:p>
            <a:pPr marL="0" marR="0" lvl="0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 pitchFamily="2"/>
              <a:buChar char="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Lucida Sans Unicode" pitchFamily="2"/>
                <a:cs typeface="Lucida Sans Unicode" pitchFamily="2"/>
              </a:rPr>
              <a:t>Познакомить с профессией врача-стоматолога.</a:t>
            </a:r>
          </a:p>
          <a:p>
            <a:pPr marL="0" marR="0" lvl="0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 pitchFamily="2"/>
              <a:buChar char="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Lucida Sans Unicode" pitchFamily="2"/>
                <a:cs typeface="Lucida Sans Unicode" pitchFamily="2"/>
              </a:rPr>
              <a:t>Способствовать развитию у детей творческих способностей, умения работать сообща.</a:t>
            </a:r>
          </a:p>
          <a:p>
            <a:pPr marL="0" marR="0" lvl="0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BD0D9"/>
              </a:buClr>
              <a:buSzPct val="95000"/>
              <a:buFont typeface="Wingdings 2" pitchFamily="2"/>
              <a:buChar char="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Lucida Sans Unicode" pitchFamily="2"/>
                <a:cs typeface="Lucida Sans Unicode" pitchFamily="2"/>
              </a:rPr>
              <a:t>Воспитывать желание бережно относиться к своему здоровью, активизировать знания родителей о правильном уходе за полостью рта.</a:t>
            </a:r>
          </a:p>
          <a:p>
            <a:pPr marL="269640" marR="0" lvl="0" indent="-26964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69640" algn="l"/>
                <a:tab pos="718559" algn="l"/>
                <a:tab pos="1167839" algn="l"/>
                <a:tab pos="1617120" algn="l"/>
                <a:tab pos="2066400" algn="l"/>
                <a:tab pos="2515680" algn="l"/>
                <a:tab pos="2964960" algn="l"/>
                <a:tab pos="3414240" algn="l"/>
                <a:tab pos="3863520" algn="l"/>
                <a:tab pos="4312799" algn="l"/>
                <a:tab pos="4762080" algn="l"/>
                <a:tab pos="5211359" algn="l"/>
                <a:tab pos="5660640" algn="l"/>
                <a:tab pos="6109920" algn="l"/>
                <a:tab pos="6559200" algn="l"/>
                <a:tab pos="7008480" algn="l"/>
                <a:tab pos="7457760" algn="l"/>
                <a:tab pos="7907040" algn="l"/>
                <a:tab pos="8356319" algn="l"/>
                <a:tab pos="8805600" algn="l"/>
                <a:tab pos="9254880" algn="l"/>
              </a:tabLst>
            </a:pPr>
            <a:endParaRPr lang="ru-RU" sz="2400" b="0" i="0" u="none" strike="noStrike" kern="1200" baseline="0">
              <a:ln>
                <a:noFill/>
              </a:ln>
              <a:solidFill>
                <a:srgbClr val="000000"/>
              </a:solidFill>
              <a:latin typeface="Arial" pitchFamily="18"/>
              <a:ea typeface="Lucida Sans Unicode" pitchFamily="2"/>
              <a:cs typeface="Lucida Sans Unicode" pitchFamily="2"/>
            </a:endParaRPr>
          </a:p>
          <a:p>
            <a:pPr marL="269640" marR="0" lvl="0" indent="-269640" algn="l" rtl="0" hangingPunct="1">
              <a:lnSpc>
                <a:spcPct val="93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269640" algn="l"/>
                <a:tab pos="718559" algn="l"/>
                <a:tab pos="1167839" algn="l"/>
                <a:tab pos="1617120" algn="l"/>
                <a:tab pos="2066400" algn="l"/>
                <a:tab pos="2515680" algn="l"/>
                <a:tab pos="2964960" algn="l"/>
                <a:tab pos="3414240" algn="l"/>
                <a:tab pos="3863520" algn="l"/>
                <a:tab pos="4312799" algn="l"/>
                <a:tab pos="4762080" algn="l"/>
                <a:tab pos="5211359" algn="l"/>
                <a:tab pos="5660640" algn="l"/>
                <a:tab pos="6109920" algn="l"/>
                <a:tab pos="6559200" algn="l"/>
                <a:tab pos="7008480" algn="l"/>
                <a:tab pos="7457760" algn="l"/>
                <a:tab pos="7907040" algn="l"/>
                <a:tab pos="8356319" algn="l"/>
                <a:tab pos="8805600" algn="l"/>
                <a:tab pos="9254880" algn="l"/>
              </a:tabLst>
            </a:pPr>
            <a:endParaRPr lang="ru-RU" sz="2400" b="0" i="0" u="none" strike="noStrike" kern="1200" baseline="0">
              <a:ln>
                <a:noFill/>
              </a:ln>
              <a:solidFill>
                <a:srgbClr val="000000"/>
              </a:solidFill>
              <a:latin typeface="Arial" pitchFamily="18"/>
              <a:ea typeface="Lucida Sans Unicode" pitchFamily="2"/>
              <a:cs typeface="Lucida Sans Unicode" pitchFamily="2"/>
            </a:endParaRPr>
          </a:p>
        </p:txBody>
      </p:sp>
      <p:sp>
        <p:nvSpPr>
          <p:cNvPr id="5" name="Text Box 4"/>
          <p:cNvSpPr/>
          <p:nvPr/>
        </p:nvSpPr>
        <p:spPr>
          <a:xfrm>
            <a:off x="287280" y="647640"/>
            <a:ext cx="9360000" cy="1319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7704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3600" b="0" i="0" u="none" strike="noStrike" baseline="0">
                <a:ln>
                  <a:noFill/>
                </a:ln>
                <a:solidFill>
                  <a:srgbClr val="04617B"/>
                </a:solidFill>
                <a:latin typeface="Arial" pitchFamily="18"/>
                <a:ea typeface="Microsoft YaHei" pitchFamily="2"/>
                <a:cs typeface="Microsoft YaHei" pitchFamily="2"/>
              </a:rPr>
              <a:t>Цель проекта:</a:t>
            </a:r>
          </a:p>
          <a:p>
            <a:pPr marL="0" marR="0" lvl="0" indent="0" algn="l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 формирование навыков профилактики и</a:t>
            </a:r>
          </a:p>
          <a:p>
            <a:pPr marL="0" marR="0" lvl="0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гигиены полости рта у детей дошкольного возраста.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57200" y="704880"/>
            <a:ext cx="8229600" cy="347760"/>
          </a:xfrm>
        </p:spPr>
        <p:txBody>
          <a:bodyPr wrap="square" lIns="90000" tIns="45000" rIns="90000" bIns="45000" anchor="t">
            <a:noAutofit/>
          </a:bodyPr>
          <a:lstStyle/>
          <a:p>
            <a:pPr lvl="0" hangingPunct="1">
              <a:lnSpc>
                <a:spcPct val="100000"/>
              </a:lnSpc>
            </a:pPr>
            <a:r>
              <a:rPr lang="ru-RU" sz="2800">
                <a:solidFill>
                  <a:srgbClr val="04617B"/>
                </a:solidFill>
              </a:rPr>
              <a:t>Актуальность проекта</a:t>
            </a:r>
          </a:p>
        </p:txBody>
      </p:sp>
      <p:sp>
        <p:nvSpPr>
          <p:cNvPr id="3" name="Text Box 2"/>
          <p:cNvSpPr/>
          <p:nvPr/>
        </p:nvSpPr>
        <p:spPr>
          <a:xfrm>
            <a:off x="457200" y="1935000"/>
            <a:ext cx="8229600" cy="4389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В настоящее время установлено, что основные стоматологические заболевания закладываются в первые годы жизни. Исключительно высокая распространенность кариеса  у детей делает эту проблему особо значимой. Зубы, пораженные кариесом – это постоянный источник инфекций и заболеваний в будущем. Плохие зубы у ребёнка – потом такие же зубы у взрослого.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Актуальность проблемы подтверждается данными ВОЗ – около 80% людей в той или иной степени страдают заболеваниями пародонта.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Это позволяет сделать вывод, что помимо эстетического внешнего вида существует много важных причин для того, чтобы следить за здоровьем своих зубов. Каждый человек заботится о зубах в меру своих возможностей и знаний. Однако часто эти знания оказываются поверхностными.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Проект «Здоровые зубы – наша гордость» предполагает ряд педагогических и оздоровительных мероприятий.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79280" y="219240"/>
            <a:ext cx="2016360" cy="1636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3280" y="863279"/>
            <a:ext cx="8229600" cy="647640"/>
          </a:xfrm>
        </p:spPr>
        <p:txBody>
          <a:bodyPr wrap="square" lIns="90000" tIns="45000" rIns="90000" bIns="45000" anchor="t">
            <a:noAutofit/>
          </a:bodyPr>
          <a:lstStyle/>
          <a:p>
            <a:pPr lvl="0" hangingPunct="1">
              <a:lnSpc>
                <a:spcPct val="100000"/>
              </a:lnSpc>
            </a:pPr>
            <a:r>
              <a:rPr lang="ru-RU" sz="2400">
                <a:solidFill>
                  <a:srgbClr val="04617B"/>
                </a:solidFill>
              </a:rPr>
              <a:t>Гипотеза</a:t>
            </a:r>
          </a:p>
        </p:txBody>
      </p:sp>
      <p:sp>
        <p:nvSpPr>
          <p:cNvPr id="3" name="Text Box 2"/>
          <p:cNvSpPr/>
          <p:nvPr/>
        </p:nvSpPr>
        <p:spPr>
          <a:xfrm>
            <a:off x="457200" y="1935000"/>
            <a:ext cx="8229600" cy="4389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Если правильно ухаживать  за полостью рта и зубами, то они останутся здоровыми</a:t>
            </a:r>
            <a:r>
              <a:rPr lang="ru-RU" sz="2600" b="0" i="0" u="none" strike="noStrike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2"/>
                <a:cs typeface="Microsoft YaHei" pitchFamily="2"/>
              </a:rPr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3480" y="4437000"/>
            <a:ext cx="2847960" cy="2311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699080" y="2174760"/>
            <a:ext cx="1974600" cy="7956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C9FAFC"/>
          </a:solidFill>
          <a:ln w="25560" cap="sq">
            <a:solidFill>
              <a:srgbClr val="0B5292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3" name="Oval 2"/>
          <p:cNvSpPr/>
          <p:nvPr/>
        </p:nvSpPr>
        <p:spPr>
          <a:xfrm>
            <a:off x="6896160" y="682560"/>
            <a:ext cx="2168639" cy="6825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C9FAFC"/>
          </a:solidFill>
          <a:ln w="25560" cap="sq">
            <a:solidFill>
              <a:srgbClr val="0B5292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4" name="Oval 3"/>
          <p:cNvSpPr/>
          <p:nvPr/>
        </p:nvSpPr>
        <p:spPr>
          <a:xfrm>
            <a:off x="5991120" y="1359000"/>
            <a:ext cx="2670120" cy="10746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C9FAFC"/>
          </a:solidFill>
          <a:ln w="25560" cap="sq">
            <a:solidFill>
              <a:srgbClr val="0B5292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5" name="Oval 4"/>
          <p:cNvSpPr/>
          <p:nvPr/>
        </p:nvSpPr>
        <p:spPr>
          <a:xfrm>
            <a:off x="2100240" y="2158920"/>
            <a:ext cx="2394000" cy="971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C9FAFC"/>
          </a:solidFill>
          <a:ln w="25560" cap="sq">
            <a:solidFill>
              <a:srgbClr val="0B5292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6" name="Oval 5"/>
          <p:cNvSpPr/>
          <p:nvPr/>
        </p:nvSpPr>
        <p:spPr>
          <a:xfrm>
            <a:off x="142920" y="1450800"/>
            <a:ext cx="2670120" cy="10749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C9FAFC"/>
          </a:solidFill>
          <a:ln w="25560" cap="sq">
            <a:solidFill>
              <a:srgbClr val="0B5292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7" name="Oval 6"/>
          <p:cNvSpPr/>
          <p:nvPr/>
        </p:nvSpPr>
        <p:spPr>
          <a:xfrm>
            <a:off x="142920" y="728640"/>
            <a:ext cx="1511279" cy="7462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C9FAFC"/>
          </a:solidFill>
          <a:ln w="25560" cap="sq">
            <a:solidFill>
              <a:srgbClr val="0B5292"/>
            </a:solidFill>
            <a:prstDash val="solid"/>
            <a:miter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1800" b="0" i="0" u="none" strike="noStrike" baseline="0">
              <a:ln>
                <a:noFill/>
              </a:ln>
              <a:solidFill>
                <a:srgbClr val="FFFFFF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sp>
        <p:nvSpPr>
          <p:cNvPr id="8" name="Заголовок 7"/>
          <p:cNvSpPr txBox="1">
            <a:spLocks noGrp="1"/>
          </p:cNvSpPr>
          <p:nvPr>
            <p:ph type="title" idx="4294967295"/>
          </p:nvPr>
        </p:nvSpPr>
        <p:spPr>
          <a:xfrm>
            <a:off x="457200" y="502920"/>
            <a:ext cx="8074079" cy="276120"/>
          </a:xfrm>
        </p:spPr>
        <p:txBody>
          <a:bodyPr wrap="square" lIns="90000" tIns="45000" rIns="90000" bIns="45000" anchor="t">
            <a:noAutofit/>
          </a:bodyPr>
          <a:lstStyle/>
          <a:p>
            <a:pPr lvl="0" hangingPunct="1">
              <a:lnSpc>
                <a:spcPct val="100000"/>
              </a:lnSpc>
            </a:pPr>
            <a:r>
              <a:rPr lang="ru-RU" sz="2800">
                <a:solidFill>
                  <a:srgbClr val="04617B"/>
                </a:solidFill>
              </a:rPr>
              <a:t>Виды деятельности</a:t>
            </a:r>
          </a:p>
        </p:txBody>
      </p:sp>
      <p:sp>
        <p:nvSpPr>
          <p:cNvPr id="9" name="Text Box 8"/>
          <p:cNvSpPr/>
          <p:nvPr/>
        </p:nvSpPr>
        <p:spPr>
          <a:xfrm>
            <a:off x="647640" y="2448000"/>
            <a:ext cx="8229600" cy="34891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0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0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Интеграция по областям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Физическое развитие, познавательное развитие, социально – коммуникативное развитие, речевое развитие, художественно- эстетическое развитие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ru-RU" sz="20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icrosoft YaHei" pitchFamily="2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3480" y="4994280"/>
            <a:ext cx="2162160" cy="175428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322200" y="901800"/>
            <a:ext cx="1154520" cy="39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Игровая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23640" y="1577880"/>
            <a:ext cx="2491200" cy="700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Познавательно-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исследовательская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076720" y="2239920"/>
            <a:ext cx="1233720" cy="700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Беседы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с детьми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322360" y="2354400"/>
            <a:ext cx="1950120" cy="700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Дидактические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 игры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269040" y="1476360"/>
            <a:ext cx="2116080" cy="700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Музыкально-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художественная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058160" y="844559"/>
            <a:ext cx="1844999" cy="39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0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Продуктивная</a:t>
            </a:r>
          </a:p>
        </p:txBody>
      </p:sp>
      <p:cxnSp>
        <p:nvCxnSpPr>
          <p:cNvPr id="17" name="AutoShape 16"/>
          <p:cNvCxnSpPr/>
          <p:nvPr/>
        </p:nvCxnSpPr>
        <p:spPr>
          <a:xfrm flipH="1">
            <a:off x="1679039" y="816120"/>
            <a:ext cx="1168921" cy="181080"/>
          </a:xfrm>
          <a:prstGeom prst="bentConnector3">
            <a:avLst/>
          </a:prstGeom>
          <a:noFill/>
          <a:ln w="28440" cap="sq">
            <a:solidFill>
              <a:srgbClr val="FF0000"/>
            </a:solidFill>
            <a:prstDash val="solid"/>
            <a:round/>
            <a:tailEnd type="arrow"/>
          </a:ln>
        </p:spPr>
      </p:cxnSp>
      <p:cxnSp>
        <p:nvCxnSpPr>
          <p:cNvPr id="18" name="AutoShape 17"/>
          <p:cNvCxnSpPr/>
          <p:nvPr/>
        </p:nvCxnSpPr>
        <p:spPr>
          <a:xfrm>
            <a:off x="5805360" y="966600"/>
            <a:ext cx="532440" cy="549360"/>
          </a:xfrm>
          <a:prstGeom prst="bentConnector3">
            <a:avLst/>
          </a:prstGeom>
          <a:noFill/>
          <a:ln w="28440" cap="sq">
            <a:solidFill>
              <a:srgbClr val="FF0000"/>
            </a:solidFill>
            <a:prstDash val="solid"/>
            <a:round/>
            <a:tailEnd type="arrow"/>
          </a:ln>
        </p:spPr>
      </p:cxnSp>
      <p:cxnSp>
        <p:nvCxnSpPr>
          <p:cNvPr id="19" name="AutoShape 18"/>
          <p:cNvCxnSpPr/>
          <p:nvPr/>
        </p:nvCxnSpPr>
        <p:spPr>
          <a:xfrm flipH="1">
            <a:off x="2464920" y="966600"/>
            <a:ext cx="1022759" cy="611280"/>
          </a:xfrm>
          <a:prstGeom prst="bentConnector3">
            <a:avLst/>
          </a:prstGeom>
          <a:noFill/>
          <a:ln w="28440" cap="sq">
            <a:solidFill>
              <a:srgbClr val="FF0000"/>
            </a:solidFill>
            <a:prstDash val="solid"/>
            <a:round/>
            <a:tailEnd type="arrow"/>
          </a:ln>
        </p:spPr>
      </p:cxnSp>
      <p:cxnSp>
        <p:nvCxnSpPr>
          <p:cNvPr id="20" name="AutoShape 19"/>
          <p:cNvCxnSpPr/>
          <p:nvPr/>
        </p:nvCxnSpPr>
        <p:spPr>
          <a:xfrm flipH="1">
            <a:off x="3477960" y="1022039"/>
            <a:ext cx="523800" cy="1152361"/>
          </a:xfrm>
          <a:prstGeom prst="bentConnector3">
            <a:avLst/>
          </a:prstGeom>
          <a:noFill/>
          <a:ln w="28440" cap="sq">
            <a:solidFill>
              <a:srgbClr val="FF0000"/>
            </a:solidFill>
            <a:prstDash val="solid"/>
            <a:round/>
            <a:tailEnd type="arrow"/>
          </a:ln>
        </p:spPr>
      </p:cxnSp>
      <p:cxnSp>
        <p:nvCxnSpPr>
          <p:cNvPr id="21" name="AutoShape 20"/>
          <p:cNvCxnSpPr/>
          <p:nvPr/>
        </p:nvCxnSpPr>
        <p:spPr>
          <a:xfrm>
            <a:off x="5075280" y="1022400"/>
            <a:ext cx="327240" cy="1132200"/>
          </a:xfrm>
          <a:prstGeom prst="bentConnector3">
            <a:avLst/>
          </a:prstGeom>
          <a:noFill/>
          <a:ln w="28440" cap="sq">
            <a:solidFill>
              <a:srgbClr val="FF0000"/>
            </a:solidFill>
            <a:prstDash val="solid"/>
            <a:round/>
            <a:tailEnd type="arrow"/>
          </a:ln>
        </p:spPr>
      </p:cxnSp>
      <p:cxnSp>
        <p:nvCxnSpPr>
          <p:cNvPr id="22" name="AutoShape 21"/>
          <p:cNvCxnSpPr/>
          <p:nvPr/>
        </p:nvCxnSpPr>
        <p:spPr>
          <a:xfrm>
            <a:off x="6073560" y="885960"/>
            <a:ext cx="820800" cy="209880"/>
          </a:xfrm>
          <a:prstGeom prst="bentConnector3">
            <a:avLst/>
          </a:prstGeom>
          <a:noFill/>
          <a:ln w="28440" cap="sq">
            <a:solidFill>
              <a:srgbClr val="FF0000"/>
            </a:solidFill>
            <a:prstDash val="solid"/>
            <a:round/>
            <a:tailEnd type="arrow"/>
          </a:ln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111640" y="431640"/>
            <a:ext cx="4032359" cy="583271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44360" y="3384720"/>
            <a:ext cx="4857840" cy="34556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3"/>
          <p:cNvSpPr/>
          <p:nvPr/>
        </p:nvSpPr>
        <p:spPr>
          <a:xfrm>
            <a:off x="-647640" y="287280"/>
            <a:ext cx="6692760" cy="2813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58680" rIns="0" bIns="0" anchor="ctr" anchorCtr="0" compatLnSpc="1">
            <a:noAutofit/>
          </a:bodyPr>
          <a:lstStyle/>
          <a:p>
            <a:pPr marL="0" marR="0" lvl="0" indent="0" algn="ctr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6600" b="1" i="0" u="none" strike="noStrike" baseline="0">
                <a:ln>
                  <a:noFill/>
                </a:ln>
                <a:solidFill>
                  <a:srgbClr val="FF3333"/>
                </a:solidFill>
                <a:latin typeface="Arial" pitchFamily="18"/>
                <a:ea typeface="Microsoft YaHei" pitchFamily="2"/>
                <a:cs typeface="Microsoft YaHei" pitchFamily="2"/>
              </a:rPr>
              <a:t>Что мы</a:t>
            </a:r>
          </a:p>
          <a:p>
            <a:pPr marL="0" marR="0" lvl="0" indent="0" algn="ctr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6600" b="1" i="0" u="none" strike="noStrike" baseline="0">
                <a:ln>
                  <a:noFill/>
                </a:ln>
                <a:solidFill>
                  <a:srgbClr val="FF3333"/>
                </a:solidFill>
                <a:latin typeface="Arial" pitchFamily="18"/>
                <a:ea typeface="Microsoft YaHei" pitchFamily="2"/>
                <a:cs typeface="Microsoft YaHei" pitchFamily="2"/>
              </a:rPr>
              <a:t>знаем о</a:t>
            </a:r>
          </a:p>
          <a:p>
            <a:pPr marL="0" marR="0" lvl="0" indent="0" algn="ctr" rtl="0" hangingPunct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6600" b="1" i="0" u="none" strike="noStrike" baseline="0">
                <a:ln>
                  <a:noFill/>
                </a:ln>
                <a:solidFill>
                  <a:srgbClr val="FF3333"/>
                </a:solidFill>
                <a:latin typeface="Arial" pitchFamily="18"/>
                <a:ea typeface="Microsoft YaHei" pitchFamily="2"/>
                <a:cs typeface="Microsoft YaHei" pitchFamily="2"/>
              </a:rPr>
              <a:t>зубах?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24000" y="692279"/>
            <a:ext cx="8229600" cy="420480"/>
          </a:xfrm>
        </p:spPr>
        <p:txBody>
          <a:bodyPr wrap="square" lIns="90000" tIns="45000" rIns="90000" bIns="45000" anchor="t">
            <a:noAutofit/>
          </a:bodyPr>
          <a:lstStyle/>
          <a:p>
            <a:pPr lvl="0" hangingPunct="1">
              <a:lnSpc>
                <a:spcPct val="100000"/>
              </a:lnSpc>
            </a:pPr>
            <a:r>
              <a:rPr lang="ru-RU" sz="2400">
                <a:solidFill>
                  <a:srgbClr val="04617B"/>
                </a:solidFill>
              </a:rPr>
              <a:t>1 этап - подготовительный</a:t>
            </a:r>
          </a:p>
        </p:txBody>
      </p:sp>
      <p:sp>
        <p:nvSpPr>
          <p:cNvPr id="3" name="Text Box 2"/>
          <p:cNvSpPr/>
          <p:nvPr/>
        </p:nvSpPr>
        <p:spPr>
          <a:xfrm>
            <a:off x="457200" y="1935000"/>
            <a:ext cx="8229600" cy="43894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Clr>
                <a:srgbClr val="0BD0D9"/>
              </a:buClr>
              <a:buSzPct val="95000"/>
              <a:buFont typeface="Wingdings 2" pitchFamily="2"/>
              <a:buChar char="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Беседа с родителями – цель которой: получение информации об их отношении к здоровому образу жизни.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Clr>
                <a:srgbClr val="0BD0D9"/>
              </a:buClr>
              <a:buSzPct val="95000"/>
              <a:buFont typeface="Wingdings 2" pitchFamily="2"/>
              <a:buChar char="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Уточнить представления детей о гигиене полости рта, строении зубов и профилактике стоматологических заболеваний.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Clr>
                <a:srgbClr val="0BD0D9"/>
              </a:buClr>
              <a:buSzPct val="95000"/>
              <a:buFont typeface="Wingdings 2" pitchFamily="2"/>
              <a:buChar char="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Подготовка методического материала по теме проекта.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524"/>
              </a:spcBef>
              <a:spcAft>
                <a:spcPts val="1423"/>
              </a:spcAft>
              <a:buClr>
                <a:srgbClr val="0BD0D9"/>
              </a:buClr>
              <a:buSzPct val="95000"/>
              <a:buFont typeface="Wingdings 2" pitchFamily="2"/>
              <a:buChar char=""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ru-RU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icrosoft YaHei" pitchFamily="2"/>
              </a:rPr>
              <a:t>Разработка сценария театрализованной постановки.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79280" y="25560"/>
            <a:ext cx="2162160" cy="17539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1280" y="144360"/>
            <a:ext cx="4751640" cy="3311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032359" y="3527279"/>
            <a:ext cx="5040360" cy="3186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040360" y="127080"/>
            <a:ext cx="4044959" cy="325583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576360" y="3527279"/>
            <a:ext cx="2663640" cy="3240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Название3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1</TotalTime>
  <Words>707</Words>
  <Application>Microsoft Office PowerPoint</Application>
  <PresentationFormat>Широкоэкранный</PresentationFormat>
  <Paragraphs>88</Paragraphs>
  <Slides>23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Microsoft YaHei</vt:lpstr>
      <vt:lpstr>Arial</vt:lpstr>
      <vt:lpstr>Calibri</vt:lpstr>
      <vt:lpstr>Constantia</vt:lpstr>
      <vt:lpstr>Lucida Sans Unicode</vt:lpstr>
      <vt:lpstr>Times New Roman</vt:lpstr>
      <vt:lpstr>Wingdings</vt:lpstr>
      <vt:lpstr>Wingdings 2</vt:lpstr>
      <vt:lpstr>Название3</vt:lpstr>
      <vt:lpstr>Муниципальное дошкольное образовательное учреждение «Центр развития ребёнка «Искорка» – детский сад № 24</vt:lpstr>
      <vt:lpstr>Вид проекта: познавательно – исследовательский.   Участники проекта: воспитатель Петрова Светлана Анатольевна, дети подготовительной группы, родители, музыкальный руководитель.   Срок реализации проекта: один месяц (краткосрочный) </vt:lpstr>
      <vt:lpstr>Задачи проекта:</vt:lpstr>
      <vt:lpstr>Актуальность проекта</vt:lpstr>
      <vt:lpstr>Гипотеза</vt:lpstr>
      <vt:lpstr>Виды деятельности</vt:lpstr>
      <vt:lpstr>Презентация PowerPoint</vt:lpstr>
      <vt:lpstr>1 этап - подготовительный</vt:lpstr>
      <vt:lpstr>Презентация PowerPoint</vt:lpstr>
      <vt:lpstr>2 этап - основной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«Центр развития ребёнка «Искорка» – детский сад № 24</dc:title>
  <dc:creator>Пользователь Windows</dc:creator>
  <cp:lastModifiedBy>Пользователь Windows</cp:lastModifiedBy>
  <cp:revision>1</cp:revision>
  <dcterms:created xsi:type="dcterms:W3CDTF">2017-12-27T15:51:45Z</dcterms:created>
  <dcterms:modified xsi:type="dcterms:W3CDTF">2017-12-27T15:52:50Z</dcterms:modified>
</cp:coreProperties>
</file>