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Default Extension="wdp" ContentType="image/vnd.ms-photo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2"/>
  </p:notesMasterIdLst>
  <p:sldIdLst>
    <p:sldId id="256" r:id="rId2"/>
    <p:sldId id="327" r:id="rId3"/>
    <p:sldId id="328" r:id="rId4"/>
    <p:sldId id="329" r:id="rId5"/>
    <p:sldId id="330" r:id="rId6"/>
    <p:sldId id="331" r:id="rId7"/>
    <p:sldId id="285" r:id="rId8"/>
    <p:sldId id="299" r:id="rId9"/>
    <p:sldId id="316" r:id="rId10"/>
    <p:sldId id="317" r:id="rId11"/>
    <p:sldId id="318" r:id="rId12"/>
    <p:sldId id="319" r:id="rId13"/>
    <p:sldId id="320" r:id="rId14"/>
    <p:sldId id="321" r:id="rId15"/>
    <p:sldId id="322" r:id="rId16"/>
    <p:sldId id="323" r:id="rId17"/>
    <p:sldId id="324" r:id="rId18"/>
    <p:sldId id="325" r:id="rId19"/>
    <p:sldId id="308" r:id="rId20"/>
    <p:sldId id="268" r:id="rId21"/>
  </p:sldIdLst>
  <p:sldSz cx="9144000" cy="6858000" type="screen4x3"/>
  <p:notesSz cx="7315200" cy="96012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500" autoAdjust="0"/>
    <p:restoredTop sz="94660"/>
  </p:normalViewPr>
  <p:slideViewPr>
    <p:cSldViewPr>
      <p:cViewPr varScale="1">
        <p:scale>
          <a:sx n="100" d="100"/>
          <a:sy n="100" d="100"/>
        </p:scale>
        <p:origin x="-33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8C4FD3E-C5C5-4F76-9D9D-3476C340C653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</dgm:pt>
    <dgm:pt modelId="{7C3EF451-91BF-424E-ADF9-9BCA0B3E018A}">
      <dgm:prSet phldrT="[Текст]" custT="1"/>
      <dgm:spPr/>
      <dgm:t>
        <a:bodyPr/>
        <a:lstStyle/>
        <a:p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Формы проведения разнообразны</a:t>
          </a:r>
          <a:endParaRPr lang="ru-RU" sz="2400" dirty="0"/>
        </a:p>
      </dgm:t>
    </dgm:pt>
    <dgm:pt modelId="{C08545E9-4CF6-4803-9B7F-9461C60595A9}" type="parTrans" cxnId="{9EE94ADD-9178-4109-8828-E13AC35B84B3}">
      <dgm:prSet/>
      <dgm:spPr/>
      <dgm:t>
        <a:bodyPr/>
        <a:lstStyle/>
        <a:p>
          <a:endParaRPr lang="ru-RU"/>
        </a:p>
      </dgm:t>
    </dgm:pt>
    <dgm:pt modelId="{661782D8-F00B-4131-90A8-565653BD56CD}" type="sibTrans" cxnId="{9EE94ADD-9178-4109-8828-E13AC35B84B3}">
      <dgm:prSet/>
      <dgm:spPr/>
      <dgm:t>
        <a:bodyPr/>
        <a:lstStyle/>
        <a:p>
          <a:endParaRPr lang="ru-RU"/>
        </a:p>
      </dgm:t>
    </dgm:pt>
    <dgm:pt modelId="{E1E8BCD7-494F-4FAC-B465-7EE664D4DE9F}">
      <dgm:prSet phldrT="[Текст]" custT="1"/>
      <dgm:spPr/>
      <dgm:t>
        <a:bodyPr/>
        <a:lstStyle/>
        <a:p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Программа может включать групповые и индивидуализированные выступления</a:t>
          </a:r>
          <a:endParaRPr lang="ru-RU" sz="2400" dirty="0"/>
        </a:p>
      </dgm:t>
    </dgm:pt>
    <dgm:pt modelId="{A4A5B5EF-BBBF-4DF6-B6DF-F23A0E28710F}" type="parTrans" cxnId="{0399025A-EA71-4B89-9120-E1510FE939AD}">
      <dgm:prSet/>
      <dgm:spPr/>
      <dgm:t>
        <a:bodyPr/>
        <a:lstStyle/>
        <a:p>
          <a:endParaRPr lang="ru-RU"/>
        </a:p>
      </dgm:t>
    </dgm:pt>
    <dgm:pt modelId="{F3CED009-67EA-4EC7-84B6-A09640A28CF0}" type="sibTrans" cxnId="{0399025A-EA71-4B89-9120-E1510FE939AD}">
      <dgm:prSet/>
      <dgm:spPr/>
      <dgm:t>
        <a:bodyPr/>
        <a:lstStyle/>
        <a:p>
          <a:endParaRPr lang="ru-RU"/>
        </a:p>
      </dgm:t>
    </dgm:pt>
    <dgm:pt modelId="{BF75A2EA-5A07-4F34-9781-126FCCFD2D1F}">
      <dgm:prSet phldrT="[Текст]" custT="1"/>
      <dgm:spPr/>
      <dgm:t>
        <a:bodyPr/>
        <a:lstStyle/>
        <a:p>
          <a:r>
            <a:rPr lang="ru-RU" sz="2400" b="1" dirty="0" smtClean="0"/>
            <a:t>Участники привлекаются с различным спортивным статусом </a:t>
          </a:r>
          <a:endParaRPr lang="ru-RU" sz="2400" b="1" dirty="0"/>
        </a:p>
      </dgm:t>
    </dgm:pt>
    <dgm:pt modelId="{E4F8E70E-CF47-4D5E-AE78-5364A0CB8D48}" type="parTrans" cxnId="{3F7E67C3-EC5F-40CF-91FA-277C15A76769}">
      <dgm:prSet/>
      <dgm:spPr/>
      <dgm:t>
        <a:bodyPr/>
        <a:lstStyle/>
        <a:p>
          <a:endParaRPr lang="ru-RU"/>
        </a:p>
      </dgm:t>
    </dgm:pt>
    <dgm:pt modelId="{5A489013-BCCE-4CEB-A0E7-F047008B6E86}" type="sibTrans" cxnId="{3F7E67C3-EC5F-40CF-91FA-277C15A76769}">
      <dgm:prSet/>
      <dgm:spPr/>
      <dgm:t>
        <a:bodyPr/>
        <a:lstStyle/>
        <a:p>
          <a:endParaRPr lang="ru-RU"/>
        </a:p>
      </dgm:t>
    </dgm:pt>
    <dgm:pt modelId="{B88C9F21-656A-431B-8924-FF6B72860BDA}">
      <dgm:prSet custT="1"/>
      <dgm:spPr/>
      <dgm:t>
        <a:bodyPr/>
        <a:lstStyle/>
        <a:p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Эстетическая</a:t>
          </a:r>
          <a:r>
            <a:rPr lang="ru-RU" sz="2400" b="1" baseline="0" dirty="0" smtClean="0">
              <a:latin typeface="Times New Roman" pitchFamily="18" charset="0"/>
              <a:cs typeface="Times New Roman" pitchFamily="18" charset="0"/>
            </a:rPr>
            <a:t> сторона не преобладает над спортивной 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5ADD839E-83F1-4F83-AB7E-97554836D239}" type="parTrans" cxnId="{4E8048A6-1BED-4AB5-9FDF-3AD30612A3F7}">
      <dgm:prSet/>
      <dgm:spPr/>
      <dgm:t>
        <a:bodyPr/>
        <a:lstStyle/>
        <a:p>
          <a:endParaRPr lang="ru-RU"/>
        </a:p>
      </dgm:t>
    </dgm:pt>
    <dgm:pt modelId="{5AFB1B60-7087-4173-9813-6275C20EE8FE}" type="sibTrans" cxnId="{4E8048A6-1BED-4AB5-9FDF-3AD30612A3F7}">
      <dgm:prSet/>
      <dgm:spPr/>
      <dgm:t>
        <a:bodyPr/>
        <a:lstStyle/>
        <a:p>
          <a:endParaRPr lang="ru-RU"/>
        </a:p>
      </dgm:t>
    </dgm:pt>
    <dgm:pt modelId="{CD3B03F2-5511-4A5E-A08E-7C378F8559AB}" type="pres">
      <dgm:prSet presAssocID="{58C4FD3E-C5C5-4F76-9D9D-3476C340C653}" presName="compositeShape" presStyleCnt="0">
        <dgm:presLayoutVars>
          <dgm:dir/>
          <dgm:resizeHandles/>
        </dgm:presLayoutVars>
      </dgm:prSet>
      <dgm:spPr/>
    </dgm:pt>
    <dgm:pt modelId="{137A8D67-91C2-4D5E-BDFB-3EBC64149DCC}" type="pres">
      <dgm:prSet presAssocID="{58C4FD3E-C5C5-4F76-9D9D-3476C340C653}" presName="pyramid" presStyleLbl="node1" presStyleIdx="0" presStyleCnt="1" custLinFactNeighborX="-32864" custLinFactNeighborY="-2049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</dgm:pt>
    <dgm:pt modelId="{E69DF79E-7296-44B0-B034-824768C0D67B}" type="pres">
      <dgm:prSet presAssocID="{58C4FD3E-C5C5-4F76-9D9D-3476C340C653}" presName="theList" presStyleCnt="0"/>
      <dgm:spPr/>
    </dgm:pt>
    <dgm:pt modelId="{5101561F-76ED-4F5F-A50A-6E7B4809D211}" type="pres">
      <dgm:prSet presAssocID="{7C3EF451-91BF-424E-ADF9-9BCA0B3E018A}" presName="aNode" presStyleLbl="fgAcc1" presStyleIdx="0" presStyleCnt="4" custScaleX="197743" custLinFactY="96493" custLinFactNeighborX="-178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65A9FE1-EDF1-448F-947B-CB1A6866EA9D}" type="pres">
      <dgm:prSet presAssocID="{7C3EF451-91BF-424E-ADF9-9BCA0B3E018A}" presName="aSpace" presStyleCnt="0"/>
      <dgm:spPr/>
    </dgm:pt>
    <dgm:pt modelId="{B872CA62-D42B-4012-B05A-C14EA8508553}" type="pres">
      <dgm:prSet presAssocID="{B88C9F21-656A-431B-8924-FF6B72860BDA}" presName="aNode" presStyleLbl="fgAcc1" presStyleIdx="1" presStyleCnt="4" custScaleX="197743" custLinFactY="-100000" custLinFactNeighborX="-178" custLinFactNeighborY="-1629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3CA5B7-53EF-44CE-873E-C6B4D80B8A4B}" type="pres">
      <dgm:prSet presAssocID="{B88C9F21-656A-431B-8924-FF6B72860BDA}" presName="aSpace" presStyleCnt="0"/>
      <dgm:spPr/>
    </dgm:pt>
    <dgm:pt modelId="{5B17F240-CB73-486F-8C7F-62CBAA911AAA}" type="pres">
      <dgm:prSet presAssocID="{E1E8BCD7-494F-4FAC-B465-7EE664D4DE9F}" presName="aNode" presStyleLbl="fgAcc1" presStyleIdx="2" presStyleCnt="4" custScaleX="197743" custLinFactNeighborX="-178" custLinFactNeighborY="-2565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D9DE35-F96E-413A-85AF-C712562014D6}" type="pres">
      <dgm:prSet presAssocID="{E1E8BCD7-494F-4FAC-B465-7EE664D4DE9F}" presName="aSpace" presStyleCnt="0"/>
      <dgm:spPr/>
    </dgm:pt>
    <dgm:pt modelId="{D3D1DEB6-984D-467C-9B9D-25D3DE185CAA}" type="pres">
      <dgm:prSet presAssocID="{BF75A2EA-5A07-4F34-9781-126FCCFD2D1F}" presName="aNode" presStyleLbl="fgAcc1" presStyleIdx="3" presStyleCnt="4" custScaleX="1980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3200AE-3F76-4870-8FD3-608BD6BB0603}" type="pres">
      <dgm:prSet presAssocID="{BF75A2EA-5A07-4F34-9781-126FCCFD2D1F}" presName="aSpace" presStyleCnt="0"/>
      <dgm:spPr/>
    </dgm:pt>
  </dgm:ptLst>
  <dgm:cxnLst>
    <dgm:cxn modelId="{3DB86143-54BC-4AE5-BA7F-2A8786265BEA}" type="presOf" srcId="{7C3EF451-91BF-424E-ADF9-9BCA0B3E018A}" destId="{5101561F-76ED-4F5F-A50A-6E7B4809D211}" srcOrd="0" destOrd="0" presId="urn:microsoft.com/office/officeart/2005/8/layout/pyramid2"/>
    <dgm:cxn modelId="{3F7E67C3-EC5F-40CF-91FA-277C15A76769}" srcId="{58C4FD3E-C5C5-4F76-9D9D-3476C340C653}" destId="{BF75A2EA-5A07-4F34-9781-126FCCFD2D1F}" srcOrd="3" destOrd="0" parTransId="{E4F8E70E-CF47-4D5E-AE78-5364A0CB8D48}" sibTransId="{5A489013-BCCE-4CEB-A0E7-F047008B6E86}"/>
    <dgm:cxn modelId="{4E8048A6-1BED-4AB5-9FDF-3AD30612A3F7}" srcId="{58C4FD3E-C5C5-4F76-9D9D-3476C340C653}" destId="{B88C9F21-656A-431B-8924-FF6B72860BDA}" srcOrd="1" destOrd="0" parTransId="{5ADD839E-83F1-4F83-AB7E-97554836D239}" sibTransId="{5AFB1B60-7087-4173-9813-6275C20EE8FE}"/>
    <dgm:cxn modelId="{D8055865-6F5F-4214-937D-093059DFD9F0}" type="presOf" srcId="{E1E8BCD7-494F-4FAC-B465-7EE664D4DE9F}" destId="{5B17F240-CB73-486F-8C7F-62CBAA911AAA}" srcOrd="0" destOrd="0" presId="urn:microsoft.com/office/officeart/2005/8/layout/pyramid2"/>
    <dgm:cxn modelId="{235008FE-B479-4CCF-99F7-647519ECFD93}" type="presOf" srcId="{58C4FD3E-C5C5-4F76-9D9D-3476C340C653}" destId="{CD3B03F2-5511-4A5E-A08E-7C378F8559AB}" srcOrd="0" destOrd="0" presId="urn:microsoft.com/office/officeart/2005/8/layout/pyramid2"/>
    <dgm:cxn modelId="{0399025A-EA71-4B89-9120-E1510FE939AD}" srcId="{58C4FD3E-C5C5-4F76-9D9D-3476C340C653}" destId="{E1E8BCD7-494F-4FAC-B465-7EE664D4DE9F}" srcOrd="2" destOrd="0" parTransId="{A4A5B5EF-BBBF-4DF6-B6DF-F23A0E28710F}" sibTransId="{F3CED009-67EA-4EC7-84B6-A09640A28CF0}"/>
    <dgm:cxn modelId="{6291002A-952C-4853-BA73-0EB24659576F}" type="presOf" srcId="{B88C9F21-656A-431B-8924-FF6B72860BDA}" destId="{B872CA62-D42B-4012-B05A-C14EA8508553}" srcOrd="0" destOrd="0" presId="urn:microsoft.com/office/officeart/2005/8/layout/pyramid2"/>
    <dgm:cxn modelId="{9EE94ADD-9178-4109-8828-E13AC35B84B3}" srcId="{58C4FD3E-C5C5-4F76-9D9D-3476C340C653}" destId="{7C3EF451-91BF-424E-ADF9-9BCA0B3E018A}" srcOrd="0" destOrd="0" parTransId="{C08545E9-4CF6-4803-9B7F-9461C60595A9}" sibTransId="{661782D8-F00B-4131-90A8-565653BD56CD}"/>
    <dgm:cxn modelId="{4C434FD3-7F5A-4347-86BF-9DD90A7E3E9A}" type="presOf" srcId="{BF75A2EA-5A07-4F34-9781-126FCCFD2D1F}" destId="{D3D1DEB6-984D-467C-9B9D-25D3DE185CAA}" srcOrd="0" destOrd="0" presId="urn:microsoft.com/office/officeart/2005/8/layout/pyramid2"/>
    <dgm:cxn modelId="{AE3950E1-0816-4BD0-8DA5-6DE452639D54}" type="presParOf" srcId="{CD3B03F2-5511-4A5E-A08E-7C378F8559AB}" destId="{137A8D67-91C2-4D5E-BDFB-3EBC64149DCC}" srcOrd="0" destOrd="0" presId="urn:microsoft.com/office/officeart/2005/8/layout/pyramid2"/>
    <dgm:cxn modelId="{01C5D2EC-8278-4E3A-90D9-C5CFB3EA22CF}" type="presParOf" srcId="{CD3B03F2-5511-4A5E-A08E-7C378F8559AB}" destId="{E69DF79E-7296-44B0-B034-824768C0D67B}" srcOrd="1" destOrd="0" presId="urn:microsoft.com/office/officeart/2005/8/layout/pyramid2"/>
    <dgm:cxn modelId="{2EAF3840-EB1E-49C6-9D27-7104FD516D16}" type="presParOf" srcId="{E69DF79E-7296-44B0-B034-824768C0D67B}" destId="{5101561F-76ED-4F5F-A50A-6E7B4809D211}" srcOrd="0" destOrd="0" presId="urn:microsoft.com/office/officeart/2005/8/layout/pyramid2"/>
    <dgm:cxn modelId="{6DD41483-98E6-4B20-8E33-05EA9CCF0FB1}" type="presParOf" srcId="{E69DF79E-7296-44B0-B034-824768C0D67B}" destId="{E65A9FE1-EDF1-448F-947B-CB1A6866EA9D}" srcOrd="1" destOrd="0" presId="urn:microsoft.com/office/officeart/2005/8/layout/pyramid2"/>
    <dgm:cxn modelId="{A33A7866-BDF8-469E-9655-51E8C209003E}" type="presParOf" srcId="{E69DF79E-7296-44B0-B034-824768C0D67B}" destId="{B872CA62-D42B-4012-B05A-C14EA8508553}" srcOrd="2" destOrd="0" presId="urn:microsoft.com/office/officeart/2005/8/layout/pyramid2"/>
    <dgm:cxn modelId="{7BAF0BC6-9B47-4D36-A2C6-BB93B540089D}" type="presParOf" srcId="{E69DF79E-7296-44B0-B034-824768C0D67B}" destId="{8F3CA5B7-53EF-44CE-873E-C6B4D80B8A4B}" srcOrd="3" destOrd="0" presId="urn:microsoft.com/office/officeart/2005/8/layout/pyramid2"/>
    <dgm:cxn modelId="{060AC7A0-3402-4D9F-BDAE-4D6E81C727E5}" type="presParOf" srcId="{E69DF79E-7296-44B0-B034-824768C0D67B}" destId="{5B17F240-CB73-486F-8C7F-62CBAA911AAA}" srcOrd="4" destOrd="0" presId="urn:microsoft.com/office/officeart/2005/8/layout/pyramid2"/>
    <dgm:cxn modelId="{4B86682E-9135-476F-A45E-42E65F2A9C94}" type="presParOf" srcId="{E69DF79E-7296-44B0-B034-824768C0D67B}" destId="{12D9DE35-F96E-413A-85AF-C712562014D6}" srcOrd="5" destOrd="0" presId="urn:microsoft.com/office/officeart/2005/8/layout/pyramid2"/>
    <dgm:cxn modelId="{E0638FFA-C6FA-4E52-AA93-8B9DB8FC6E07}" type="presParOf" srcId="{E69DF79E-7296-44B0-B034-824768C0D67B}" destId="{D3D1DEB6-984D-467C-9B9D-25D3DE185CAA}" srcOrd="6" destOrd="0" presId="urn:microsoft.com/office/officeart/2005/8/layout/pyramid2"/>
    <dgm:cxn modelId="{2E69424E-D3C3-4291-A1AA-2296175C35DF}" type="presParOf" srcId="{E69DF79E-7296-44B0-B034-824768C0D67B}" destId="{D63200AE-3F76-4870-8FD3-608BD6BB0603}" srcOrd="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F04758F-6736-4B29-AEEA-8894077F8274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25C71DD-D15C-4C2B-8592-0E48454CC042}">
      <dgm:prSet phldrT="[Текст]"/>
      <dgm:spPr/>
      <dgm:t>
        <a:bodyPr/>
        <a:lstStyle/>
        <a:p>
          <a:pPr algn="ctr"/>
          <a:r>
            <a:rPr lang="ru-RU" dirty="0" smtClean="0">
              <a:latin typeface="Times New Roman" pitchFamily="18" charset="0"/>
              <a:cs typeface="Times New Roman" pitchFamily="18" charset="0"/>
            </a:rPr>
            <a:t>Элементы прыжковой техники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9F8F5293-F714-4360-9F94-B89DF84E6950}" type="parTrans" cxnId="{B3FC979A-1EC0-4908-9B61-7D14EECF12CE}">
      <dgm:prSet/>
      <dgm:spPr/>
      <dgm:t>
        <a:bodyPr/>
        <a:lstStyle/>
        <a:p>
          <a:endParaRPr lang="ru-RU"/>
        </a:p>
      </dgm:t>
    </dgm:pt>
    <dgm:pt modelId="{CE2377E2-9692-48F1-939A-452B6FFD81B4}" type="sibTrans" cxnId="{B3FC979A-1EC0-4908-9B61-7D14EECF12CE}">
      <dgm:prSet/>
      <dgm:spPr/>
      <dgm:t>
        <a:bodyPr/>
        <a:lstStyle/>
        <a:p>
          <a:endParaRPr lang="ru-RU"/>
        </a:p>
      </dgm:t>
    </dgm:pt>
    <dgm:pt modelId="{FA2BABAF-F138-4CB1-9F36-6F30EF863C15}">
      <dgm:prSet phldrT="[Текст]"/>
      <dgm:spPr/>
      <dgm:t>
        <a:bodyPr/>
        <a:lstStyle/>
        <a:p>
          <a:pPr algn="ctr"/>
          <a:r>
            <a:rPr lang="ru-RU" dirty="0" smtClean="0">
              <a:latin typeface="Times New Roman" pitchFamily="18" charset="0"/>
              <a:cs typeface="Times New Roman" pitchFamily="18" charset="0"/>
            </a:rPr>
            <a:t>Элементы фигурного вождения</a:t>
          </a:r>
          <a:endParaRPr lang="ru-RU" dirty="0"/>
        </a:p>
      </dgm:t>
    </dgm:pt>
    <dgm:pt modelId="{604B6D4C-F76B-4539-A1D8-77B6D34955ED}" type="parTrans" cxnId="{1A7F9488-1936-4E1D-8E6A-C945E32B6E9C}">
      <dgm:prSet/>
      <dgm:spPr/>
      <dgm:t>
        <a:bodyPr/>
        <a:lstStyle/>
        <a:p>
          <a:endParaRPr lang="ru-RU"/>
        </a:p>
      </dgm:t>
    </dgm:pt>
    <dgm:pt modelId="{DE4B02A4-74E5-4759-86BF-5B4C868EB90B}" type="sibTrans" cxnId="{1A7F9488-1936-4E1D-8E6A-C945E32B6E9C}">
      <dgm:prSet/>
      <dgm:spPr/>
      <dgm:t>
        <a:bodyPr/>
        <a:lstStyle/>
        <a:p>
          <a:endParaRPr lang="ru-RU"/>
        </a:p>
      </dgm:t>
    </dgm:pt>
    <dgm:pt modelId="{FBF5C9A9-51EC-4E63-B5BF-D1A924FE1D58}">
      <dgm:prSet phldrT="[Текст]"/>
      <dgm:spPr>
        <a:ln>
          <a:solidFill>
            <a:schemeClr val="accent1">
              <a:alpha val="90000"/>
            </a:schemeClr>
          </a:solidFill>
        </a:ln>
      </dgm:spPr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Объезд фишек установленных в форме змейки. Езда на заднем колесе.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E9C99E3E-55A7-48EA-83BD-FDB5DA26BD1E}" type="parTrans" cxnId="{F6CF13E1-A8D6-4CE5-895E-B331239C18FB}">
      <dgm:prSet/>
      <dgm:spPr/>
      <dgm:t>
        <a:bodyPr/>
        <a:lstStyle/>
        <a:p>
          <a:endParaRPr lang="ru-RU"/>
        </a:p>
      </dgm:t>
    </dgm:pt>
    <dgm:pt modelId="{6E8EAAE5-3EE4-4D0F-ADE4-B8D82F95E8D0}" type="sibTrans" cxnId="{F6CF13E1-A8D6-4CE5-895E-B331239C18FB}">
      <dgm:prSet/>
      <dgm:spPr/>
      <dgm:t>
        <a:bodyPr/>
        <a:lstStyle/>
        <a:p>
          <a:endParaRPr lang="ru-RU"/>
        </a:p>
      </dgm:t>
    </dgm:pt>
    <dgm:pt modelId="{839898F6-D8AD-4FAD-82D6-1233BF7CC226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Скоростное маневрирование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BB9A9EC8-BCCF-4A12-AEE4-E1F7C5CE7F24}" type="parTrans" cxnId="{DFF3339E-9F95-446A-91F4-D322953B26C8}">
      <dgm:prSet/>
      <dgm:spPr/>
      <dgm:t>
        <a:bodyPr/>
        <a:lstStyle/>
        <a:p>
          <a:endParaRPr lang="ru-RU"/>
        </a:p>
      </dgm:t>
    </dgm:pt>
    <dgm:pt modelId="{6CB36A7B-B3E6-4037-937D-3675224DD131}" type="sibTrans" cxnId="{DFF3339E-9F95-446A-91F4-D322953B26C8}">
      <dgm:prSet/>
      <dgm:spPr/>
      <dgm:t>
        <a:bodyPr/>
        <a:lstStyle/>
        <a:p>
          <a:endParaRPr lang="ru-RU"/>
        </a:p>
      </dgm:t>
    </dgm:pt>
    <dgm:pt modelId="{F0B6886A-C0F1-4765-8132-CB5807C57346}">
      <dgm:prSet phldrT="[Текст]"/>
      <dgm:spPr>
        <a:ln>
          <a:solidFill>
            <a:schemeClr val="accent1">
              <a:alpha val="90000"/>
            </a:schemeClr>
          </a:solidFill>
        </a:ln>
      </dgm:spPr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Разгон со старта, торможение, прохождение поворота.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D56D663E-02AC-4D3B-ACC4-A3EECE551B4F}" type="parTrans" cxnId="{0F197029-F6D2-462A-9774-1BF7F048C090}">
      <dgm:prSet/>
      <dgm:spPr/>
      <dgm:t>
        <a:bodyPr/>
        <a:lstStyle/>
        <a:p>
          <a:endParaRPr lang="ru-RU"/>
        </a:p>
      </dgm:t>
    </dgm:pt>
    <dgm:pt modelId="{B9A80A37-776C-4778-BF08-5A605D1C209B}" type="sibTrans" cxnId="{0F197029-F6D2-462A-9774-1BF7F048C090}">
      <dgm:prSet/>
      <dgm:spPr/>
      <dgm:t>
        <a:bodyPr/>
        <a:lstStyle/>
        <a:p>
          <a:endParaRPr lang="ru-RU"/>
        </a:p>
      </dgm:t>
    </dgm:pt>
    <dgm:pt modelId="{F3CA2EF0-D215-43AB-87FB-ECB67186BA91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Элементы театрализации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15D729C7-D532-4F39-9442-EC94EF772EEE}" type="parTrans" cxnId="{FFE748F5-3E53-45D7-BBAD-D3D136D3B0CB}">
      <dgm:prSet/>
      <dgm:spPr/>
      <dgm:t>
        <a:bodyPr/>
        <a:lstStyle/>
        <a:p>
          <a:endParaRPr lang="ru-RU"/>
        </a:p>
      </dgm:t>
    </dgm:pt>
    <dgm:pt modelId="{9EC3DC43-1226-43E2-9319-C1F4DB0F1238}" type="sibTrans" cxnId="{FFE748F5-3E53-45D7-BBAD-D3D136D3B0CB}">
      <dgm:prSet/>
      <dgm:spPr/>
      <dgm:t>
        <a:bodyPr/>
        <a:lstStyle/>
        <a:p>
          <a:endParaRPr lang="ru-RU"/>
        </a:p>
      </dgm:t>
    </dgm:pt>
    <dgm:pt modelId="{94374961-9F4C-404A-A6C5-9C4099AECB44}">
      <dgm:prSet phldrT="[Текст]"/>
      <dgm:spPr>
        <a:ln>
          <a:solidFill>
            <a:schemeClr val="accent1">
              <a:alpha val="90000"/>
            </a:schemeClr>
          </a:solidFill>
        </a:ln>
      </dgm:spPr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Управление мотоцикла: стоя на одной ноге, лёжа на животе, сидя на одну сторону; сидя, ноги вытянуты вперёд.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F8A2F5A4-44B6-4CED-807C-1E18FE50912A}" type="parTrans" cxnId="{3ACA153C-4832-4AC7-84B7-3C8CB09769A6}">
      <dgm:prSet/>
      <dgm:spPr/>
      <dgm:t>
        <a:bodyPr/>
        <a:lstStyle/>
        <a:p>
          <a:endParaRPr lang="ru-RU"/>
        </a:p>
      </dgm:t>
    </dgm:pt>
    <dgm:pt modelId="{FEF6AB6B-475B-49A6-BD4C-1E4DE9809CB2}" type="sibTrans" cxnId="{3ACA153C-4832-4AC7-84B7-3C8CB09769A6}">
      <dgm:prSet/>
      <dgm:spPr/>
      <dgm:t>
        <a:bodyPr/>
        <a:lstStyle/>
        <a:p>
          <a:endParaRPr lang="ru-RU"/>
        </a:p>
      </dgm:t>
    </dgm:pt>
    <dgm:pt modelId="{CA6FB962-9791-4C58-A819-CF68418052F8}">
      <dgm:prSet/>
      <dgm:spPr>
        <a:ln>
          <a:solidFill>
            <a:schemeClr val="accent1">
              <a:alpha val="90000"/>
            </a:schemeClr>
          </a:solidFill>
        </a:ln>
      </dgm:spPr>
      <dgm:t>
        <a:bodyPr/>
        <a:lstStyle/>
        <a:p>
          <a:r>
            <a:rPr lang="ru-RU" dirty="0" smtClean="0">
              <a:latin typeface="Times New Roman" pitchFamily="18" charset="0"/>
              <a:ea typeface="MS PGothic" pitchFamily="34" charset="-128"/>
              <a:cs typeface="Times New Roman" pitchFamily="18" charset="0"/>
            </a:rPr>
            <a:t>Преодоление трамплина: с опорой на две ноги, на одну ногу, без ног.</a:t>
          </a:r>
          <a:endParaRPr lang="ru-RU" dirty="0">
            <a:latin typeface="Times New Roman" pitchFamily="18" charset="0"/>
            <a:ea typeface="MS PGothic" pitchFamily="34" charset="-128"/>
            <a:cs typeface="Times New Roman" pitchFamily="18" charset="0"/>
          </a:endParaRPr>
        </a:p>
      </dgm:t>
    </dgm:pt>
    <dgm:pt modelId="{4E66F507-4379-49DD-883C-53562021735A}" type="parTrans" cxnId="{BA98F44C-AA47-47A7-A9C3-249013E1AB1B}">
      <dgm:prSet/>
      <dgm:spPr/>
      <dgm:t>
        <a:bodyPr/>
        <a:lstStyle/>
        <a:p>
          <a:endParaRPr lang="ru-RU"/>
        </a:p>
      </dgm:t>
    </dgm:pt>
    <dgm:pt modelId="{6E7F43BC-EED4-411C-AB92-7DC758695841}" type="sibTrans" cxnId="{BA98F44C-AA47-47A7-A9C3-249013E1AB1B}">
      <dgm:prSet/>
      <dgm:spPr/>
      <dgm:t>
        <a:bodyPr/>
        <a:lstStyle/>
        <a:p>
          <a:endParaRPr lang="ru-RU"/>
        </a:p>
      </dgm:t>
    </dgm:pt>
    <dgm:pt modelId="{E305F85A-6F84-49E2-976C-29E2E949E733}" type="pres">
      <dgm:prSet presAssocID="{1F04758F-6736-4B29-AEEA-8894077F827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7645B0D-1EAC-4E00-A715-17C9280B7744}" type="pres">
      <dgm:prSet presAssocID="{D25C71DD-D15C-4C2B-8592-0E48454CC042}" presName="linNode" presStyleCnt="0"/>
      <dgm:spPr/>
    </dgm:pt>
    <dgm:pt modelId="{FED02DEE-0040-4DA8-975E-AA1FB4944939}" type="pres">
      <dgm:prSet presAssocID="{D25C71DD-D15C-4C2B-8592-0E48454CC042}" presName="parentText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FB0617E-B5D7-4873-94E1-35877E96199E}" type="pres">
      <dgm:prSet presAssocID="{D25C71DD-D15C-4C2B-8592-0E48454CC042}" presName="descendantText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A224B9-2467-4027-B67C-5E8F942AAC33}" type="pres">
      <dgm:prSet presAssocID="{CE2377E2-9692-48F1-939A-452B6FFD81B4}" presName="sp" presStyleCnt="0"/>
      <dgm:spPr/>
    </dgm:pt>
    <dgm:pt modelId="{B407AAEC-F383-4467-87D9-E456D9631A20}" type="pres">
      <dgm:prSet presAssocID="{FA2BABAF-F138-4CB1-9F36-6F30EF863C15}" presName="linNode" presStyleCnt="0"/>
      <dgm:spPr/>
    </dgm:pt>
    <dgm:pt modelId="{CB9BD9D3-D795-493D-AC1A-B1AA0CAD5064}" type="pres">
      <dgm:prSet presAssocID="{FA2BABAF-F138-4CB1-9F36-6F30EF863C15}" presName="parentText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D27AE2-EA6D-4AD0-BDB5-6DB38A3C25D5}" type="pres">
      <dgm:prSet presAssocID="{FA2BABAF-F138-4CB1-9F36-6F30EF863C15}" presName="descendantText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9BC96F-5455-4C4B-8512-53241CCD7430}" type="pres">
      <dgm:prSet presAssocID="{DE4B02A4-74E5-4759-86BF-5B4C868EB90B}" presName="sp" presStyleCnt="0"/>
      <dgm:spPr/>
    </dgm:pt>
    <dgm:pt modelId="{8461DFF2-DA45-4CCB-9F61-511A45C091C0}" type="pres">
      <dgm:prSet presAssocID="{839898F6-D8AD-4FAD-82D6-1233BF7CC226}" presName="linNode" presStyleCnt="0"/>
      <dgm:spPr/>
    </dgm:pt>
    <dgm:pt modelId="{CA3A98B6-DF97-4856-9A11-32335B06B136}" type="pres">
      <dgm:prSet presAssocID="{839898F6-D8AD-4FAD-82D6-1233BF7CC226}" presName="parentText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1374E7-09FD-4193-B7C7-0740F297D27A}" type="pres">
      <dgm:prSet presAssocID="{839898F6-D8AD-4FAD-82D6-1233BF7CC226}" presName="descendantText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D1398D-2583-4508-8F4E-3A75E17A886E}" type="pres">
      <dgm:prSet presAssocID="{6CB36A7B-B3E6-4037-937D-3675224DD131}" presName="sp" presStyleCnt="0"/>
      <dgm:spPr/>
    </dgm:pt>
    <dgm:pt modelId="{99DF37F8-CE74-4015-8914-E8735ED98A95}" type="pres">
      <dgm:prSet presAssocID="{F3CA2EF0-D215-43AB-87FB-ECB67186BA91}" presName="linNode" presStyleCnt="0"/>
      <dgm:spPr/>
    </dgm:pt>
    <dgm:pt modelId="{961C2CAC-59C8-4B64-BDFD-81860C37C479}" type="pres">
      <dgm:prSet presAssocID="{F3CA2EF0-D215-43AB-87FB-ECB67186BA91}" presName="parentText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63B20D-2F9C-48EF-A0BE-5B008FF25C98}" type="pres">
      <dgm:prSet presAssocID="{F3CA2EF0-D215-43AB-87FB-ECB67186BA91}" presName="descendantText" presStyleLbl="alignAccFollowNode1" presStyleIdx="3" presStyleCnt="4" custLinFactNeighborX="1010" custLinFactNeighborY="48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6CF13E1-A8D6-4CE5-895E-B331239C18FB}" srcId="{FA2BABAF-F138-4CB1-9F36-6F30EF863C15}" destId="{FBF5C9A9-51EC-4E63-B5BF-D1A924FE1D58}" srcOrd="0" destOrd="0" parTransId="{E9C99E3E-55A7-48EA-83BD-FDB5DA26BD1E}" sibTransId="{6E8EAAE5-3EE4-4D0F-ADE4-B8D82F95E8D0}"/>
    <dgm:cxn modelId="{DFF3339E-9F95-446A-91F4-D322953B26C8}" srcId="{1F04758F-6736-4B29-AEEA-8894077F8274}" destId="{839898F6-D8AD-4FAD-82D6-1233BF7CC226}" srcOrd="2" destOrd="0" parTransId="{BB9A9EC8-BCCF-4A12-AEE4-E1F7C5CE7F24}" sibTransId="{6CB36A7B-B3E6-4037-937D-3675224DD131}"/>
    <dgm:cxn modelId="{B3FC979A-1EC0-4908-9B61-7D14EECF12CE}" srcId="{1F04758F-6736-4B29-AEEA-8894077F8274}" destId="{D25C71DD-D15C-4C2B-8592-0E48454CC042}" srcOrd="0" destOrd="0" parTransId="{9F8F5293-F714-4360-9F94-B89DF84E6950}" sibTransId="{CE2377E2-9692-48F1-939A-452B6FFD81B4}"/>
    <dgm:cxn modelId="{984EC60A-3C8D-4B14-9ABD-6995F7765C39}" type="presOf" srcId="{FBF5C9A9-51EC-4E63-B5BF-D1A924FE1D58}" destId="{59D27AE2-EA6D-4AD0-BDB5-6DB38A3C25D5}" srcOrd="0" destOrd="0" presId="urn:microsoft.com/office/officeart/2005/8/layout/vList5"/>
    <dgm:cxn modelId="{0F197029-F6D2-462A-9774-1BF7F048C090}" srcId="{839898F6-D8AD-4FAD-82D6-1233BF7CC226}" destId="{F0B6886A-C0F1-4765-8132-CB5807C57346}" srcOrd="0" destOrd="0" parTransId="{D56D663E-02AC-4D3B-ACC4-A3EECE551B4F}" sibTransId="{B9A80A37-776C-4778-BF08-5A605D1C209B}"/>
    <dgm:cxn modelId="{977F6FB6-A070-4200-8D49-475456D69B6C}" type="presOf" srcId="{1F04758F-6736-4B29-AEEA-8894077F8274}" destId="{E305F85A-6F84-49E2-976C-29E2E949E733}" srcOrd="0" destOrd="0" presId="urn:microsoft.com/office/officeart/2005/8/layout/vList5"/>
    <dgm:cxn modelId="{1A7F9488-1936-4E1D-8E6A-C945E32B6E9C}" srcId="{1F04758F-6736-4B29-AEEA-8894077F8274}" destId="{FA2BABAF-F138-4CB1-9F36-6F30EF863C15}" srcOrd="1" destOrd="0" parTransId="{604B6D4C-F76B-4539-A1D8-77B6D34955ED}" sibTransId="{DE4B02A4-74E5-4759-86BF-5B4C868EB90B}"/>
    <dgm:cxn modelId="{B73C1FCF-F74C-46D2-A107-E48140DE4C28}" type="presOf" srcId="{F3CA2EF0-D215-43AB-87FB-ECB67186BA91}" destId="{961C2CAC-59C8-4B64-BDFD-81860C37C479}" srcOrd="0" destOrd="0" presId="urn:microsoft.com/office/officeart/2005/8/layout/vList5"/>
    <dgm:cxn modelId="{DDB768B6-5C99-494D-A7EE-26292C15A3B2}" type="presOf" srcId="{CA6FB962-9791-4C58-A819-CF68418052F8}" destId="{9FB0617E-B5D7-4873-94E1-35877E96199E}" srcOrd="0" destOrd="0" presId="urn:microsoft.com/office/officeart/2005/8/layout/vList5"/>
    <dgm:cxn modelId="{FFE748F5-3E53-45D7-BBAD-D3D136D3B0CB}" srcId="{1F04758F-6736-4B29-AEEA-8894077F8274}" destId="{F3CA2EF0-D215-43AB-87FB-ECB67186BA91}" srcOrd="3" destOrd="0" parTransId="{15D729C7-D532-4F39-9442-EC94EF772EEE}" sibTransId="{9EC3DC43-1226-43E2-9319-C1F4DB0F1238}"/>
    <dgm:cxn modelId="{F5BD9302-76B0-44EA-80CD-2B47ADAB36A1}" type="presOf" srcId="{F0B6886A-C0F1-4765-8132-CB5807C57346}" destId="{3E1374E7-09FD-4193-B7C7-0740F297D27A}" srcOrd="0" destOrd="0" presId="urn:microsoft.com/office/officeart/2005/8/layout/vList5"/>
    <dgm:cxn modelId="{BFF9CD9A-2EFA-45CB-8294-A6D25519EB56}" type="presOf" srcId="{D25C71DD-D15C-4C2B-8592-0E48454CC042}" destId="{FED02DEE-0040-4DA8-975E-AA1FB4944939}" srcOrd="0" destOrd="0" presId="urn:microsoft.com/office/officeart/2005/8/layout/vList5"/>
    <dgm:cxn modelId="{B4550C2E-A880-46C0-B503-FEBA0A5A9163}" type="presOf" srcId="{FA2BABAF-F138-4CB1-9F36-6F30EF863C15}" destId="{CB9BD9D3-D795-493D-AC1A-B1AA0CAD5064}" srcOrd="0" destOrd="0" presId="urn:microsoft.com/office/officeart/2005/8/layout/vList5"/>
    <dgm:cxn modelId="{CE831610-F300-4613-A4CD-651C7270690D}" type="presOf" srcId="{839898F6-D8AD-4FAD-82D6-1233BF7CC226}" destId="{CA3A98B6-DF97-4856-9A11-32335B06B136}" srcOrd="0" destOrd="0" presId="urn:microsoft.com/office/officeart/2005/8/layout/vList5"/>
    <dgm:cxn modelId="{BA98F44C-AA47-47A7-A9C3-249013E1AB1B}" srcId="{D25C71DD-D15C-4C2B-8592-0E48454CC042}" destId="{CA6FB962-9791-4C58-A819-CF68418052F8}" srcOrd="0" destOrd="0" parTransId="{4E66F507-4379-49DD-883C-53562021735A}" sibTransId="{6E7F43BC-EED4-411C-AB92-7DC758695841}"/>
    <dgm:cxn modelId="{3C4A59D6-E4CD-4351-8A6E-8724C1A5361B}" type="presOf" srcId="{94374961-9F4C-404A-A6C5-9C4099AECB44}" destId="{5563B20D-2F9C-48EF-A0BE-5B008FF25C98}" srcOrd="0" destOrd="0" presId="urn:microsoft.com/office/officeart/2005/8/layout/vList5"/>
    <dgm:cxn modelId="{3ACA153C-4832-4AC7-84B7-3C8CB09769A6}" srcId="{F3CA2EF0-D215-43AB-87FB-ECB67186BA91}" destId="{94374961-9F4C-404A-A6C5-9C4099AECB44}" srcOrd="0" destOrd="0" parTransId="{F8A2F5A4-44B6-4CED-807C-1E18FE50912A}" sibTransId="{FEF6AB6B-475B-49A6-BD4C-1E4DE9809CB2}"/>
    <dgm:cxn modelId="{C20D4CDD-1A3A-4605-BB11-053E5CF1DB17}" type="presParOf" srcId="{E305F85A-6F84-49E2-976C-29E2E949E733}" destId="{97645B0D-1EAC-4E00-A715-17C9280B7744}" srcOrd="0" destOrd="0" presId="urn:microsoft.com/office/officeart/2005/8/layout/vList5"/>
    <dgm:cxn modelId="{03F9AF0C-ECB3-497A-A307-FEDD8557E9A7}" type="presParOf" srcId="{97645B0D-1EAC-4E00-A715-17C9280B7744}" destId="{FED02DEE-0040-4DA8-975E-AA1FB4944939}" srcOrd="0" destOrd="0" presId="urn:microsoft.com/office/officeart/2005/8/layout/vList5"/>
    <dgm:cxn modelId="{C1CFF440-EEA9-4D8E-A705-F555CA830B27}" type="presParOf" srcId="{97645B0D-1EAC-4E00-A715-17C9280B7744}" destId="{9FB0617E-B5D7-4873-94E1-35877E96199E}" srcOrd="1" destOrd="0" presId="urn:microsoft.com/office/officeart/2005/8/layout/vList5"/>
    <dgm:cxn modelId="{6AE8B953-96C4-4D5B-863E-315D2AD1F3AB}" type="presParOf" srcId="{E305F85A-6F84-49E2-976C-29E2E949E733}" destId="{EDA224B9-2467-4027-B67C-5E8F942AAC33}" srcOrd="1" destOrd="0" presId="urn:microsoft.com/office/officeart/2005/8/layout/vList5"/>
    <dgm:cxn modelId="{D9ECE3C5-BE2C-4314-8F77-1C9C801DA6D8}" type="presParOf" srcId="{E305F85A-6F84-49E2-976C-29E2E949E733}" destId="{B407AAEC-F383-4467-87D9-E456D9631A20}" srcOrd="2" destOrd="0" presId="urn:microsoft.com/office/officeart/2005/8/layout/vList5"/>
    <dgm:cxn modelId="{8E2153A6-CB69-42FE-AE81-EFB2346ED9C1}" type="presParOf" srcId="{B407AAEC-F383-4467-87D9-E456D9631A20}" destId="{CB9BD9D3-D795-493D-AC1A-B1AA0CAD5064}" srcOrd="0" destOrd="0" presId="urn:microsoft.com/office/officeart/2005/8/layout/vList5"/>
    <dgm:cxn modelId="{63F5CBC5-90BB-4880-B591-2E212864B18D}" type="presParOf" srcId="{B407AAEC-F383-4467-87D9-E456D9631A20}" destId="{59D27AE2-EA6D-4AD0-BDB5-6DB38A3C25D5}" srcOrd="1" destOrd="0" presId="urn:microsoft.com/office/officeart/2005/8/layout/vList5"/>
    <dgm:cxn modelId="{55617AF3-BEB3-41B5-96A5-15F92D4387A1}" type="presParOf" srcId="{E305F85A-6F84-49E2-976C-29E2E949E733}" destId="{3C9BC96F-5455-4C4B-8512-53241CCD7430}" srcOrd="3" destOrd="0" presId="urn:microsoft.com/office/officeart/2005/8/layout/vList5"/>
    <dgm:cxn modelId="{60508A74-0C84-4D43-8181-5106A264D1A6}" type="presParOf" srcId="{E305F85A-6F84-49E2-976C-29E2E949E733}" destId="{8461DFF2-DA45-4CCB-9F61-511A45C091C0}" srcOrd="4" destOrd="0" presId="urn:microsoft.com/office/officeart/2005/8/layout/vList5"/>
    <dgm:cxn modelId="{AEE975EB-1C35-46C7-8805-75359AE86A05}" type="presParOf" srcId="{8461DFF2-DA45-4CCB-9F61-511A45C091C0}" destId="{CA3A98B6-DF97-4856-9A11-32335B06B136}" srcOrd="0" destOrd="0" presId="urn:microsoft.com/office/officeart/2005/8/layout/vList5"/>
    <dgm:cxn modelId="{0FAF7AE1-16DF-46BF-AF3B-5B8E2125C262}" type="presParOf" srcId="{8461DFF2-DA45-4CCB-9F61-511A45C091C0}" destId="{3E1374E7-09FD-4193-B7C7-0740F297D27A}" srcOrd="1" destOrd="0" presId="urn:microsoft.com/office/officeart/2005/8/layout/vList5"/>
    <dgm:cxn modelId="{74046B11-FAB3-402F-8C96-4A580B62C1F6}" type="presParOf" srcId="{E305F85A-6F84-49E2-976C-29E2E949E733}" destId="{61D1398D-2583-4508-8F4E-3A75E17A886E}" srcOrd="5" destOrd="0" presId="urn:microsoft.com/office/officeart/2005/8/layout/vList5"/>
    <dgm:cxn modelId="{BAA053A6-5AE2-42F3-9E4C-35B201A64368}" type="presParOf" srcId="{E305F85A-6F84-49E2-976C-29E2E949E733}" destId="{99DF37F8-CE74-4015-8914-E8735ED98A95}" srcOrd="6" destOrd="0" presId="urn:microsoft.com/office/officeart/2005/8/layout/vList5"/>
    <dgm:cxn modelId="{CBBC8FE9-AFB0-4D48-8603-16C22D038AFF}" type="presParOf" srcId="{99DF37F8-CE74-4015-8914-E8735ED98A95}" destId="{961C2CAC-59C8-4B64-BDFD-81860C37C479}" srcOrd="0" destOrd="0" presId="urn:microsoft.com/office/officeart/2005/8/layout/vList5"/>
    <dgm:cxn modelId="{5DF8F4B5-5D01-4B90-B07A-AEDB3FB1EC9F}" type="presParOf" srcId="{99DF37F8-CE74-4015-8914-E8735ED98A95}" destId="{5563B20D-2F9C-48EF-A0BE-5B008FF25C98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0F3DE35-2740-41FE-AC6B-1813CE7ECE07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0FE0C06-E2F6-4B8C-A769-12C8ED27EEA6}" type="pres">
      <dgm:prSet presAssocID="{20F3DE35-2740-41FE-AC6B-1813CE7ECE07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8030A811-6687-4B43-97BB-FE74596262D6}" type="presOf" srcId="{20F3DE35-2740-41FE-AC6B-1813CE7ECE07}" destId="{80FE0C06-E2F6-4B8C-A769-12C8ED27EEA6}" srcOrd="0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37A8D67-91C2-4D5E-BDFB-3EBC64149DCC}">
      <dsp:nvSpPr>
        <dsp:cNvPr id="0" name=""/>
        <dsp:cNvSpPr/>
      </dsp:nvSpPr>
      <dsp:spPr>
        <a:xfrm>
          <a:off x="0" y="0"/>
          <a:ext cx="5688632" cy="5688632"/>
        </a:xfrm>
        <a:prstGeom prst="triangle">
          <a:avLst/>
        </a:prstGeom>
        <a:solidFill>
          <a:schemeClr val="accent1">
            <a:shade val="80000"/>
            <a:satMod val="115000"/>
          </a:schemeClr>
        </a:solidFill>
        <a:ln w="25400" cap="flat" cmpd="sng" algn="ctr">
          <a:solidFill>
            <a:schemeClr val="accent1">
              <a:shade val="95000"/>
              <a:satMod val="105000"/>
            </a:schemeClr>
          </a:solidFill>
          <a:prstDash val="solid"/>
          <a:miter/>
        </a:ln>
        <a:effectLst>
          <a:outerShdw blurRad="63500" sx="101000" sy="101000" rotWithShape="0">
            <a:srgbClr val="FFFFFF">
              <a:alpha val="50000"/>
            </a:srgbClr>
          </a:outerShdw>
        </a:effectLst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</dsp:sp>
    <dsp:sp modelId="{5101561F-76ED-4F5F-A50A-6E7B4809D211}">
      <dsp:nvSpPr>
        <dsp:cNvPr id="0" name=""/>
        <dsp:cNvSpPr/>
      </dsp:nvSpPr>
      <dsp:spPr>
        <a:xfrm>
          <a:off x="1209347" y="1671409"/>
          <a:ext cx="7311766" cy="101106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08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Формы проведения разнообразны</a:t>
          </a:r>
          <a:endParaRPr lang="ru-RU" sz="2400" kern="1200" dirty="0"/>
        </a:p>
      </dsp:txBody>
      <dsp:txXfrm>
        <a:off x="1209347" y="1671409"/>
        <a:ext cx="7311766" cy="1011065"/>
      </dsp:txXfrm>
    </dsp:sp>
    <dsp:sp modelId="{B872CA62-D42B-4012-B05A-C14EA8508553}">
      <dsp:nvSpPr>
        <dsp:cNvPr id="0" name=""/>
        <dsp:cNvSpPr/>
      </dsp:nvSpPr>
      <dsp:spPr>
        <a:xfrm>
          <a:off x="1209347" y="489871"/>
          <a:ext cx="7311766" cy="101106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08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Эстетическая</a:t>
          </a:r>
          <a:r>
            <a:rPr lang="ru-RU" sz="2400" b="1" kern="1200" baseline="0" dirty="0" smtClean="0">
              <a:latin typeface="Times New Roman" pitchFamily="18" charset="0"/>
              <a:cs typeface="Times New Roman" pitchFamily="18" charset="0"/>
            </a:rPr>
            <a:t> сторона не преобладает над спортивной </a:t>
          </a:r>
          <a:endParaRPr lang="ru-RU" sz="2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209347" y="489871"/>
        <a:ext cx="7311766" cy="1011065"/>
      </dsp:txXfrm>
    </dsp:sp>
    <dsp:sp modelId="{5B17F240-CB73-486F-8C7F-62CBAA911AAA}">
      <dsp:nvSpPr>
        <dsp:cNvPr id="0" name=""/>
        <dsp:cNvSpPr/>
      </dsp:nvSpPr>
      <dsp:spPr>
        <a:xfrm>
          <a:off x="1209347" y="2811887"/>
          <a:ext cx="7311766" cy="101106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08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Программа может включать групповые и индивидуализированные выступления</a:t>
          </a:r>
          <a:endParaRPr lang="ru-RU" sz="2400" kern="1200" dirty="0"/>
        </a:p>
      </dsp:txBody>
      <dsp:txXfrm>
        <a:off x="1209347" y="2811887"/>
        <a:ext cx="7311766" cy="1011065"/>
      </dsp:txXfrm>
    </dsp:sp>
    <dsp:sp modelId="{D3D1DEB6-984D-467C-9B9D-25D3DE185CAA}">
      <dsp:nvSpPr>
        <dsp:cNvPr id="0" name=""/>
        <dsp:cNvSpPr/>
      </dsp:nvSpPr>
      <dsp:spPr>
        <a:xfrm>
          <a:off x="1209347" y="3981764"/>
          <a:ext cx="7324930" cy="101106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08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Участники привлекаются с различным спортивным статусом </a:t>
          </a:r>
          <a:endParaRPr lang="ru-RU" sz="2400" b="1" kern="1200" dirty="0"/>
        </a:p>
      </dsp:txBody>
      <dsp:txXfrm>
        <a:off x="1209347" y="3981764"/>
        <a:ext cx="7324930" cy="1011065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FB0617E-B5D7-4873-94E1-35877E96199E}">
      <dsp:nvSpPr>
        <dsp:cNvPr id="0" name=""/>
        <dsp:cNvSpPr/>
      </dsp:nvSpPr>
      <dsp:spPr>
        <a:xfrm rot="5400000">
          <a:off x="5411733" y="-2144126"/>
          <a:ext cx="1026170" cy="5576299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50800" cap="flat" cmpd="sng" algn="ctr">
          <a:solidFill>
            <a:schemeClr val="accent1">
              <a:alpha val="9000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kern="1200" dirty="0" smtClean="0">
              <a:latin typeface="Times New Roman" pitchFamily="18" charset="0"/>
              <a:ea typeface="MS PGothic" pitchFamily="34" charset="-128"/>
              <a:cs typeface="Times New Roman" pitchFamily="18" charset="0"/>
            </a:rPr>
            <a:t>Преодоление трамплина: с опорой на две ноги, на одну ногу, без ног.</a:t>
          </a:r>
          <a:endParaRPr lang="ru-RU" sz="2100" kern="1200" dirty="0">
            <a:latin typeface="Times New Roman" pitchFamily="18" charset="0"/>
            <a:ea typeface="MS PGothic" pitchFamily="34" charset="-128"/>
            <a:cs typeface="Times New Roman" pitchFamily="18" charset="0"/>
          </a:endParaRPr>
        </a:p>
      </dsp:txBody>
      <dsp:txXfrm rot="5400000">
        <a:off x="5411733" y="-2144126"/>
        <a:ext cx="1026170" cy="5576299"/>
      </dsp:txXfrm>
    </dsp:sp>
    <dsp:sp modelId="{FED02DEE-0040-4DA8-975E-AA1FB4944939}">
      <dsp:nvSpPr>
        <dsp:cNvPr id="0" name=""/>
        <dsp:cNvSpPr/>
      </dsp:nvSpPr>
      <dsp:spPr>
        <a:xfrm>
          <a:off x="0" y="2666"/>
          <a:ext cx="3136668" cy="128271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>
              <a:latin typeface="Times New Roman" pitchFamily="18" charset="0"/>
              <a:cs typeface="Times New Roman" pitchFamily="18" charset="0"/>
            </a:rPr>
            <a:t>Элементы прыжковой техники</a:t>
          </a:r>
          <a:endParaRPr lang="ru-RU" sz="2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2666"/>
        <a:ext cx="3136668" cy="1282712"/>
      </dsp:txXfrm>
    </dsp:sp>
    <dsp:sp modelId="{59D27AE2-EA6D-4AD0-BDB5-6DB38A3C25D5}">
      <dsp:nvSpPr>
        <dsp:cNvPr id="0" name=""/>
        <dsp:cNvSpPr/>
      </dsp:nvSpPr>
      <dsp:spPr>
        <a:xfrm rot="5400000">
          <a:off x="5411733" y="-797277"/>
          <a:ext cx="1026170" cy="5576299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50800" cap="flat" cmpd="sng" algn="ctr">
          <a:solidFill>
            <a:schemeClr val="accent1">
              <a:alpha val="9000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kern="1200" dirty="0" smtClean="0">
              <a:latin typeface="Times New Roman" pitchFamily="18" charset="0"/>
              <a:cs typeface="Times New Roman" pitchFamily="18" charset="0"/>
            </a:rPr>
            <a:t>Объезд фишек установленных в форме змейки. Езда на заднем колесе.</a:t>
          </a:r>
          <a:endParaRPr lang="ru-RU" sz="21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5411733" y="-797277"/>
        <a:ext cx="1026170" cy="5576299"/>
      </dsp:txXfrm>
    </dsp:sp>
    <dsp:sp modelId="{CB9BD9D3-D795-493D-AC1A-B1AA0CAD5064}">
      <dsp:nvSpPr>
        <dsp:cNvPr id="0" name=""/>
        <dsp:cNvSpPr/>
      </dsp:nvSpPr>
      <dsp:spPr>
        <a:xfrm>
          <a:off x="0" y="1349515"/>
          <a:ext cx="3136668" cy="128271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>
              <a:latin typeface="Times New Roman" pitchFamily="18" charset="0"/>
              <a:cs typeface="Times New Roman" pitchFamily="18" charset="0"/>
            </a:rPr>
            <a:t>Элементы фигурного вождения</a:t>
          </a:r>
          <a:endParaRPr lang="ru-RU" sz="2600" kern="1200" dirty="0"/>
        </a:p>
      </dsp:txBody>
      <dsp:txXfrm>
        <a:off x="0" y="1349515"/>
        <a:ext cx="3136668" cy="1282712"/>
      </dsp:txXfrm>
    </dsp:sp>
    <dsp:sp modelId="{3E1374E7-09FD-4193-B7C7-0740F297D27A}">
      <dsp:nvSpPr>
        <dsp:cNvPr id="0" name=""/>
        <dsp:cNvSpPr/>
      </dsp:nvSpPr>
      <dsp:spPr>
        <a:xfrm rot="5400000">
          <a:off x="5411733" y="549570"/>
          <a:ext cx="1026170" cy="5576299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50800" cap="flat" cmpd="sng" algn="ctr">
          <a:solidFill>
            <a:schemeClr val="accent1">
              <a:alpha val="9000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kern="1200" dirty="0" smtClean="0">
              <a:latin typeface="Times New Roman" pitchFamily="18" charset="0"/>
              <a:cs typeface="Times New Roman" pitchFamily="18" charset="0"/>
            </a:rPr>
            <a:t>Разгон со старта, торможение, прохождение поворота.</a:t>
          </a:r>
          <a:endParaRPr lang="ru-RU" sz="21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5411733" y="549570"/>
        <a:ext cx="1026170" cy="5576299"/>
      </dsp:txXfrm>
    </dsp:sp>
    <dsp:sp modelId="{CA3A98B6-DF97-4856-9A11-32335B06B136}">
      <dsp:nvSpPr>
        <dsp:cNvPr id="0" name=""/>
        <dsp:cNvSpPr/>
      </dsp:nvSpPr>
      <dsp:spPr>
        <a:xfrm>
          <a:off x="0" y="2696363"/>
          <a:ext cx="3136668" cy="128271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>
              <a:latin typeface="Times New Roman" pitchFamily="18" charset="0"/>
              <a:cs typeface="Times New Roman" pitchFamily="18" charset="0"/>
            </a:rPr>
            <a:t>Скоростное маневрирование</a:t>
          </a:r>
          <a:endParaRPr lang="ru-RU" sz="2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2696363"/>
        <a:ext cx="3136668" cy="1282712"/>
      </dsp:txXfrm>
    </dsp:sp>
    <dsp:sp modelId="{5563B20D-2F9C-48EF-A0BE-5B008FF25C98}">
      <dsp:nvSpPr>
        <dsp:cNvPr id="0" name=""/>
        <dsp:cNvSpPr/>
      </dsp:nvSpPr>
      <dsp:spPr>
        <a:xfrm rot="5400000">
          <a:off x="5411733" y="1901395"/>
          <a:ext cx="1026170" cy="5576299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50800" cap="flat" cmpd="sng" algn="ctr">
          <a:solidFill>
            <a:schemeClr val="accent1">
              <a:alpha val="9000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kern="1200" dirty="0" smtClean="0">
              <a:latin typeface="Times New Roman" pitchFamily="18" charset="0"/>
              <a:cs typeface="Times New Roman" pitchFamily="18" charset="0"/>
            </a:rPr>
            <a:t>Управление мотоцикла: стоя на одной ноге, лёжа на животе, сидя на одну сторону; сидя, ноги вытянуты вперёд.</a:t>
          </a:r>
          <a:endParaRPr lang="ru-RU" sz="21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5411733" y="1901395"/>
        <a:ext cx="1026170" cy="5576299"/>
      </dsp:txXfrm>
    </dsp:sp>
    <dsp:sp modelId="{961C2CAC-59C8-4B64-BDFD-81860C37C479}">
      <dsp:nvSpPr>
        <dsp:cNvPr id="0" name=""/>
        <dsp:cNvSpPr/>
      </dsp:nvSpPr>
      <dsp:spPr>
        <a:xfrm>
          <a:off x="0" y="4043212"/>
          <a:ext cx="3136668" cy="128271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>
              <a:latin typeface="Times New Roman" pitchFamily="18" charset="0"/>
              <a:cs typeface="Times New Roman" pitchFamily="18" charset="0"/>
            </a:rPr>
            <a:t>Элементы театрализации</a:t>
          </a:r>
          <a:endParaRPr lang="ru-RU" sz="2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4043212"/>
        <a:ext cx="3136668" cy="1282712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0BEBC6-3E16-4CA1-860A-6F3CEE4DCCED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258888" y="720725"/>
            <a:ext cx="4797425" cy="3598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731521" y="4560571"/>
            <a:ext cx="5852160" cy="43205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CF4CE9-A72A-44AF-9666-3A705146F6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673892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Построение ИОМ?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CF4CE9-A72A-44AF-9666-3A705146F6BC}" type="slidenum">
              <a:rPr lang="ru-RU" smtClean="0"/>
              <a:pPr/>
              <a:t>5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42425257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Картинку траектория, индивидуальные </a:t>
            </a:r>
            <a:r>
              <a:rPr lang="ru-RU" dirty="0" err="1" smtClean="0"/>
              <a:t>обр</a:t>
            </a:r>
            <a:r>
              <a:rPr lang="ru-RU" dirty="0" smtClean="0"/>
              <a:t> </a:t>
            </a:r>
            <a:r>
              <a:rPr lang="ru-RU" dirty="0" err="1" smtClean="0"/>
              <a:t>маршр</a:t>
            </a:r>
            <a:r>
              <a:rPr lang="ru-RU" dirty="0" smtClean="0"/>
              <a:t> уч-ся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CF4CE9-A72A-44AF-9666-3A705146F6BC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3990174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Картинку траектория, индивидуальные </a:t>
            </a:r>
            <a:r>
              <a:rPr lang="ru-RU" dirty="0" err="1" smtClean="0"/>
              <a:t>обр</a:t>
            </a:r>
            <a:r>
              <a:rPr lang="ru-RU" dirty="0" smtClean="0"/>
              <a:t> </a:t>
            </a:r>
            <a:r>
              <a:rPr lang="ru-RU" dirty="0" err="1" smtClean="0"/>
              <a:t>маршр</a:t>
            </a:r>
            <a:r>
              <a:rPr lang="ru-RU" dirty="0" smtClean="0"/>
              <a:t> уч-ся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CF4CE9-A72A-44AF-9666-3A705146F6BC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3990174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Картинку траектория, индивидуальные </a:t>
            </a:r>
            <a:r>
              <a:rPr lang="ru-RU" dirty="0" err="1" smtClean="0"/>
              <a:t>обр</a:t>
            </a:r>
            <a:r>
              <a:rPr lang="ru-RU" dirty="0" smtClean="0"/>
              <a:t> </a:t>
            </a:r>
            <a:r>
              <a:rPr lang="ru-RU" dirty="0" err="1" smtClean="0"/>
              <a:t>маршр</a:t>
            </a:r>
            <a:r>
              <a:rPr lang="ru-RU" dirty="0" smtClean="0"/>
              <a:t> уч-ся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CF4CE9-A72A-44AF-9666-3A705146F6BC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399017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Картинку траектория, индивидуальные </a:t>
            </a:r>
            <a:r>
              <a:rPr lang="ru-RU" dirty="0" err="1" smtClean="0"/>
              <a:t>обр</a:t>
            </a:r>
            <a:r>
              <a:rPr lang="ru-RU" dirty="0" smtClean="0"/>
              <a:t> </a:t>
            </a:r>
            <a:r>
              <a:rPr lang="ru-RU" dirty="0" err="1" smtClean="0"/>
              <a:t>маршр</a:t>
            </a:r>
            <a:r>
              <a:rPr lang="ru-RU" dirty="0" smtClean="0"/>
              <a:t> уч-ся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CF4CE9-A72A-44AF-9666-3A705146F6BC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399017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Картинку траектория, индивидуальные </a:t>
            </a:r>
            <a:r>
              <a:rPr lang="ru-RU" dirty="0" err="1" smtClean="0"/>
              <a:t>обр</a:t>
            </a:r>
            <a:r>
              <a:rPr lang="ru-RU" dirty="0" smtClean="0"/>
              <a:t> </a:t>
            </a:r>
            <a:r>
              <a:rPr lang="ru-RU" dirty="0" err="1" smtClean="0"/>
              <a:t>маршр</a:t>
            </a:r>
            <a:r>
              <a:rPr lang="ru-RU" dirty="0" smtClean="0"/>
              <a:t> уч-ся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CF4CE9-A72A-44AF-9666-3A705146F6BC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399017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Картинку траектория, индивидуальные </a:t>
            </a:r>
            <a:r>
              <a:rPr lang="ru-RU" dirty="0" err="1" smtClean="0"/>
              <a:t>обр</a:t>
            </a:r>
            <a:r>
              <a:rPr lang="ru-RU" dirty="0" smtClean="0"/>
              <a:t> </a:t>
            </a:r>
            <a:r>
              <a:rPr lang="ru-RU" dirty="0" err="1" smtClean="0"/>
              <a:t>маршр</a:t>
            </a:r>
            <a:r>
              <a:rPr lang="ru-RU" dirty="0" smtClean="0"/>
              <a:t> уч-ся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CF4CE9-A72A-44AF-9666-3A705146F6BC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399017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Картинку траектория, индивидуальные </a:t>
            </a:r>
            <a:r>
              <a:rPr lang="ru-RU" dirty="0" err="1" smtClean="0"/>
              <a:t>обр</a:t>
            </a:r>
            <a:r>
              <a:rPr lang="ru-RU" dirty="0" smtClean="0"/>
              <a:t> </a:t>
            </a:r>
            <a:r>
              <a:rPr lang="ru-RU" dirty="0" err="1" smtClean="0"/>
              <a:t>маршр</a:t>
            </a:r>
            <a:r>
              <a:rPr lang="ru-RU" dirty="0" smtClean="0"/>
              <a:t> уч-ся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CF4CE9-A72A-44AF-9666-3A705146F6BC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399017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Картинку траектория, индивидуальные </a:t>
            </a:r>
            <a:r>
              <a:rPr lang="ru-RU" dirty="0" err="1" smtClean="0"/>
              <a:t>обр</a:t>
            </a:r>
            <a:r>
              <a:rPr lang="ru-RU" dirty="0" smtClean="0"/>
              <a:t> </a:t>
            </a:r>
            <a:r>
              <a:rPr lang="ru-RU" dirty="0" err="1" smtClean="0"/>
              <a:t>маршр</a:t>
            </a:r>
            <a:r>
              <a:rPr lang="ru-RU" dirty="0" smtClean="0"/>
              <a:t> уч-ся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CF4CE9-A72A-44AF-9666-3A705146F6BC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399017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Картинку траектория, индивидуальные </a:t>
            </a:r>
            <a:r>
              <a:rPr lang="ru-RU" dirty="0" err="1" smtClean="0"/>
              <a:t>обр</a:t>
            </a:r>
            <a:r>
              <a:rPr lang="ru-RU" dirty="0" smtClean="0"/>
              <a:t> </a:t>
            </a:r>
            <a:r>
              <a:rPr lang="ru-RU" dirty="0" err="1" smtClean="0"/>
              <a:t>маршр</a:t>
            </a:r>
            <a:r>
              <a:rPr lang="ru-RU" dirty="0" smtClean="0"/>
              <a:t> уч-ся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CF4CE9-A72A-44AF-9666-3A705146F6BC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399017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Картинку траектория, индивидуальные </a:t>
            </a:r>
            <a:r>
              <a:rPr lang="ru-RU" dirty="0" err="1" smtClean="0"/>
              <a:t>обр</a:t>
            </a:r>
            <a:r>
              <a:rPr lang="ru-RU" dirty="0" smtClean="0"/>
              <a:t> </a:t>
            </a:r>
            <a:r>
              <a:rPr lang="ru-RU" dirty="0" err="1" smtClean="0"/>
              <a:t>маршр</a:t>
            </a:r>
            <a:r>
              <a:rPr lang="ru-RU" dirty="0" smtClean="0"/>
              <a:t> уч-ся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CF4CE9-A72A-44AF-9666-3A705146F6BC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399017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Картинку траектория, индивидуальные </a:t>
            </a:r>
            <a:r>
              <a:rPr lang="ru-RU" dirty="0" err="1" smtClean="0"/>
              <a:t>обр</a:t>
            </a:r>
            <a:r>
              <a:rPr lang="ru-RU" dirty="0" smtClean="0"/>
              <a:t> </a:t>
            </a:r>
            <a:r>
              <a:rPr lang="ru-RU" dirty="0" err="1" smtClean="0"/>
              <a:t>маршр</a:t>
            </a:r>
            <a:r>
              <a:rPr lang="ru-RU" dirty="0" smtClean="0"/>
              <a:t> уч-ся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CF4CE9-A72A-44AF-9666-3A705146F6BC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399017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Fresh title.png"/>
          <p:cNvPicPr>
            <a:picLocks noChangeAspect="1"/>
          </p:cNvPicPr>
          <p:nvPr/>
        </p:nvPicPr>
        <p:blipFill>
          <a:blip r:embed="rId2" cstate="screen"/>
          <a:srcRect b="39770"/>
          <a:stretch>
            <a:fillRect/>
          </a:stretch>
        </p:blipFill>
        <p:spPr>
          <a:xfrm>
            <a:off x="377" y="1566826"/>
            <a:ext cx="9143245" cy="224317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34035"/>
            <a:ext cx="7772400" cy="1470025"/>
          </a:xfrm>
        </p:spPr>
        <p:txBody>
          <a:bodyPr anchor="b" anchorCtr="0">
            <a:noAutofit/>
          </a:bodyPr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114800"/>
            <a:ext cx="5257800" cy="1371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24600" y="6288741"/>
            <a:ext cx="1981200" cy="365125"/>
          </a:xfrm>
        </p:spPr>
        <p:txBody>
          <a:bodyPr/>
          <a:lstStyle>
            <a:lvl1pPr algn="r">
              <a:defRPr/>
            </a:lvl1pPr>
          </a:lstStyle>
          <a:p>
            <a:fld id="{5B106E36-FD25-4E2D-B0AA-010F637433A0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6288741"/>
            <a:ext cx="2895600" cy="365125"/>
          </a:xfrm>
        </p:spPr>
        <p:txBody>
          <a:bodyPr/>
          <a:lstStyle>
            <a:lvl1pPr algn="l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0" y="6288741"/>
            <a:ext cx="685800" cy="365125"/>
          </a:xfrm>
        </p:spPr>
        <p:txBody>
          <a:bodyPr/>
          <a:lstStyle>
            <a:lvl1pPr>
              <a:defRPr sz="11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0" name="Picture 9" descr="Fresh title.pn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0" y="6598024"/>
            <a:ext cx="9143245" cy="25997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5600" y="1600200"/>
            <a:ext cx="1752600" cy="45259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1600200"/>
            <a:ext cx="5257800" cy="45259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Fresh section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755" y="3767583"/>
            <a:ext cx="9143245" cy="30904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2353" y="2819400"/>
            <a:ext cx="7772400" cy="1828800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6000" b="1" kern="1200">
                <a:solidFill>
                  <a:schemeClr val="tx1">
                    <a:alpha val="90000"/>
                  </a:schemeClr>
                </a:solidFill>
                <a:effectLst>
                  <a:innerShdw blurRad="38100">
                    <a:schemeClr val="tx1">
                      <a:lumMod val="85000"/>
                    </a:schemeClr>
                  </a:inn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2353" y="5257800"/>
            <a:ext cx="7772400" cy="685800"/>
          </a:xfrm>
        </p:spPr>
        <p:txBody>
          <a:bodyPr vert="horz" lIns="91440" tIns="45720" rIns="91440" bIns="4572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buFont typeface="Wingdings" pitchFamily="2" charset="2"/>
              <a:buNone/>
              <a:defRPr sz="1600" b="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2353" y="6553200"/>
            <a:ext cx="1981200" cy="231013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21024" y="6553200"/>
            <a:ext cx="2895600" cy="231013"/>
          </a:xfrm>
        </p:spPr>
        <p:txBody>
          <a:bodyPr/>
          <a:lstStyle>
            <a:lvl1pPr algn="ctr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58953" y="6553200"/>
            <a:ext cx="685800" cy="231013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63706" y="2070100"/>
            <a:ext cx="3429000" cy="3738563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0259" y="2070100"/>
            <a:ext cx="3429000" cy="3738563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4675094" y="1842247"/>
            <a:ext cx="3505200" cy="3962400"/>
          </a:xfrm>
          <a:prstGeom prst="rect">
            <a:avLst/>
          </a:prstGeom>
          <a:solidFill>
            <a:srgbClr val="FFFFFF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5435" y="1809750"/>
            <a:ext cx="3429000" cy="639762"/>
          </a:xfrm>
          <a:noFill/>
        </p:spPr>
        <p:txBody>
          <a:bodyPr vert="horz" lIns="91440" tIns="91440" rIns="91440" bIns="91440" rtlCol="0" anchor="ctr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2200" b="1" kern="1200">
                <a:solidFill>
                  <a:schemeClr val="tx1">
                    <a:alpha val="90000"/>
                  </a:schemeClr>
                </a:solidFill>
                <a:effectLst>
                  <a:innerShdw blurRad="38100">
                    <a:schemeClr val="tx1">
                      <a:lumMod val="85000"/>
                    </a:schemeClr>
                  </a:inn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Rectangle 9"/>
          <p:cNvSpPr/>
          <p:nvPr/>
        </p:nvSpPr>
        <p:spPr>
          <a:xfrm>
            <a:off x="990600" y="1842247"/>
            <a:ext cx="3505200" cy="3962400"/>
          </a:xfrm>
          <a:prstGeom prst="rect">
            <a:avLst/>
          </a:prstGeom>
          <a:solidFill>
            <a:srgbClr val="FFFFFF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7494" y="1809750"/>
            <a:ext cx="3429000" cy="639762"/>
          </a:xfrm>
          <a:noFill/>
        </p:spPr>
        <p:txBody>
          <a:bodyPr vert="horz" lIns="91440" tIns="91440" rIns="91440" bIns="91440" rtlCol="0" anchor="ctr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2200" b="1" kern="1200">
                <a:solidFill>
                  <a:schemeClr val="tx1">
                    <a:alpha val="90000"/>
                  </a:schemeClr>
                </a:solidFill>
                <a:effectLst>
                  <a:innerShdw blurRad="38100">
                    <a:schemeClr val="tx1">
                      <a:lumMod val="85000"/>
                    </a:schemeClr>
                  </a:inn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0"/>
              </a:spcBef>
              <a:buFont typeface="Wingdings" pitchFamily="2" charset="2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17494" y="2590800"/>
            <a:ext cx="3429000" cy="3217863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5435" y="2590800"/>
            <a:ext cx="3429000" cy="3217863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2500" y="4498848"/>
            <a:ext cx="7223760" cy="868680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>
                    <a:alpha val="90000"/>
                  </a:schemeClr>
                </a:solidFill>
                <a:effectLst>
                  <a:innerShdw blurRad="38100">
                    <a:schemeClr val="tx1">
                      <a:lumMod val="85000"/>
                    </a:schemeClr>
                  </a:inn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2500" y="1673352"/>
            <a:ext cx="7223760" cy="258775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2500" y="5367528"/>
            <a:ext cx="7223760" cy="804672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sz="1600" b="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1800"/>
              </a:spcBef>
              <a:buFont typeface="Wingdings" pitchFamily="2" charset="2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52500" y="6553200"/>
            <a:ext cx="1828800" cy="2286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2500" y="4495800"/>
            <a:ext cx="7219950" cy="871538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>
                    <a:alpha val="90000"/>
                  </a:schemeClr>
                </a:solidFill>
                <a:effectLst>
                  <a:innerShdw blurRad="38100">
                    <a:schemeClr val="tx1">
                      <a:lumMod val="85000"/>
                    </a:schemeClr>
                  </a:inn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52500" y="1676400"/>
            <a:ext cx="7219950" cy="2590800"/>
          </a:xfrm>
          <a:ln w="127000">
            <a:solidFill>
              <a:srgbClr val="FFFFFF">
                <a:alpha val="10000"/>
              </a:srgbClr>
            </a:solidFill>
            <a:miter lim="800000"/>
          </a:ln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2500" y="5367338"/>
            <a:ext cx="7223760" cy="80486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52500" y="6553200"/>
            <a:ext cx="1828800" cy="2286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Fresh Master.png"/>
          <p:cNvPicPr>
            <a:picLocks noChangeAspect="1"/>
          </p:cNvPicPr>
          <p:nvPr/>
        </p:nvPicPr>
        <p:blipFill>
          <a:blip r:embed="rId13" cstate="screen"/>
          <a:stretch>
            <a:fillRect/>
          </a:stretch>
        </p:blipFill>
        <p:spPr>
          <a:xfrm>
            <a:off x="377" y="283"/>
            <a:ext cx="9143245" cy="685743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2353" y="188259"/>
            <a:ext cx="7799294" cy="1461247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2500" y="2057401"/>
            <a:ext cx="7239000" cy="3733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52500" y="6553200"/>
            <a:ext cx="1828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53200"/>
            <a:ext cx="2895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77100" y="6553200"/>
            <a:ext cx="9144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b="1" kern="1200">
          <a:solidFill>
            <a:schemeClr val="tx1">
              <a:alpha val="90000"/>
            </a:schemeClr>
          </a:solidFill>
          <a:effectLst>
            <a:innerShdw blurRad="38100">
              <a:schemeClr val="tx1">
                <a:lumMod val="85000"/>
              </a:schemeClr>
            </a:inn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1800"/>
        </a:spcBef>
        <a:buFont typeface="Wingdings" pitchFamily="2" charset="2"/>
        <a:buChar char=""/>
        <a:defRPr sz="2000" b="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ts val="1800"/>
        </a:spcBef>
        <a:buFont typeface="Wingdings" pitchFamily="2" charset="2"/>
        <a:buChar char=""/>
        <a:defRPr sz="1800" b="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ts val="1800"/>
        </a:spcBef>
        <a:buFont typeface="Wingdings" pitchFamily="2" charset="2"/>
        <a:buChar char=""/>
        <a:defRPr sz="1600" b="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ts val="1800"/>
        </a:spcBef>
        <a:buFont typeface="Wingdings" pitchFamily="2" charset="2"/>
        <a:buChar char=""/>
        <a:defRPr sz="1600" b="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ts val="1800"/>
        </a:spcBef>
        <a:buFont typeface="Wingdings" pitchFamily="2" charset="2"/>
        <a:buChar char="R"/>
        <a:defRPr sz="1600" b="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ts val="1800"/>
        </a:spcBef>
        <a:buFont typeface="Wingdings" pitchFamily="2" charset="2"/>
        <a:buChar char="R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ts val="1800"/>
        </a:spcBef>
        <a:buFont typeface="Wingdings" pitchFamily="2" charset="2"/>
        <a:buChar char="R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ts val="1800"/>
        </a:spcBef>
        <a:buFont typeface="Wingdings" pitchFamily="2" charset="2"/>
        <a:buChar char="R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ts val="1800"/>
        </a:spcBef>
        <a:buFont typeface="Wingdings" pitchFamily="2" charset="2"/>
        <a:buChar char="R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diagramLayout" Target="../diagrams/layout3.xml"/><Relationship Id="rId7" Type="http://schemas.openxmlformats.org/officeDocument/2006/relationships/image" Target="../media/image7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96698" y="404664"/>
            <a:ext cx="8939797" cy="1656184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Управление образования администрации городского округа город Выкса Муниципальное бюджетное учреждение </a:t>
            </a:r>
            <a:b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дополнительного образования</a:t>
            </a:r>
            <a:b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Детско-юношеский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центр « ТЕМП»»</a:t>
            </a:r>
            <a:endParaRPr lang="ru-RU" sz="2000" b="1" dirty="0" smtClean="0">
              <a:solidFill>
                <a:schemeClr val="bg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211960" y="6165304"/>
            <a:ext cx="1368152" cy="576064"/>
          </a:xfrm>
          <a:prstGeom prst="roundRect">
            <a:avLst>
              <a:gd name="adj" fmla="val 50000"/>
            </a:avLst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г. Выкса</a:t>
            </a:r>
          </a:p>
          <a:p>
            <a:pPr algn="ctr"/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2017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716016" y="2204865"/>
            <a:ext cx="3528392" cy="24560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ct val="80000"/>
              </a:lnSpc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Показательные выступления как компонент педагогического сопровождения подготовки </a:t>
            </a: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мотокроссменов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		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040559" y="4559055"/>
            <a:ext cx="39959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Подготовил:</a:t>
            </a:r>
          </a:p>
          <a:p>
            <a:pPr algn="r"/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Бойнов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Александр Николаевич</a:t>
            </a:r>
          </a:p>
          <a:p>
            <a:pPr algn="r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педагог -организатор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3" name="Picture 2" descr="C:\Documents and Settings\Администратор\Рабочий стол\Фестиваль рационализаторов\IMG_936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560" y="3284984"/>
            <a:ext cx="4104456" cy="2736304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3" y="116633"/>
            <a:ext cx="7644063" cy="576063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Вождение в группе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Рисунок 24" descr="IMG_915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115616" y="980728"/>
            <a:ext cx="6840252" cy="4560167"/>
          </a:xfrm>
          <a:prstGeom prst="roundRect">
            <a:avLst>
              <a:gd name="adj" fmla="val 11111"/>
            </a:avLst>
          </a:prstGeom>
          <a:ln w="190500" cap="rnd">
            <a:solidFill>
              <a:srgbClr val="92D05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="" xmlns:p14="http://schemas.microsoft.com/office/powerpoint/2010/main" val="1749622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3" y="116633"/>
            <a:ext cx="7644063" cy="576063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Скоростное маневрирование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Рисунок 24" descr="IMG_915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115617" y="980728"/>
            <a:ext cx="6840250" cy="4560167"/>
          </a:xfrm>
          <a:prstGeom prst="roundRect">
            <a:avLst>
              <a:gd name="adj" fmla="val 11111"/>
            </a:avLst>
          </a:prstGeom>
          <a:ln w="190500" cap="rnd">
            <a:solidFill>
              <a:srgbClr val="92D05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="" xmlns:p14="http://schemas.microsoft.com/office/powerpoint/2010/main" val="1749622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3" y="116633"/>
            <a:ext cx="7644063" cy="576063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Езда сидя, ноги вперёд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Рисунок 24" descr="IMG_915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115617" y="980728"/>
            <a:ext cx="6840250" cy="4560166"/>
          </a:xfrm>
          <a:prstGeom prst="roundRect">
            <a:avLst>
              <a:gd name="adj" fmla="val 11111"/>
            </a:avLst>
          </a:prstGeom>
          <a:ln w="190500" cap="rnd">
            <a:solidFill>
              <a:srgbClr val="92D05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="" xmlns:p14="http://schemas.microsoft.com/office/powerpoint/2010/main" val="1749622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3" y="116633"/>
            <a:ext cx="7644063" cy="576063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Езда сидя, ноги вперёд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Рисунок 24" descr="IMG_915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115617" y="980728"/>
            <a:ext cx="6840249" cy="4560166"/>
          </a:xfrm>
          <a:prstGeom prst="roundRect">
            <a:avLst>
              <a:gd name="adj" fmla="val 11111"/>
            </a:avLst>
          </a:prstGeom>
          <a:ln w="190500" cap="rnd">
            <a:solidFill>
              <a:srgbClr val="92D05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="" xmlns:p14="http://schemas.microsoft.com/office/powerpoint/2010/main" val="1749622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3" y="116633"/>
            <a:ext cx="7644063" cy="576063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Езда стоя на одной ноге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Рисунок 24" descr="IMG_915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115617" y="980728"/>
            <a:ext cx="6840249" cy="4560165"/>
          </a:xfrm>
          <a:prstGeom prst="roundRect">
            <a:avLst>
              <a:gd name="adj" fmla="val 11111"/>
            </a:avLst>
          </a:prstGeom>
          <a:ln w="190500" cap="rnd">
            <a:solidFill>
              <a:srgbClr val="92D05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="" xmlns:p14="http://schemas.microsoft.com/office/powerpoint/2010/main" val="1749622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3" y="116633"/>
            <a:ext cx="7644063" cy="576063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Езда лёжа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Рисунок 24" descr="IMG_915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115618" y="980728"/>
            <a:ext cx="6840247" cy="4560165"/>
          </a:xfrm>
          <a:prstGeom prst="roundRect">
            <a:avLst>
              <a:gd name="adj" fmla="val 11111"/>
            </a:avLst>
          </a:prstGeom>
          <a:ln w="190500" cap="rnd">
            <a:solidFill>
              <a:srgbClr val="92D05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="" xmlns:p14="http://schemas.microsoft.com/office/powerpoint/2010/main" val="1749622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3" y="116633"/>
            <a:ext cx="7644063" cy="576063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Езда лёжа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Рисунок 24" descr="IMG_915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115618" y="980728"/>
            <a:ext cx="6840247" cy="4560164"/>
          </a:xfrm>
          <a:prstGeom prst="roundRect">
            <a:avLst>
              <a:gd name="adj" fmla="val 11111"/>
            </a:avLst>
          </a:prstGeom>
          <a:ln w="190500" cap="rnd">
            <a:solidFill>
              <a:srgbClr val="92D05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="" xmlns:p14="http://schemas.microsoft.com/office/powerpoint/2010/main" val="1749622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3" y="116633"/>
            <a:ext cx="7644063" cy="576063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Групповое вождение с элементами театрализации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Рисунок 24" descr="IMG_9158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1115616" y="908720"/>
            <a:ext cx="6839083" cy="5136228"/>
          </a:xfrm>
          <a:prstGeom prst="roundRect">
            <a:avLst>
              <a:gd name="adj" fmla="val 11111"/>
            </a:avLst>
          </a:prstGeom>
          <a:ln w="190500" cap="rnd">
            <a:solidFill>
              <a:srgbClr val="92D05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="" xmlns:p14="http://schemas.microsoft.com/office/powerpoint/2010/main" val="1749622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3" y="116633"/>
            <a:ext cx="7644063" cy="576063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Езда сидя ноги вперёд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Рисунок 24" descr="IMG_915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115616" y="1197140"/>
            <a:ext cx="6839083" cy="4559388"/>
          </a:xfrm>
          <a:prstGeom prst="roundRect">
            <a:avLst>
              <a:gd name="adj" fmla="val 11111"/>
            </a:avLst>
          </a:prstGeom>
          <a:ln w="190500" cap="rnd">
            <a:solidFill>
              <a:srgbClr val="92D05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="" xmlns:p14="http://schemas.microsoft.com/office/powerpoint/2010/main" val="1749622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60648"/>
            <a:ext cx="8640960" cy="2664296"/>
          </a:xfrm>
          <a:prstGeom prst="roundRect">
            <a:avLst/>
          </a:prstGeom>
          <a:ln w="76200"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pPr indent="0" algn="just">
              <a:spcAft>
                <a:spcPts val="1415"/>
              </a:spcAft>
              <a:buNone/>
            </a:pPr>
            <a:r>
              <a:rPr lang="ru-RU" sz="3600" b="1" dirty="0" smtClean="0">
                <a:solidFill>
                  <a:srgbClr val="000000"/>
                </a:solidFill>
                <a:highlight>
                  <a:srgbClr val="FFFFFF"/>
                </a:highlight>
                <a:latin typeface="Times New Roman" pitchFamily="18" charset="0"/>
                <a:ea typeface="Times New Roman"/>
                <a:cs typeface="Times New Roman" pitchFamily="18" charset="0"/>
              </a:rPr>
              <a:t>Собственный опыт учит лучше, чем наставления </a:t>
            </a:r>
            <a:endParaRPr lang="ru-RU" sz="3600" b="1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0" indent="0" algn="r">
              <a:buNone/>
            </a:pPr>
            <a:r>
              <a:rPr lang="ru-RU" sz="3200" b="1" i="1" smtClean="0">
                <a:solidFill>
                  <a:srgbClr val="000000"/>
                </a:solidFill>
                <a:highlight>
                  <a:srgbClr val="FFFFFF"/>
                </a:highlight>
                <a:latin typeface="Times New Roman" pitchFamily="18" charset="0"/>
                <a:ea typeface="Times New Roman"/>
                <a:cs typeface="Times New Roman" pitchFamily="18" charset="0"/>
              </a:rPr>
              <a:t>Английская пословица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54039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824623" y="238556"/>
            <a:ext cx="7560841" cy="52614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Мотокросс как вид спорта</a:t>
            </a:r>
            <a:endParaRPr lang="ru-RU" sz="24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75225" y="908721"/>
            <a:ext cx="8547734" cy="1512168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>
              <a:spcBef>
                <a:spcPts val="1800"/>
              </a:spcBef>
            </a:pPr>
            <a:r>
              <a:rPr lang="ru-RU" sz="28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Мотоциклетный спорт, мотоспорт- </a:t>
            </a:r>
            <a:r>
              <a:rPr lang="ru-RU" sz="24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технический вид спорта, основу которого составляет взаимодействие с различной мотоциклетной техникой.</a:t>
            </a:r>
            <a:endParaRPr lang="ru-RU" sz="2800" dirty="0">
              <a:solidFill>
                <a:prstClr val="white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51520" y="2636912"/>
            <a:ext cx="8547734" cy="1512168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>
              <a:spcBef>
                <a:spcPts val="1800"/>
              </a:spcBef>
            </a:pPr>
            <a:r>
              <a:rPr lang="ru-RU" sz="2800" b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Классический мотокросс-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скоростное управление мотоциклом по пересечённой местности с естественным рельефом местности и препятствиями (спуск, подъём, трамплин).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79512" y="4365104"/>
            <a:ext cx="8547734" cy="1512168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>
              <a:spcBef>
                <a:spcPts val="1800"/>
              </a:spcBef>
            </a:pPr>
            <a:r>
              <a:rPr lang="ru-RU" sz="24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Мотокросс, как вид спорта, получивший международное распространение, по классификации Г.С. Решетникова (1977г) относится к тем, где успех зависит от степени мастерства в управлении техническим средством.</a:t>
            </a:r>
            <a:endParaRPr lang="ru-RU" sz="24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09653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67544" y="4725144"/>
            <a:ext cx="8208912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</a:rPr>
              <a:t>Адрес: 607061, </a:t>
            </a:r>
          </a:p>
          <a:p>
            <a:pPr algn="ctr"/>
            <a:r>
              <a:rPr lang="ru-RU" sz="1600" b="1" dirty="0" smtClean="0">
                <a:solidFill>
                  <a:schemeClr val="bg1"/>
                </a:solidFill>
              </a:rPr>
              <a:t>Нижегородская область, г. Выкса, </a:t>
            </a:r>
            <a:br>
              <a:rPr lang="ru-RU" sz="1600" b="1" dirty="0" smtClean="0">
                <a:solidFill>
                  <a:schemeClr val="bg1"/>
                </a:solidFill>
              </a:rPr>
            </a:br>
            <a:r>
              <a:rPr lang="ru-RU" sz="1600" b="1" dirty="0" smtClean="0">
                <a:solidFill>
                  <a:schemeClr val="bg1"/>
                </a:solidFill>
              </a:rPr>
              <a:t>ул. Красные зори, здание 30-А</a:t>
            </a:r>
            <a:br>
              <a:rPr lang="ru-RU" sz="1600" b="1" dirty="0" smtClean="0">
                <a:solidFill>
                  <a:schemeClr val="bg1"/>
                </a:solidFill>
              </a:rPr>
            </a:br>
            <a:r>
              <a:rPr lang="ru-RU" sz="1600" b="1" dirty="0" smtClean="0">
                <a:solidFill>
                  <a:schemeClr val="bg1"/>
                </a:solidFill>
              </a:rPr>
              <a:t>Телефон/факс: 8(83177)62051</a:t>
            </a:r>
            <a:br>
              <a:rPr lang="ru-RU" sz="1600" b="1" dirty="0" smtClean="0">
                <a:solidFill>
                  <a:schemeClr val="bg1"/>
                </a:solidFill>
              </a:rPr>
            </a:br>
            <a:r>
              <a:rPr lang="ru-RU" sz="1600" b="1" dirty="0" err="1" smtClean="0">
                <a:solidFill>
                  <a:schemeClr val="bg1"/>
                </a:solidFill>
              </a:rPr>
              <a:t>Е-mail</a:t>
            </a:r>
            <a:r>
              <a:rPr lang="ru-RU" sz="1600" b="1" dirty="0" smtClean="0">
                <a:solidFill>
                  <a:schemeClr val="bg1"/>
                </a:solidFill>
              </a:rPr>
              <a:t>: </a:t>
            </a:r>
            <a:r>
              <a:rPr lang="ru-RU" sz="1600" b="1" dirty="0" err="1" smtClean="0">
                <a:solidFill>
                  <a:schemeClr val="bg1"/>
                </a:solidFill>
              </a:rPr>
              <a:t>mou_dod_cdtt@mail.ru</a:t>
            </a:r>
            <a:endParaRPr lang="ru-RU" sz="16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1600" b="1" dirty="0" smtClean="0">
                <a:solidFill>
                  <a:schemeClr val="bg1"/>
                </a:solidFill>
              </a:rPr>
              <a:t>Сайт МБУ ДО «ДЮЦ «ТЕМП»»: </a:t>
            </a:r>
          </a:p>
          <a:p>
            <a:pPr algn="ctr"/>
            <a:r>
              <a:rPr lang="en-US" sz="1600" b="1" dirty="0" smtClean="0">
                <a:solidFill>
                  <a:schemeClr val="bg1"/>
                </a:solidFill>
              </a:rPr>
              <a:t>cdtt-vyksa.3dn.ru</a:t>
            </a:r>
            <a:endParaRPr lang="ru-RU" sz="1600" b="1" dirty="0">
              <a:solidFill>
                <a:schemeClr val="bg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043608" y="188640"/>
            <a:ext cx="7344816" cy="936104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n w="18000">
                  <a:solidFill>
                    <a:schemeClr val="bg1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  за   внимание!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/>
          <a:srcRect l="-1709"/>
          <a:stretch>
            <a:fillRect/>
          </a:stretch>
        </p:blipFill>
        <p:spPr bwMode="auto">
          <a:xfrm>
            <a:off x="251520" y="1412776"/>
            <a:ext cx="8568952" cy="3240360"/>
          </a:xfrm>
          <a:prstGeom prst="roundRect">
            <a:avLst>
              <a:gd name="adj" fmla="val 16667"/>
            </a:avLst>
          </a:prstGeom>
          <a:ln>
            <a:solidFill>
              <a:schemeClr val="accent1">
                <a:alpha val="80000"/>
              </a:schemeClr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179512" y="116632"/>
            <a:ext cx="8712968" cy="64807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Цель и задачи показательных выступлений</a:t>
            </a:r>
            <a:endParaRPr lang="ru-RU" sz="24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51520" y="2924944"/>
            <a:ext cx="8640959" cy="2952328"/>
          </a:xfrm>
          <a:prstGeom prst="roundRect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lvl="0" indent="-342900" algn="just">
              <a:spcBef>
                <a:spcPct val="20000"/>
              </a:spcBef>
              <a:buFont typeface="Arial" pitchFamily="34" charset="0"/>
              <a:buChar char="•"/>
            </a:pPr>
            <a:endParaRPr lang="ru-RU" sz="2000" dirty="0">
              <a:latin typeface="Times New Roman"/>
              <a:ea typeface="Times New Roman"/>
            </a:endParaRPr>
          </a:p>
          <a:p>
            <a:pPr marL="342900" lvl="0" indent="-342900" algn="just">
              <a:spcBef>
                <a:spcPct val="20000"/>
              </a:spcBef>
              <a:buFont typeface="Arial" pitchFamily="34" charset="0"/>
              <a:buChar char="•"/>
            </a:pPr>
            <a:endParaRPr lang="ru-RU" sz="2000" dirty="0" smtClean="0">
              <a:latin typeface="Times New Roman"/>
              <a:ea typeface="Times New Roman"/>
            </a:endParaRPr>
          </a:p>
          <a:p>
            <a:pPr marL="342900" lvl="0" indent="-342900" algn="just">
              <a:spcBef>
                <a:spcPct val="20000"/>
              </a:spcBef>
              <a:buFont typeface="Arial" pitchFamily="34" charset="0"/>
              <a:buChar char="•"/>
            </a:pPr>
            <a:r>
              <a:rPr lang="ru-RU" b="1" u="sng" dirty="0" smtClean="0">
                <a:latin typeface="Times New Roman"/>
                <a:ea typeface="Times New Roman"/>
              </a:rPr>
              <a:t>Педагогические  задачи </a:t>
            </a:r>
            <a:r>
              <a:rPr lang="ru-RU" dirty="0" smtClean="0">
                <a:latin typeface="Times New Roman"/>
                <a:ea typeface="Times New Roman"/>
              </a:rPr>
              <a:t>состоят в том, что они подводят итоги учебно-воспитательной работе, выявляют отдельные слабые стороны учебно-педагогического процесса, способствуют повышению его качества, показывают достижения учащихся и тренеров.</a:t>
            </a:r>
          </a:p>
          <a:p>
            <a:pPr marL="342900" lvl="0" indent="-342900" algn="just">
              <a:spcBef>
                <a:spcPct val="20000"/>
              </a:spcBef>
              <a:buFont typeface="Arial" pitchFamily="34" charset="0"/>
              <a:buChar char="•"/>
            </a:pPr>
            <a:r>
              <a:rPr lang="ru-RU" b="1" u="sng" dirty="0" smtClean="0">
                <a:latin typeface="Times New Roman"/>
                <a:ea typeface="Times New Roman"/>
              </a:rPr>
              <a:t>Воспитательные задачи </a:t>
            </a:r>
            <a:r>
              <a:rPr lang="ru-RU" dirty="0" smtClean="0">
                <a:latin typeface="Times New Roman"/>
                <a:ea typeface="Times New Roman"/>
              </a:rPr>
              <a:t>заключаются в формировании умения подчинить свои интересы интересам коллектива, дисциплинированности, ответственности за свои действия, и многих других важнейших черт характера.</a:t>
            </a:r>
          </a:p>
          <a:p>
            <a:pPr marL="285750" marR="71755" indent="-285750" algn="just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ru-RU" b="1" u="sng" dirty="0" smtClean="0">
                <a:latin typeface="Times New Roman"/>
                <a:ea typeface="Times New Roman"/>
              </a:rPr>
              <a:t>Агитационные задачи </a:t>
            </a:r>
            <a:r>
              <a:rPr lang="ru-RU" dirty="0" smtClean="0">
                <a:latin typeface="Times New Roman"/>
                <a:ea typeface="Times New Roman"/>
              </a:rPr>
              <a:t>состоят в привлечении большого количества зрителей и популяризации этого вида спорта.</a:t>
            </a:r>
          </a:p>
          <a:p>
            <a:pPr marL="285750" marR="71755" indent="-285750" algn="just">
              <a:lnSpc>
                <a:spcPct val="115000"/>
              </a:lnSpc>
              <a:spcAft>
                <a:spcPts val="0"/>
              </a:spcAft>
            </a:pPr>
            <a:endParaRPr lang="ru-RU" dirty="0" smtClean="0">
              <a:latin typeface="Times New Roman"/>
              <a:ea typeface="Times New Roman"/>
            </a:endParaRPr>
          </a:p>
          <a:p>
            <a:pPr marR="71755" indent="457200" algn="just">
              <a:lnSpc>
                <a:spcPct val="115000"/>
              </a:lnSpc>
              <a:spcAft>
                <a:spcPts val="0"/>
              </a:spcAft>
            </a:pPr>
            <a:endParaRPr lang="ru-RU" dirty="0">
              <a:latin typeface="Times New Roman"/>
              <a:ea typeface="Times New Roman"/>
            </a:endParaRPr>
          </a:p>
          <a:p>
            <a:pPr marL="342900" lvl="0" indent="-342900" algn="just">
              <a:spcBef>
                <a:spcPct val="20000"/>
              </a:spcBef>
              <a:buFont typeface="Arial" pitchFamily="34" charset="0"/>
              <a:buChar char="•"/>
            </a:pP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31912" y="1061120"/>
            <a:ext cx="8640959" cy="1575792"/>
          </a:xfrm>
          <a:prstGeom prst="roundRect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lvl="0" indent="-342900" algn="just">
              <a:spcBef>
                <a:spcPct val="20000"/>
              </a:spcBef>
              <a:buFont typeface="Arial" pitchFamily="34" charset="0"/>
              <a:buChar char="•"/>
            </a:pPr>
            <a:endParaRPr lang="ru-RU" sz="2000" dirty="0">
              <a:latin typeface="Times New Roman"/>
              <a:ea typeface="Times New Roman"/>
            </a:endParaRPr>
          </a:p>
          <a:p>
            <a:pPr marL="342900" lvl="0" indent="-342900" algn="just">
              <a:spcBef>
                <a:spcPct val="20000"/>
              </a:spcBef>
              <a:buFont typeface="Arial" pitchFamily="34" charset="0"/>
              <a:buChar char="•"/>
            </a:pPr>
            <a:endParaRPr lang="ru-RU" sz="2000" dirty="0" smtClean="0">
              <a:latin typeface="Times New Roman"/>
              <a:ea typeface="Times New Roman"/>
            </a:endParaRPr>
          </a:p>
          <a:p>
            <a:pPr marL="342900" lvl="0" indent="-342900" algn="just">
              <a:spcBef>
                <a:spcPct val="20000"/>
              </a:spcBef>
              <a:buFont typeface="Arial" pitchFamily="34" charset="0"/>
              <a:buChar char="•"/>
            </a:pPr>
            <a:r>
              <a:rPr lang="ru-RU" b="1" u="sng" dirty="0" smtClean="0">
                <a:latin typeface="Times New Roman"/>
                <a:ea typeface="Times New Roman"/>
              </a:rPr>
              <a:t>Цель показательных выступлений — </a:t>
            </a:r>
            <a:r>
              <a:rPr lang="ru-RU" dirty="0" smtClean="0">
                <a:latin typeface="Times New Roman"/>
                <a:ea typeface="Times New Roman"/>
              </a:rPr>
              <a:t>продемонстрировать спортивную технику и достижения в учебной езде для  пропаганды и популяризации мотокросса, установления спортивных связей и реализации рекреационной подготовки спортсменов.</a:t>
            </a:r>
          </a:p>
          <a:p>
            <a:pPr marR="71755" indent="457200" algn="just">
              <a:lnSpc>
                <a:spcPct val="115000"/>
              </a:lnSpc>
              <a:spcAft>
                <a:spcPts val="0"/>
              </a:spcAft>
            </a:pPr>
            <a:endParaRPr lang="ru-RU" dirty="0">
              <a:latin typeface="Times New Roman"/>
              <a:ea typeface="Times New Roman"/>
            </a:endParaRPr>
          </a:p>
          <a:p>
            <a:pPr marL="342900" lvl="0" indent="-342900" algn="just">
              <a:spcBef>
                <a:spcPct val="20000"/>
              </a:spcBef>
              <a:buFont typeface="Arial" pitchFamily="34" charset="0"/>
              <a:buChar char="•"/>
            </a:pP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23562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>
            <p:extLst>
              <p:ext uri="{D42A27DB-BD31-4B8C-83A1-F6EECF244321}">
                <p14:modId xmlns="" xmlns:p14="http://schemas.microsoft.com/office/powerpoint/2010/main" val="400706094"/>
              </p:ext>
            </p:extLst>
          </p:nvPr>
        </p:nvGraphicFramePr>
        <p:xfrm>
          <a:off x="179512" y="908720"/>
          <a:ext cx="8712968" cy="5688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175121"/>
            <a:ext cx="7342584" cy="805607"/>
          </a:xfrm>
          <a:prstGeom prst="round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2400" dirty="0" smtClean="0">
                <a:solidFill>
                  <a:schemeClr val="bg1">
                    <a:alpha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Отличительные особенности  показательных выступлений в объединении «Мотокросс»</a:t>
            </a:r>
            <a:endParaRPr lang="ru-RU" sz="2400" dirty="0">
              <a:solidFill>
                <a:schemeClr val="bg1">
                  <a:alpha val="9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11514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2353" y="188259"/>
            <a:ext cx="7799294" cy="720461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Примерные составляющие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показательных выступлений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="" xmlns:p14="http://schemas.microsoft.com/office/powerpoint/2010/main" val="965239029"/>
              </p:ext>
            </p:extLst>
          </p:nvPr>
        </p:nvGraphicFramePr>
        <p:xfrm>
          <a:off x="179512" y="1196752"/>
          <a:ext cx="8712968" cy="5328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="" xmlns:p14="http://schemas.microsoft.com/office/powerpoint/2010/main" val="3123550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179512" y="116632"/>
            <a:ext cx="8712968" cy="7200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Основные </a:t>
            </a:r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критерии отбора </a:t>
            </a:r>
          </a:p>
          <a:p>
            <a:pPr algn="ctr"/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участников показательных выступлений</a:t>
            </a:r>
            <a:endParaRPr lang="ru-RU" sz="24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23528" y="908720"/>
            <a:ext cx="8361983" cy="4680520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0" indent="-342900" algn="just">
              <a:spcBef>
                <a:spcPct val="20000"/>
              </a:spcBef>
              <a:buFont typeface="Arial" pitchFamily="34" charset="0"/>
              <a:buChar char="•"/>
            </a:pP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just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Техническое состояние  кроссового мотоцикла учащегося;</a:t>
            </a:r>
            <a:endParaRPr lang="ru-RU" sz="2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just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Наличие и техническое состояние экипировки;</a:t>
            </a:r>
            <a:endParaRPr lang="ru-RU" sz="2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just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Уровень технического мастерства учащегося;</a:t>
            </a:r>
            <a:endParaRPr lang="ru-RU" sz="2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just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Наличие опыта вождения мотоцикла в предполагаемых погодных условиях;</a:t>
            </a:r>
            <a:endParaRPr lang="ru-RU" sz="2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just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Уровень квалификации и состояние здоровья учащегося на предполагаемый период стартов.</a:t>
            </a:r>
            <a:endParaRPr lang="ru-RU" sz="2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just">
              <a:spcBef>
                <a:spcPct val="20000"/>
              </a:spcBef>
            </a:pP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5820" y="4201667"/>
            <a:ext cx="2066620" cy="29978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128542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107503" y="116632"/>
            <a:ext cx="8784976" cy="7200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innerShdw blurRad="38100">
                    <a:prstClr val="white">
                      <a:lumMod val="85000"/>
                    </a:prstClr>
                  </a:innerShdw>
                </a:effectLst>
                <a:latin typeface="Times New Roman" pitchFamily="18" charset="0"/>
                <a:cs typeface="Times New Roman" pitchFamily="18" charset="0"/>
              </a:rPr>
              <a:t>Основные вопросы 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innerShdw blurRad="38100">
                    <a:prstClr val="white">
                      <a:lumMod val="85000"/>
                    </a:prstClr>
                  </a:innerShdw>
                </a:effectLst>
                <a:latin typeface="Times New Roman" pitchFamily="18" charset="0"/>
                <a:cs typeface="Times New Roman" pitchFamily="18" charset="0"/>
              </a:rPr>
              <a:t>организации показательных выступлений</a:t>
            </a:r>
            <a:endParaRPr lang="ru-RU" sz="2400" dirty="0">
              <a:solidFill>
                <a:schemeClr val="bg1"/>
              </a:solidFill>
            </a:endParaRPr>
          </a:p>
        </p:txBody>
      </p:sp>
      <p:graphicFrame>
        <p:nvGraphicFramePr>
          <p:cNvPr id="19" name="Схема 18"/>
          <p:cNvGraphicFramePr/>
          <p:nvPr>
            <p:extLst>
              <p:ext uri="{D42A27DB-BD31-4B8C-83A1-F6EECF244321}">
                <p14:modId xmlns="" xmlns:p14="http://schemas.microsoft.com/office/powerpoint/2010/main" val="3458371488"/>
              </p:ext>
            </p:extLst>
          </p:nvPr>
        </p:nvGraphicFramePr>
        <p:xfrm>
          <a:off x="107503" y="980728"/>
          <a:ext cx="8928992" cy="5688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Скругленный прямоугольник 1"/>
          <p:cNvSpPr/>
          <p:nvPr/>
        </p:nvSpPr>
        <p:spPr>
          <a:xfrm>
            <a:off x="467544" y="2060848"/>
            <a:ext cx="8208912" cy="648072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Какое количество участников можете задействовать?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39552" y="1052736"/>
            <a:ext cx="8136904" cy="914400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Какова общая продолжительность мероприятия?</a:t>
            </a:r>
            <a:endParaRPr lang="ru-RU" sz="24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BEBA8EAE-BF5A-486C-A8C5-ECC9F3942E4B}">
                <a14:imgProps xmlns="" xmlns:a14="http://schemas.microsoft.com/office/drawing/2010/main">
                  <a14:imgLayer r:embed="rId8">
                    <a14:imgEffect>
                      <a14:backgroundRemoval t="10000" b="95231" l="10000" r="9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3358430"/>
            <a:ext cx="3456383" cy="3499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Скругленный прямоугольник 6"/>
          <p:cNvSpPr/>
          <p:nvPr/>
        </p:nvSpPr>
        <p:spPr>
          <a:xfrm>
            <a:off x="251520" y="2780928"/>
            <a:ext cx="7704856" cy="792088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какой территории и в каких погодных условиях предстоит выступать?</a:t>
            </a:r>
            <a:endParaRPr lang="ru-RU" sz="24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51520" y="3645024"/>
            <a:ext cx="7704856" cy="770384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Какими средствами будете корректировать выступление?</a:t>
            </a:r>
            <a:endParaRPr lang="ru-RU" sz="24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0" y="4509120"/>
            <a:ext cx="7776864" cy="842392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Какие элементы техники будете использовать?</a:t>
            </a:r>
            <a:endParaRPr lang="ru-RU" sz="2400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0" y="5373216"/>
            <a:ext cx="7740352" cy="770384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Какой  воспитательный и учебный эффект ожидаете?</a:t>
            </a: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189346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3" y="116633"/>
            <a:ext cx="7644063" cy="576063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Вождение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Рисунок 24" descr="IMG_915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115616" y="980728"/>
            <a:ext cx="6840252" cy="4560168"/>
          </a:xfrm>
          <a:prstGeom prst="roundRect">
            <a:avLst>
              <a:gd name="adj" fmla="val 11111"/>
            </a:avLst>
          </a:prstGeom>
          <a:ln w="190500" cap="rnd">
            <a:solidFill>
              <a:srgbClr val="92D05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="" xmlns:p14="http://schemas.microsoft.com/office/powerpoint/2010/main" val="1749622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3" y="116633"/>
            <a:ext cx="7644063" cy="576063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Скоростное маневрирование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Рисунок 24" descr="IMG_915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115616" y="980728"/>
            <a:ext cx="6840252" cy="4560167"/>
          </a:xfrm>
          <a:prstGeom prst="roundRect">
            <a:avLst>
              <a:gd name="adj" fmla="val 11111"/>
            </a:avLst>
          </a:prstGeom>
          <a:ln w="190500" cap="rnd">
            <a:solidFill>
              <a:srgbClr val="92D05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="" xmlns:p14="http://schemas.microsoft.com/office/powerpoint/2010/main" val="1749622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resh">
  <a:themeElements>
    <a:clrScheme name="Fresh">
      <a:dk1>
        <a:sysClr val="windowText" lastClr="000000"/>
      </a:dk1>
      <a:lt1>
        <a:sysClr val="window" lastClr="FFFFFF"/>
      </a:lt1>
      <a:dk2>
        <a:srgbClr val="89C540"/>
      </a:dk2>
      <a:lt2>
        <a:srgbClr val="F0E5B6"/>
      </a:lt2>
      <a:accent1>
        <a:srgbClr val="3B4F18"/>
      </a:accent1>
      <a:accent2>
        <a:srgbClr val="CCC834"/>
      </a:accent2>
      <a:accent3>
        <a:srgbClr val="F49AE1"/>
      </a:accent3>
      <a:accent4>
        <a:srgbClr val="2AC9DE"/>
      </a:accent4>
      <a:accent5>
        <a:srgbClr val="927B74"/>
      </a:accent5>
      <a:accent6>
        <a:srgbClr val="769F11"/>
      </a:accent6>
      <a:hlink>
        <a:srgbClr val="0A6A21"/>
      </a:hlink>
      <a:folHlink>
        <a:srgbClr val="406EA5"/>
      </a:folHlink>
    </a:clrScheme>
    <a:fontScheme name="Fresh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resh">
      <a:fillStyleLst>
        <a:solidFill>
          <a:schemeClr val="phClr"/>
        </a:solidFill>
        <a:solidFill>
          <a:schemeClr val="phClr">
            <a:tint val="70000"/>
            <a:satMod val="115000"/>
          </a:schemeClr>
        </a:solidFill>
        <a:solidFill>
          <a:schemeClr val="phClr">
            <a:shade val="80000"/>
            <a:satMod val="115000"/>
          </a:schemeClr>
        </a:solidFill>
      </a:fillStyleLst>
      <a:lnStyleLst>
        <a:ln w="2540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50800" cap="flat" cmpd="sng" algn="ctr">
          <a:solidFill>
            <a:schemeClr val="phClr"/>
          </a:solidFill>
          <a:prstDash val="solid"/>
          <a:miter/>
        </a:ln>
        <a:ln w="76200" cap="flat" cmpd="thickThin" algn="ctr">
          <a:solidFill>
            <a:schemeClr val="phClr">
              <a:alpha val="80000"/>
            </a:schemeClr>
          </a:solidFill>
          <a:prstDash val="solid"/>
          <a:miter/>
        </a:ln>
      </a:lnStyleLst>
      <a:effectStyleLst>
        <a:effectStyle>
          <a:effectLst/>
        </a:effectStyle>
        <a:effectStyle>
          <a:effectLst>
            <a:outerShdw blurRad="63500" sx="101000" sy="101000" rotWithShape="0">
              <a:srgbClr val="FFFFFF">
                <a:alpha val="50000"/>
              </a:srgbClr>
            </a:outerShdw>
          </a:effectLst>
        </a:effectStyle>
        <a:effectStyle>
          <a:effectLst>
            <a:innerShdw blurRad="101600">
              <a:srgbClr val="FFFFFF">
                <a:alpha val="75000"/>
              </a:srgbClr>
            </a:innerShdw>
            <a:outerShdw blurRad="63500" sx="101000" sy="101000" rotWithShape="0">
              <a:srgbClr val="FFFFFF">
                <a:alpha val="50000"/>
              </a:srgbClr>
            </a:outerShdw>
            <a:reflection blurRad="12700" stA="30000" endPos="35000" dist="38100" dir="5400000" sy="-100000" rotWithShape="0"/>
          </a:effectLst>
          <a:scene3d>
            <a:camera prst="orthographicFront">
              <a:rot lat="0" lon="0" rev="0"/>
            </a:camera>
            <a:lightRig rig="balanced" dir="t">
              <a:rot lat="0" lon="0" rev="3000000"/>
            </a:lightRig>
          </a:scene3d>
          <a:sp3d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Fresh</Template>
  <TotalTime>4941</TotalTime>
  <Words>553</Words>
  <Application>Microsoft Office PowerPoint</Application>
  <PresentationFormat>Экран (4:3)</PresentationFormat>
  <Paragraphs>93</Paragraphs>
  <Slides>20</Slides>
  <Notes>12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Fresh</vt:lpstr>
      <vt:lpstr>Слайд 1</vt:lpstr>
      <vt:lpstr>Слайд 2</vt:lpstr>
      <vt:lpstr>Слайд 3</vt:lpstr>
      <vt:lpstr>Отличительные особенности  показательных выступлений в объединении «Мотокросс»</vt:lpstr>
      <vt:lpstr>Примерные составляющие   показательных выступлений</vt:lpstr>
      <vt:lpstr>Слайд 6</vt:lpstr>
      <vt:lpstr>Слайд 7</vt:lpstr>
      <vt:lpstr>Вождение</vt:lpstr>
      <vt:lpstr>Скоростное маневрирование</vt:lpstr>
      <vt:lpstr>Вождение в группе</vt:lpstr>
      <vt:lpstr>Скоростное маневрирование</vt:lpstr>
      <vt:lpstr>Езда сидя, ноги вперёд</vt:lpstr>
      <vt:lpstr>Езда сидя, ноги вперёд</vt:lpstr>
      <vt:lpstr>Езда стоя на одной ноге</vt:lpstr>
      <vt:lpstr>Езда лёжа</vt:lpstr>
      <vt:lpstr>Езда лёжа</vt:lpstr>
      <vt:lpstr>Групповое вождение с элементами театрализации</vt:lpstr>
      <vt:lpstr>Езда сидя ноги вперёд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Ok</dc:creator>
  <cp:lastModifiedBy>org</cp:lastModifiedBy>
  <cp:revision>452</cp:revision>
  <cp:lastPrinted>2017-03-26T08:58:42Z</cp:lastPrinted>
  <dcterms:modified xsi:type="dcterms:W3CDTF">2017-12-27T10:42:29Z</dcterms:modified>
</cp:coreProperties>
</file>