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3" r:id="rId6"/>
    <p:sldId id="264" r:id="rId7"/>
    <p:sldId id="265" r:id="rId8"/>
    <p:sldId id="266" r:id="rId9"/>
    <p:sldId id="267" r:id="rId10"/>
    <p:sldId id="268" r:id="rId11"/>
    <p:sldId id="269" r:id="rId12"/>
    <p:sldId id="270" r:id="rId13"/>
    <p:sldId id="271"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102" y="5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ru-RU"/>
              <a:t>Образец заголовка</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91464D80-DABA-48B0-851A-A8BE07A0F156}" type="datetimeFigureOut">
              <a:rPr lang="ru-RU" smtClean="0"/>
              <a:t>27.12.2017</a:t>
            </a:fld>
            <a:endParaRPr lang="ru-RU"/>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ru-RU"/>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46ABCE1D-A9BC-4534-8EFF-81999F7D5C36}" type="slidenum">
              <a:rPr lang="ru-RU" smtClean="0"/>
              <a:t>‹#›</a:t>
            </a:fld>
            <a:endParaRPr lang="ru-RU"/>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28667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24266216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41705754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ru-RU"/>
              <a:t>Образец заголовка</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413764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ru-RU"/>
              <a:t>Образец заголовка</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31087579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ru-RU"/>
              <a:t>Образец заголовка</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91464D80-DABA-48B0-851A-A8BE07A0F156}" type="datetimeFigureOut">
              <a:rPr lang="ru-RU" smtClean="0"/>
              <a:t>27.12.2017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2564488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ru-RU"/>
              <a:t>Образец заголовка</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91464D80-DABA-48B0-851A-A8BE07A0F156}" type="datetimeFigureOut">
              <a:rPr lang="ru-RU" smtClean="0"/>
              <a:t>27.12.2017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4145828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1464D80-DABA-48B0-851A-A8BE07A0F156}" type="datetimeFigureOut">
              <a:rPr lang="ru-RU" smtClean="0"/>
              <a:t>27.12.2017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5565357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1464D80-DABA-48B0-851A-A8BE07A0F156}" type="datetimeFigureOut">
              <a:rPr lang="ru-RU" smtClean="0"/>
              <a:t>27.12.2017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2419769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1464D80-DABA-48B0-851A-A8BE07A0F156}" type="datetimeFigureOut">
              <a:rPr lang="ru-RU" smtClean="0"/>
              <a:t>27.12.2017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3348583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ru-RU"/>
              <a:t>Образец заголовка</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1464D80-DABA-48B0-851A-A8BE07A0F156}" type="datetimeFigureOut">
              <a:rPr lang="ru-RU" smtClean="0"/>
              <a:t>27.12.2017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2922426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885825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685802" y="2861733"/>
            <a:ext cx="5088712"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5993969" y="2861733"/>
            <a:ext cx="5088713" cy="2512852"/>
          </a:xfrm>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1464D80-DABA-48B0-851A-A8BE07A0F156}" type="datetimeFigureOut">
              <a:rPr lang="ru-RU" smtClean="0"/>
              <a:t>27.12.2017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39346915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1464D80-DABA-48B0-851A-A8BE07A0F156}" type="datetimeFigureOut">
              <a:rPr lang="ru-RU" smtClean="0"/>
              <a:t>27.12.2017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2847673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464D80-DABA-48B0-851A-A8BE07A0F156}" type="datetimeFigureOut">
              <a:rPr lang="ru-RU" smtClean="0"/>
              <a:t>27.12.2017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3360378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ru-RU"/>
              <a:t>Образец заголовка</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3379262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1464D80-DABA-48B0-851A-A8BE07A0F156}" type="datetimeFigureOut">
              <a:rPr lang="ru-RU" smtClean="0"/>
              <a:t>27.12.2017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6ABCE1D-A9BC-4534-8EFF-81999F7D5C36}" type="slidenum">
              <a:rPr lang="ru-RU" smtClean="0"/>
              <a:t>‹#›</a:t>
            </a:fld>
            <a:endParaRPr lang="ru-RU"/>
          </a:p>
        </p:txBody>
      </p:sp>
    </p:spTree>
    <p:extLst>
      <p:ext uri="{BB962C8B-B14F-4D97-AF65-F5344CB8AC3E}">
        <p14:creationId xmlns:p14="http://schemas.microsoft.com/office/powerpoint/2010/main" val="3787343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91464D80-DABA-48B0-851A-A8BE07A0F156}" type="datetimeFigureOut">
              <a:rPr lang="ru-RU" smtClean="0"/>
              <a:t>27.12.2017</a:t>
            </a:fld>
            <a:endParaRPr lang="ru-RU"/>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46ABCE1D-A9BC-4534-8EFF-81999F7D5C36}" type="slidenum">
              <a:rPr lang="ru-RU" smtClean="0"/>
              <a:t>‹#›</a:t>
            </a:fld>
            <a:endParaRPr lang="ru-RU"/>
          </a:p>
        </p:txBody>
      </p:sp>
    </p:spTree>
    <p:extLst>
      <p:ext uri="{BB962C8B-B14F-4D97-AF65-F5344CB8AC3E}">
        <p14:creationId xmlns:p14="http://schemas.microsoft.com/office/powerpoint/2010/main" val="29926336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84E4E6-6413-4108-947D-1D9B11B95FEA}"/>
              </a:ext>
            </a:extLst>
          </p:cNvPr>
          <p:cNvSpPr>
            <a:spLocks noGrp="1"/>
          </p:cNvSpPr>
          <p:nvPr>
            <p:ph type="ctrTitle"/>
          </p:nvPr>
        </p:nvSpPr>
        <p:spPr/>
        <p:txBody>
          <a:bodyPr>
            <a:normAutofit fontScale="90000"/>
          </a:bodyPr>
          <a:lstStyle/>
          <a:p>
            <a:r>
              <a:rPr lang="ru-RU" dirty="0"/>
              <a:t>Оборона брестской крепости в июне 1941 г. </a:t>
            </a:r>
          </a:p>
        </p:txBody>
      </p:sp>
      <p:sp>
        <p:nvSpPr>
          <p:cNvPr id="3" name="Подзаголовок 2">
            <a:extLst>
              <a:ext uri="{FF2B5EF4-FFF2-40B4-BE49-F238E27FC236}">
                <a16:creationId xmlns:a16="http://schemas.microsoft.com/office/drawing/2014/main" id="{73B8693B-3563-45A9-820E-4A334B47467A}"/>
              </a:ext>
            </a:extLst>
          </p:cNvPr>
          <p:cNvSpPr>
            <a:spLocks noGrp="1"/>
          </p:cNvSpPr>
          <p:nvPr>
            <p:ph type="subTitle" idx="1"/>
          </p:nvPr>
        </p:nvSpPr>
        <p:spPr>
          <a:xfrm rot="21420000">
            <a:off x="949194" y="3683897"/>
            <a:ext cx="9755187" cy="550333"/>
          </a:xfrm>
        </p:spPr>
        <p:txBody>
          <a:bodyPr/>
          <a:lstStyle/>
          <a:p>
            <a:r>
              <a:rPr lang="ru-RU" dirty="0"/>
              <a:t>Выполнил ученик 4 класса </a:t>
            </a:r>
            <a:r>
              <a:rPr lang="ru-RU" dirty="0" err="1">
                <a:solidFill>
                  <a:schemeClr val="tx1"/>
                </a:solidFill>
              </a:rPr>
              <a:t>Ирбахтин</a:t>
            </a:r>
            <a:r>
              <a:rPr lang="ru-RU" dirty="0">
                <a:solidFill>
                  <a:schemeClr val="tx1"/>
                </a:solidFill>
              </a:rPr>
              <a:t> </a:t>
            </a:r>
            <a:r>
              <a:rPr lang="ru-RU" dirty="0" err="1">
                <a:solidFill>
                  <a:schemeClr val="tx1"/>
                </a:solidFill>
              </a:rPr>
              <a:t>илья</a:t>
            </a:r>
            <a:endParaRPr lang="ru-RU" dirty="0">
              <a:solidFill>
                <a:schemeClr val="tx1"/>
              </a:solidFill>
            </a:endParaRPr>
          </a:p>
        </p:txBody>
      </p:sp>
    </p:spTree>
    <p:extLst>
      <p:ext uri="{BB962C8B-B14F-4D97-AF65-F5344CB8AC3E}">
        <p14:creationId xmlns:p14="http://schemas.microsoft.com/office/powerpoint/2010/main" val="1140148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EAEDA8-403C-44DA-8955-AC145BF1EFAF}"/>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8219B42D-0564-4257-9627-ACAE8F170FFA}"/>
              </a:ext>
            </a:extLst>
          </p:cNvPr>
          <p:cNvSpPr>
            <a:spLocks noGrp="1"/>
          </p:cNvSpPr>
          <p:nvPr>
            <p:ph sz="quarter" idx="13"/>
          </p:nvPr>
        </p:nvSpPr>
        <p:spPr>
          <a:xfrm>
            <a:off x="685800" y="510640"/>
            <a:ext cx="5584371" cy="4863946"/>
          </a:xfrm>
        </p:spPr>
        <p:txBody>
          <a:bodyPr>
            <a:normAutofit/>
          </a:bodyPr>
          <a:lstStyle/>
          <a:p>
            <a:r>
              <a:rPr lang="ru-RU" dirty="0"/>
              <a:t>Немцы, по сути, блокировали несколько участков на которых еще продолжалось сопротивление, методично уничтожая последних защитников крепости. Одним из свидетельств о длительности обороны крепости является плита одного из казематов крепости, на которой оставшийся неизвестным боец оставил надпись «Прощай Родина. Умираю, но не сдаюсь. 20 VII 1941» Эта дата нередко считается днем окончания обороны крепости, хотя определить день точного окончания боев за крепость, наверное, уже невозможно.</a:t>
            </a:r>
          </a:p>
        </p:txBody>
      </p:sp>
      <p:pic>
        <p:nvPicPr>
          <p:cNvPr id="4" name="Рисунок 3">
            <a:extLst>
              <a:ext uri="{FF2B5EF4-FFF2-40B4-BE49-F238E27FC236}">
                <a16:creationId xmlns:a16="http://schemas.microsoft.com/office/drawing/2014/main" id="{9EE48E68-AEDD-401D-9A2B-E9F0F59D5583}"/>
              </a:ext>
            </a:extLst>
          </p:cNvPr>
          <p:cNvPicPr>
            <a:picLocks noChangeAspect="1"/>
          </p:cNvPicPr>
          <p:nvPr/>
        </p:nvPicPr>
        <p:blipFill>
          <a:blip r:embed="rId2"/>
          <a:stretch>
            <a:fillRect/>
          </a:stretch>
        </p:blipFill>
        <p:spPr>
          <a:xfrm>
            <a:off x="6575961" y="303563"/>
            <a:ext cx="4811645" cy="4863945"/>
          </a:xfrm>
          <a:prstGeom prst="rect">
            <a:avLst/>
          </a:prstGeom>
        </p:spPr>
      </p:pic>
    </p:spTree>
    <p:extLst>
      <p:ext uri="{BB962C8B-B14F-4D97-AF65-F5344CB8AC3E}">
        <p14:creationId xmlns:p14="http://schemas.microsoft.com/office/powerpoint/2010/main" val="1027020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FCCABB-C53C-4097-8E56-74F4CC0A41BB}"/>
              </a:ext>
            </a:extLst>
          </p:cNvPr>
          <p:cNvSpPr>
            <a:spLocks noGrp="1"/>
          </p:cNvSpPr>
          <p:nvPr>
            <p:ph type="title"/>
          </p:nvPr>
        </p:nvSpPr>
        <p:spPr/>
        <p:txBody>
          <a:bodyPr/>
          <a:lstStyle/>
          <a:p>
            <a:r>
              <a:rPr lang="ru-RU"/>
              <a:t>Потери</a:t>
            </a:r>
            <a:endParaRPr lang="ru-RU" dirty="0"/>
          </a:p>
        </p:txBody>
      </p:sp>
      <p:sp>
        <p:nvSpPr>
          <p:cNvPr id="3" name="Объект 2">
            <a:extLst>
              <a:ext uri="{FF2B5EF4-FFF2-40B4-BE49-F238E27FC236}">
                <a16:creationId xmlns:a16="http://schemas.microsoft.com/office/drawing/2014/main" id="{2747D4B5-4078-407A-9BB4-4A8A2DA1CE0D}"/>
              </a:ext>
            </a:extLst>
          </p:cNvPr>
          <p:cNvSpPr>
            <a:spLocks noGrp="1"/>
          </p:cNvSpPr>
          <p:nvPr>
            <p:ph sz="quarter" idx="13"/>
          </p:nvPr>
        </p:nvSpPr>
        <p:spPr>
          <a:xfrm>
            <a:off x="685800" y="1710048"/>
            <a:ext cx="4681847" cy="3664538"/>
          </a:xfrm>
        </p:spPr>
        <p:txBody>
          <a:bodyPr>
            <a:normAutofit lnSpcReduction="10000"/>
          </a:bodyPr>
          <a:lstStyle/>
          <a:p>
            <a:r>
              <a:rPr lang="ru-RU" dirty="0"/>
              <a:t>Суммарные потери 45-й немецкой пехотной дивизии по немецким ( и не бесспорным) данным составили на 30 июня 1941 года 482 убитых, в том числе 48 офицеров, и более 1000 раненых. Потери очень значительные, если учесть, что та же дивизия в 1939 году во время нападения на Польшу потеряла 158 убитыми и 360 ранеными.</a:t>
            </a:r>
          </a:p>
        </p:txBody>
      </p:sp>
      <p:pic>
        <p:nvPicPr>
          <p:cNvPr id="6" name="Рисунок 5">
            <a:extLst>
              <a:ext uri="{FF2B5EF4-FFF2-40B4-BE49-F238E27FC236}">
                <a16:creationId xmlns:a16="http://schemas.microsoft.com/office/drawing/2014/main" id="{9BADB658-2FB4-4657-B54B-5934FCD3B8E7}"/>
              </a:ext>
            </a:extLst>
          </p:cNvPr>
          <p:cNvPicPr>
            <a:picLocks noChangeAspect="1"/>
          </p:cNvPicPr>
          <p:nvPr/>
        </p:nvPicPr>
        <p:blipFill>
          <a:blip r:embed="rId2"/>
          <a:stretch>
            <a:fillRect/>
          </a:stretch>
        </p:blipFill>
        <p:spPr>
          <a:xfrm>
            <a:off x="6036300" y="866837"/>
            <a:ext cx="5042732" cy="4298929"/>
          </a:xfrm>
          <a:prstGeom prst="rect">
            <a:avLst/>
          </a:prstGeom>
        </p:spPr>
      </p:pic>
    </p:spTree>
    <p:extLst>
      <p:ext uri="{BB962C8B-B14F-4D97-AF65-F5344CB8AC3E}">
        <p14:creationId xmlns:p14="http://schemas.microsoft.com/office/powerpoint/2010/main" val="3637305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166785-3D2E-41F6-A239-9AF72B4ADF08}"/>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175A540B-B7EE-46BE-9EF3-DF7263D9C695}"/>
              </a:ext>
            </a:extLst>
          </p:cNvPr>
          <p:cNvSpPr>
            <a:spLocks noGrp="1"/>
          </p:cNvSpPr>
          <p:nvPr>
            <p:ph sz="quarter" idx="13"/>
          </p:nvPr>
        </p:nvSpPr>
        <p:spPr>
          <a:xfrm>
            <a:off x="685800" y="685800"/>
            <a:ext cx="10394707" cy="4688785"/>
          </a:xfrm>
        </p:spPr>
        <p:txBody>
          <a:bodyPr/>
          <a:lstStyle/>
          <a:p>
            <a:r>
              <a:rPr lang="ru-RU" dirty="0"/>
              <a:t>К этому числу, видимо, следует прибавить потери понесенные противником в отдельных перестрелках в июле 1941 года. Значительная часть защитников крепости попала в плен, а </a:t>
            </a:r>
            <a:r>
              <a:rPr lang="ru-RU"/>
              <a:t>около 2,5 </a:t>
            </a:r>
            <a:r>
              <a:rPr lang="ru-RU" dirty="0"/>
              <a:t>тыс. человек погибли. Правда, приводимая немецкими документами о 7 тыс. пленных в Брестской крепости, вероятно, включает не только военных, но и гражданских лиц. Нередко в исследованиях, посвященных обороне Брестской крепости приводится цифра о том, что из 4500 защитников крепости до победного 1945 года в живых осталось около 400 человек.</a:t>
            </a:r>
          </a:p>
        </p:txBody>
      </p:sp>
    </p:spTree>
    <p:extLst>
      <p:ext uri="{BB962C8B-B14F-4D97-AF65-F5344CB8AC3E}">
        <p14:creationId xmlns:p14="http://schemas.microsoft.com/office/powerpoint/2010/main" val="466322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7B00FF4-E351-4970-8A57-2EAD8DAC7F77}"/>
              </a:ext>
            </a:extLst>
          </p:cNvPr>
          <p:cNvSpPr>
            <a:spLocks noGrp="1"/>
          </p:cNvSpPr>
          <p:nvPr>
            <p:ph type="title"/>
          </p:nvPr>
        </p:nvSpPr>
        <p:spPr/>
        <p:txBody>
          <a:bodyPr/>
          <a:lstStyle/>
          <a:p>
            <a:r>
              <a:rPr lang="ru-RU" dirty="0"/>
              <a:t>Спасибо за внимание</a:t>
            </a:r>
          </a:p>
        </p:txBody>
      </p:sp>
      <p:sp>
        <p:nvSpPr>
          <p:cNvPr id="3" name="Объект 2">
            <a:extLst>
              <a:ext uri="{FF2B5EF4-FFF2-40B4-BE49-F238E27FC236}">
                <a16:creationId xmlns:a16="http://schemas.microsoft.com/office/drawing/2014/main" id="{F26A214E-2B6B-4F36-8CB7-FC7501C41329}"/>
              </a:ext>
            </a:extLst>
          </p:cNvPr>
          <p:cNvSpPr>
            <a:spLocks noGrp="1"/>
          </p:cNvSpPr>
          <p:nvPr>
            <p:ph sz="quarter" idx="13"/>
          </p:nvPr>
        </p:nvSpPr>
        <p:spPr>
          <a:xfrm>
            <a:off x="687976" y="5020236"/>
            <a:ext cx="10394707" cy="489799"/>
          </a:xfrm>
        </p:spPr>
        <p:txBody>
          <a:bodyPr/>
          <a:lstStyle/>
          <a:p>
            <a:pPr marL="0" indent="0" algn="r">
              <a:buNone/>
            </a:pPr>
            <a:endParaRPr lang="ru-RU" dirty="0"/>
          </a:p>
        </p:txBody>
      </p:sp>
    </p:spTree>
    <p:extLst>
      <p:ext uri="{BB962C8B-B14F-4D97-AF65-F5344CB8AC3E}">
        <p14:creationId xmlns:p14="http://schemas.microsoft.com/office/powerpoint/2010/main" val="845963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1956E97-D294-4147-865F-B555667943B5}"/>
              </a:ext>
            </a:extLst>
          </p:cNvPr>
          <p:cNvSpPr>
            <a:spLocks noGrp="1"/>
          </p:cNvSpPr>
          <p:nvPr>
            <p:ph type="title"/>
          </p:nvPr>
        </p:nvSpPr>
        <p:spPr>
          <a:xfrm>
            <a:off x="685801" y="302552"/>
            <a:ext cx="10396882" cy="1151965"/>
          </a:xfrm>
        </p:spPr>
        <p:txBody>
          <a:bodyPr/>
          <a:lstStyle/>
          <a:p>
            <a:r>
              <a:rPr lang="ru-RU" dirty="0"/>
              <a:t>Краткий обзор</a:t>
            </a:r>
          </a:p>
        </p:txBody>
      </p:sp>
      <p:sp>
        <p:nvSpPr>
          <p:cNvPr id="3" name="Объект 2">
            <a:extLst>
              <a:ext uri="{FF2B5EF4-FFF2-40B4-BE49-F238E27FC236}">
                <a16:creationId xmlns:a16="http://schemas.microsoft.com/office/drawing/2014/main" id="{EE667773-5256-474B-B143-804B8BC20BAB}"/>
              </a:ext>
            </a:extLst>
          </p:cNvPr>
          <p:cNvSpPr>
            <a:spLocks noGrp="1"/>
          </p:cNvSpPr>
          <p:nvPr>
            <p:ph sz="quarter" idx="13"/>
          </p:nvPr>
        </p:nvSpPr>
        <p:spPr>
          <a:xfrm>
            <a:off x="685800" y="1349262"/>
            <a:ext cx="5198442" cy="1869153"/>
          </a:xfrm>
        </p:spPr>
        <p:txBody>
          <a:bodyPr>
            <a:normAutofit/>
          </a:bodyPr>
          <a:lstStyle/>
          <a:p>
            <a:pPr marL="0" indent="0">
              <a:buNone/>
            </a:pPr>
            <a:r>
              <a:rPr lang="ru-RU" sz="1600" dirty="0"/>
              <a:t>Дата - 22 июня — 20 июля (15 — 16 августа) 1941 года</a:t>
            </a:r>
          </a:p>
          <a:p>
            <a:pPr marL="0" indent="0">
              <a:buNone/>
            </a:pPr>
            <a:r>
              <a:rPr lang="ru-RU" sz="1600" dirty="0"/>
              <a:t>Место - Брестская крепость, Белорусская ССР</a:t>
            </a:r>
          </a:p>
          <a:p>
            <a:pPr marL="0" indent="0">
              <a:buNone/>
            </a:pPr>
            <a:endParaRPr lang="ru-RU" sz="1600" dirty="0"/>
          </a:p>
        </p:txBody>
      </p:sp>
      <p:pic>
        <p:nvPicPr>
          <p:cNvPr id="8" name="Рисунок 7">
            <a:extLst>
              <a:ext uri="{FF2B5EF4-FFF2-40B4-BE49-F238E27FC236}">
                <a16:creationId xmlns:a16="http://schemas.microsoft.com/office/drawing/2014/main" id="{570C4EF2-878D-4B59-8731-054B02B2CE0A}"/>
              </a:ext>
            </a:extLst>
          </p:cNvPr>
          <p:cNvPicPr>
            <a:picLocks noChangeAspect="1"/>
          </p:cNvPicPr>
          <p:nvPr/>
        </p:nvPicPr>
        <p:blipFill>
          <a:blip r:embed="rId2"/>
          <a:stretch>
            <a:fillRect/>
          </a:stretch>
        </p:blipFill>
        <p:spPr>
          <a:xfrm>
            <a:off x="6573011" y="239904"/>
            <a:ext cx="3924776" cy="5957022"/>
          </a:xfrm>
          <a:prstGeom prst="rect">
            <a:avLst/>
          </a:prstGeom>
        </p:spPr>
      </p:pic>
      <p:sp>
        <p:nvSpPr>
          <p:cNvPr id="9" name="TextBox 8">
            <a:extLst>
              <a:ext uri="{FF2B5EF4-FFF2-40B4-BE49-F238E27FC236}">
                <a16:creationId xmlns:a16="http://schemas.microsoft.com/office/drawing/2014/main" id="{AB4274B5-0FD8-4718-BF76-332F7D415403}"/>
              </a:ext>
            </a:extLst>
          </p:cNvPr>
          <p:cNvSpPr txBox="1"/>
          <p:nvPr/>
        </p:nvSpPr>
        <p:spPr>
          <a:xfrm>
            <a:off x="685799" y="3218415"/>
            <a:ext cx="5085608" cy="1754326"/>
          </a:xfrm>
          <a:prstGeom prst="rect">
            <a:avLst/>
          </a:prstGeom>
          <a:noFill/>
        </p:spPr>
        <p:txBody>
          <a:bodyPr wrap="square" rtlCol="0">
            <a:spAutoFit/>
          </a:bodyPr>
          <a:lstStyle/>
          <a:p>
            <a:r>
              <a:rPr lang="ru-RU" dirty="0"/>
              <a:t>Продолжавшаяся более месяца оборона Брестской крепости стала одним из символов героического и трагического начала войны. Однако, несмотря на значимость тех событий, они до сих пор являются для историков поводом для споров.</a:t>
            </a:r>
          </a:p>
        </p:txBody>
      </p:sp>
    </p:spTree>
    <p:extLst>
      <p:ext uri="{BB962C8B-B14F-4D97-AF65-F5344CB8AC3E}">
        <p14:creationId xmlns:p14="http://schemas.microsoft.com/office/powerpoint/2010/main" val="1490462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B4F084-6E9A-4EE8-A763-F0A8D4D47749}"/>
              </a:ext>
            </a:extLst>
          </p:cNvPr>
          <p:cNvSpPr>
            <a:spLocks noGrp="1"/>
          </p:cNvSpPr>
          <p:nvPr>
            <p:ph type="title"/>
          </p:nvPr>
        </p:nvSpPr>
        <p:spPr/>
        <p:txBody>
          <a:bodyPr/>
          <a:lstStyle/>
          <a:p>
            <a:r>
              <a:rPr lang="ru-RU" dirty="0"/>
              <a:t>Трудная крепость</a:t>
            </a:r>
          </a:p>
        </p:txBody>
      </p:sp>
      <p:sp>
        <p:nvSpPr>
          <p:cNvPr id="3" name="Объект 2">
            <a:extLst>
              <a:ext uri="{FF2B5EF4-FFF2-40B4-BE49-F238E27FC236}">
                <a16:creationId xmlns:a16="http://schemas.microsoft.com/office/drawing/2014/main" id="{28EBFFD3-5C2B-4AC2-A5E8-CC8BD81920B3}"/>
              </a:ext>
            </a:extLst>
          </p:cNvPr>
          <p:cNvSpPr>
            <a:spLocks noGrp="1"/>
          </p:cNvSpPr>
          <p:nvPr>
            <p:ph sz="quarter" idx="13"/>
          </p:nvPr>
        </p:nvSpPr>
        <p:spPr>
          <a:xfrm>
            <a:off x="685800" y="1935678"/>
            <a:ext cx="10394707" cy="3438907"/>
          </a:xfrm>
        </p:spPr>
        <p:txBody>
          <a:bodyPr>
            <a:normAutofit/>
          </a:bodyPr>
          <a:lstStyle/>
          <a:p>
            <a:r>
              <a:rPr lang="ru-RU" dirty="0"/>
              <a:t>До сих пор остается дискуссионным вопрос о соотношении сил в боях за Брестскую крепость. И если состав немецких войск более менее понятен, то вопрос о численности защитников крепости остается более сложным. На июнь 1941 года Брестская крепость как оборонительное сооружение во многом утратила свою защитную функцию. Помещения крепости использовались прежде всего для размещения войск. Немецким войскам была поставлена задача овладеть крепостью к 12 часам дня 22 июня.</a:t>
            </a:r>
          </a:p>
        </p:txBody>
      </p:sp>
    </p:spTree>
    <p:extLst>
      <p:ext uri="{BB962C8B-B14F-4D97-AF65-F5344CB8AC3E}">
        <p14:creationId xmlns:p14="http://schemas.microsoft.com/office/powerpoint/2010/main" val="2419639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5496BC-0673-44DB-9DC4-DC2D7EE5CB45}"/>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B15FBF02-E998-4099-B742-E8D72C0E2CD6}"/>
              </a:ext>
            </a:extLst>
          </p:cNvPr>
          <p:cNvSpPr>
            <a:spLocks noGrp="1"/>
          </p:cNvSpPr>
          <p:nvPr>
            <p:ph sz="quarter" idx="13"/>
          </p:nvPr>
        </p:nvSpPr>
        <p:spPr>
          <a:xfrm>
            <a:off x="685800" y="685800"/>
            <a:ext cx="10394707" cy="4688785"/>
          </a:xfrm>
        </p:spPr>
        <p:txBody>
          <a:bodyPr>
            <a:normAutofit fontScale="92500"/>
          </a:bodyPr>
          <a:lstStyle/>
          <a:p>
            <a:r>
              <a:rPr lang="ru-RU" dirty="0"/>
              <a:t>Ставка делалась, прежде всего, на внезапность нападения. По другому сложно объяснить столь сжатые сроки, отведенные на взятие крепости. В 1939 году крепость, которую оборонял далеко не самый мощный польский гарнизон, немцы не могли взять три дня. В июне 1941 года штурм сооружений крепости возлагался на части 45-ой немецкой дивизии. Вопреки распространенному мнению, 45-ая дивизия, укомплектованная в основном уроженцами Австрии, усиленной не была и имела обычный для немецкой дивизии состав. Она принимала в 1939-1940 годах участие в боевых действиях в Польше и Франции. Кроме того, части дивизии имели опыт преодоления водных преград и укреплений. Всего на участке крепости немецкое командование сосредоточило до 20 тыс. человек (вместе со смежными с 45-ой дивизией частями), действия которых поддерживались мощной артиллерийской группой. От масштабного применения танков в боях за крепость немецкое командование отказалось и бронетехнику использовало эпизодически. Авиация в первые дни боев за крепость противником также не привлекалась.</a:t>
            </a:r>
          </a:p>
        </p:txBody>
      </p:sp>
    </p:spTree>
    <p:extLst>
      <p:ext uri="{BB962C8B-B14F-4D97-AF65-F5344CB8AC3E}">
        <p14:creationId xmlns:p14="http://schemas.microsoft.com/office/powerpoint/2010/main" val="1429403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9092AD0-9818-4D56-B5AE-E537A2FC3168}"/>
              </a:ext>
            </a:extLst>
          </p:cNvPr>
          <p:cNvSpPr>
            <a:spLocks noGrp="1"/>
          </p:cNvSpPr>
          <p:nvPr>
            <p:ph type="title"/>
          </p:nvPr>
        </p:nvSpPr>
        <p:spPr/>
        <p:txBody>
          <a:bodyPr>
            <a:normAutofit/>
          </a:bodyPr>
          <a:lstStyle/>
          <a:p>
            <a:r>
              <a:rPr lang="ru-RU" dirty="0"/>
              <a:t>Силы обороны</a:t>
            </a:r>
          </a:p>
        </p:txBody>
      </p:sp>
      <p:sp>
        <p:nvSpPr>
          <p:cNvPr id="3" name="Объект 2">
            <a:extLst>
              <a:ext uri="{FF2B5EF4-FFF2-40B4-BE49-F238E27FC236}">
                <a16:creationId xmlns:a16="http://schemas.microsoft.com/office/drawing/2014/main" id="{B45DA09A-3C8A-4A20-9D7A-C9A4F773DDE3}"/>
              </a:ext>
            </a:extLst>
          </p:cNvPr>
          <p:cNvSpPr>
            <a:spLocks noGrp="1"/>
          </p:cNvSpPr>
          <p:nvPr>
            <p:ph sz="quarter" idx="13"/>
          </p:nvPr>
        </p:nvSpPr>
        <p:spPr>
          <a:xfrm>
            <a:off x="685801" y="1796958"/>
            <a:ext cx="4919352" cy="3131302"/>
          </a:xfrm>
        </p:spPr>
        <p:txBody>
          <a:bodyPr>
            <a:normAutofit/>
          </a:bodyPr>
          <a:lstStyle/>
          <a:p>
            <a:r>
              <a:rPr lang="ru-RU" dirty="0"/>
              <a:t>Каковы были силы защитников крепости? До сих пор невозможно определить общую численность гарнизона крепости. Всего в районе крепости, в Бресте и его окрестностях находилось около 32 тыс. солдат и офицеров Красной Армии.</a:t>
            </a:r>
          </a:p>
        </p:txBody>
      </p:sp>
      <p:pic>
        <p:nvPicPr>
          <p:cNvPr id="2052" name="Picture 4" descr="http://russian7.ru/wp-content/uploads/2014/08/photo_16.jpg">
            <a:extLst>
              <a:ext uri="{FF2B5EF4-FFF2-40B4-BE49-F238E27FC236}">
                <a16:creationId xmlns:a16="http://schemas.microsoft.com/office/drawing/2014/main" id="{9BF2ACE5-D205-4D74-A47E-F69E9294A5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4546" y="685800"/>
            <a:ext cx="4762500" cy="32194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2092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83E74F1-05F8-414C-A68E-C2DB27CA0A7E}"/>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961ACBCA-8F68-4A84-8E66-854F9762EA6B}"/>
              </a:ext>
            </a:extLst>
          </p:cNvPr>
          <p:cNvSpPr>
            <a:spLocks noGrp="1"/>
          </p:cNvSpPr>
          <p:nvPr>
            <p:ph sz="quarter" idx="13"/>
          </p:nvPr>
        </p:nvSpPr>
        <p:spPr>
          <a:xfrm>
            <a:off x="685800" y="685800"/>
            <a:ext cx="10394707" cy="4688785"/>
          </a:xfrm>
        </p:spPr>
        <p:txBody>
          <a:bodyPr>
            <a:normAutofit/>
          </a:bodyPr>
          <a:lstStyle/>
          <a:p>
            <a:r>
              <a:rPr lang="ru-RU" dirty="0"/>
              <a:t>Непосредственное участие в боях в районе крепости приняли от 4,5 тыс. до 8 тыс. человек. В любом случае, оказавшиеся в окружении советские части представляли внушительную силу и, несмотря на очаговый характер обороны, сходу овладеть крепостными сооружениями, полагаясь на лобовой штурм, было нелегко. С советской стороны известно об использовании в боях за крепость нескольких плавающих танков Т-38, контратака которых на немецкие позиции оказалась неудачной. Обладали защитники крепости несколькими зенитными и противотанковыми орудиями. Именно снарядом зенитного орудия будет подбита одна из немецких самоходок, приблизившихся к крепости.</a:t>
            </a:r>
          </a:p>
        </p:txBody>
      </p:sp>
    </p:spTree>
    <p:extLst>
      <p:ext uri="{BB962C8B-B14F-4D97-AF65-F5344CB8AC3E}">
        <p14:creationId xmlns:p14="http://schemas.microsoft.com/office/powerpoint/2010/main" val="3008089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5A8751-E683-44B2-924D-1AD4DF643C59}"/>
              </a:ext>
            </a:extLst>
          </p:cNvPr>
          <p:cNvSpPr>
            <a:spLocks noGrp="1"/>
          </p:cNvSpPr>
          <p:nvPr>
            <p:ph type="title"/>
          </p:nvPr>
        </p:nvSpPr>
        <p:spPr>
          <a:xfrm>
            <a:off x="685801" y="685800"/>
            <a:ext cx="10396882" cy="1151965"/>
          </a:xfrm>
        </p:spPr>
        <p:txBody>
          <a:bodyPr/>
          <a:lstStyle/>
          <a:p>
            <a:r>
              <a:rPr lang="ru-RU" dirty="0"/>
              <a:t>Штурм</a:t>
            </a:r>
          </a:p>
        </p:txBody>
      </p:sp>
      <p:sp>
        <p:nvSpPr>
          <p:cNvPr id="3" name="Объект 2">
            <a:extLst>
              <a:ext uri="{FF2B5EF4-FFF2-40B4-BE49-F238E27FC236}">
                <a16:creationId xmlns:a16="http://schemas.microsoft.com/office/drawing/2014/main" id="{30A5CF3E-87BD-4552-98D7-EC7D2A64B31C}"/>
              </a:ext>
            </a:extLst>
          </p:cNvPr>
          <p:cNvSpPr>
            <a:spLocks noGrp="1"/>
          </p:cNvSpPr>
          <p:nvPr>
            <p:ph sz="quarter" idx="13"/>
          </p:nvPr>
        </p:nvSpPr>
        <p:spPr>
          <a:xfrm>
            <a:off x="685800" y="2063396"/>
            <a:ext cx="10394707" cy="3311189"/>
          </a:xfrm>
        </p:spPr>
        <p:txBody>
          <a:bodyPr>
            <a:normAutofit/>
          </a:bodyPr>
          <a:lstStyle/>
          <a:p>
            <a:r>
              <a:rPr lang="ru-RU" dirty="0"/>
              <a:t>С самого начала бои носили хаотичный, но ожесточенный характер. Преследуя цель быстрого взятия крепости, немецкие войска втянулись в ближние бои с использованием, прежде всего, стрелкового вооружения, которые неизбежно вели к большим потерям для обеих сторон. Нередко бои носили и встречный характер. Одна из таких успешных контратак у </a:t>
            </a:r>
            <a:r>
              <a:rPr lang="ru-RU" dirty="0" err="1"/>
              <a:t>Тереспольских</a:t>
            </a:r>
            <a:r>
              <a:rPr lang="ru-RU" dirty="0"/>
              <a:t> ворот крепости 22 июня, закончившаяся уничтожением немецкой штурмовой группы, была запечатлена на картине Кривоногова «Защитники Брестской крепости». И наибольшие потери части 45-й дивизии понесли именно в первый день боев, проведя не менее 8 масштабных атак.</a:t>
            </a:r>
          </a:p>
        </p:txBody>
      </p:sp>
    </p:spTree>
    <p:extLst>
      <p:ext uri="{BB962C8B-B14F-4D97-AF65-F5344CB8AC3E}">
        <p14:creationId xmlns:p14="http://schemas.microsoft.com/office/powerpoint/2010/main" val="6217507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F45B71-8C80-40C4-B2A0-02C8642FAE8C}"/>
              </a:ext>
            </a:extLst>
          </p:cNvPr>
          <p:cNvSpPr>
            <a:spLocks noGrp="1"/>
          </p:cNvSpPr>
          <p:nvPr>
            <p:ph type="title"/>
          </p:nvPr>
        </p:nvSpPr>
        <p:spPr>
          <a:xfrm>
            <a:off x="683625" y="234788"/>
            <a:ext cx="10396882" cy="1151965"/>
          </a:xfrm>
        </p:spPr>
        <p:txBody>
          <a:bodyPr/>
          <a:lstStyle/>
          <a:p>
            <a:r>
              <a:rPr lang="ru-RU" dirty="0"/>
              <a:t>Защитники брестской крепости</a:t>
            </a:r>
          </a:p>
        </p:txBody>
      </p:sp>
      <p:sp>
        <p:nvSpPr>
          <p:cNvPr id="3" name="Объект 2">
            <a:extLst>
              <a:ext uri="{FF2B5EF4-FFF2-40B4-BE49-F238E27FC236}">
                <a16:creationId xmlns:a16="http://schemas.microsoft.com/office/drawing/2014/main" id="{F6153888-BB88-45CD-AC96-A6411F268C65}"/>
              </a:ext>
            </a:extLst>
          </p:cNvPr>
          <p:cNvSpPr>
            <a:spLocks noGrp="1"/>
          </p:cNvSpPr>
          <p:nvPr>
            <p:ph sz="quarter" idx="13"/>
          </p:nvPr>
        </p:nvSpPr>
        <p:spPr/>
        <p:txBody>
          <a:bodyPr/>
          <a:lstStyle/>
          <a:p>
            <a:endParaRPr lang="ru-RU"/>
          </a:p>
        </p:txBody>
      </p:sp>
      <p:pic>
        <p:nvPicPr>
          <p:cNvPr id="4098" name="Picture 2" descr="http://russian7.ru/wp-content/uploads/2014/08/113_3-663x351.jpg">
            <a:extLst>
              <a:ext uri="{FF2B5EF4-FFF2-40B4-BE49-F238E27FC236}">
                <a16:creationId xmlns:a16="http://schemas.microsoft.com/office/drawing/2014/main" id="{EE65C12F-1729-4022-90ED-6222577814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4152" y="1612301"/>
            <a:ext cx="9015827" cy="4773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5426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B17BB1-D6A6-4208-87A1-29B6691D7957}"/>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0FB1CDE-103F-4651-9820-5BD1F0BC267F}"/>
              </a:ext>
            </a:extLst>
          </p:cNvPr>
          <p:cNvSpPr>
            <a:spLocks noGrp="1"/>
          </p:cNvSpPr>
          <p:nvPr>
            <p:ph sz="quarter" idx="13"/>
          </p:nvPr>
        </p:nvSpPr>
        <p:spPr>
          <a:xfrm>
            <a:off x="685800" y="237506"/>
            <a:ext cx="10394707" cy="5137079"/>
          </a:xfrm>
        </p:spPr>
        <p:txBody>
          <a:bodyPr>
            <a:normAutofit/>
          </a:bodyPr>
          <a:lstStyle/>
          <a:p>
            <a:r>
              <a:rPr lang="ru-RU" dirty="0"/>
              <a:t>К 24 июня немецким войскам удалось овладеть большей частью крепости. Одним из последних укреплений, где продолжалось организованное сопротивление, стал Восточный форт, который удалось взять только после бомбардировки с воздуха. К 30 июня основные очаги обороны были подавлены. Сопротивление с этого момента оказывалось небольшими и группами и отдельными бойцами Красной Армии. В то же время и действия немецких войск в июле носили последовательный, но уже не столь активный характер. Теперь против оборонявшихся действовали в основном охранные части.</a:t>
            </a:r>
          </a:p>
        </p:txBody>
      </p:sp>
    </p:spTree>
    <p:extLst>
      <p:ext uri="{BB962C8B-B14F-4D97-AF65-F5344CB8AC3E}">
        <p14:creationId xmlns:p14="http://schemas.microsoft.com/office/powerpoint/2010/main" val="4087881929"/>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TM04033927[[fn=Главное мероприятие]]</Template>
  <TotalTime>109</TotalTime>
  <Words>869</Words>
  <Application>Microsoft Office PowerPoint</Application>
  <PresentationFormat>Широкоэкранный</PresentationFormat>
  <Paragraphs>21</Paragraphs>
  <Slides>13</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13</vt:i4>
      </vt:variant>
    </vt:vector>
  </HeadingPairs>
  <TitlesOfParts>
    <vt:vector size="16" baseType="lpstr">
      <vt:lpstr>Arial</vt:lpstr>
      <vt:lpstr>Impact</vt:lpstr>
      <vt:lpstr>Главное мероприятие</vt:lpstr>
      <vt:lpstr>Оборона брестской крепости в июне 1941 г. </vt:lpstr>
      <vt:lpstr>Краткий обзор</vt:lpstr>
      <vt:lpstr>Трудная крепость</vt:lpstr>
      <vt:lpstr>Презентация PowerPoint</vt:lpstr>
      <vt:lpstr>Силы обороны</vt:lpstr>
      <vt:lpstr>Презентация PowerPoint</vt:lpstr>
      <vt:lpstr>Штурм</vt:lpstr>
      <vt:lpstr>Защитники брестской крепости</vt:lpstr>
      <vt:lpstr>Презентация PowerPoint</vt:lpstr>
      <vt:lpstr>Презентация PowerPoint</vt:lpstr>
      <vt:lpstr>Потери</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Оборона брестской крепости в июне 1941 г. </dc:title>
  <dc:creator>Иван</dc:creator>
  <cp:lastModifiedBy>Иван</cp:lastModifiedBy>
  <cp:revision>12</cp:revision>
  <dcterms:created xsi:type="dcterms:W3CDTF">2017-12-18T17:11:39Z</dcterms:created>
  <dcterms:modified xsi:type="dcterms:W3CDTF">2017-12-27T15:01:33Z</dcterms:modified>
</cp:coreProperties>
</file>