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3" r:id="rId8"/>
    <p:sldId id="262" r:id="rId9"/>
    <p:sldId id="264" r:id="rId10"/>
    <p:sldId id="265" r:id="rId11"/>
    <p:sldId id="266" r:id="rId12"/>
    <p:sldId id="268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77" r:id="rId21"/>
    <p:sldId id="278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5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5EF4FB0-D92A-442F-AF77-B0485725E5F0}"/>
              </a:ext>
            </a:extLst>
          </p:cNvPr>
          <p:cNvSpPr txBox="1"/>
          <p:nvPr/>
        </p:nvSpPr>
        <p:spPr>
          <a:xfrm>
            <a:off x="1194179" y="485917"/>
            <a:ext cx="71650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«Правила обращения</a:t>
            </a:r>
            <a:endParaRPr lang="ru" sz="4000" b="1" dirty="0">
              <a:solidFill>
                <a:srgbClr val="FF000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</a:endParaRPr>
          </a:p>
          <a:p>
            <a:pPr algn="ctr"/>
            <a:r>
              <a:rPr lang="ru-RU" sz="4000" b="1" dirty="0">
                <a:solidFill>
                  <a:srgbClr val="FF0000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</a:rPr>
              <a:t> с животными»</a:t>
            </a:r>
            <a:endParaRPr lang="ru-RU" sz="4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xmlns="" id="{47D26E01-E882-4105-A58C-E94427EFBBAE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4794" y="1920697"/>
            <a:ext cx="2537994" cy="2251447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xmlns="" id="{6E0ADB81-3D10-4018-B920-E911250C7E14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322939">
            <a:off x="7858125" y="1982255"/>
            <a:ext cx="2038636" cy="2128336"/>
          </a:xfrm>
          <a:prstGeom prst="rect">
            <a:avLst/>
          </a:prstGeom>
        </p:spPr>
      </p:pic>
      <p:pic>
        <p:nvPicPr>
          <p:cNvPr id="11" name="Рисунок 11">
            <a:extLst>
              <a:ext uri="{FF2B5EF4-FFF2-40B4-BE49-F238E27FC236}">
                <a16:creationId xmlns:a16="http://schemas.microsoft.com/office/drawing/2014/main" xmlns="" id="{E4B65795-8448-49B4-A28E-3EBD326FD53C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54372" y="4283486"/>
            <a:ext cx="2537994" cy="1817204"/>
          </a:xfrm>
          <a:prstGeom prst="rect">
            <a:avLst/>
          </a:prstGeom>
        </p:spPr>
      </p:pic>
      <p:pic>
        <p:nvPicPr>
          <p:cNvPr id="13" name="Рисунок 13">
            <a:extLst>
              <a:ext uri="{FF2B5EF4-FFF2-40B4-BE49-F238E27FC236}">
                <a16:creationId xmlns:a16="http://schemas.microsoft.com/office/drawing/2014/main" xmlns="" id="{E6274291-2BE1-40DB-B15E-407B1986CFC6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94674" y="2376846"/>
            <a:ext cx="2921846" cy="359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1762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D0DE083-51FE-4925-A1A3-CB2B7921B4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6397239" y="2374142"/>
            <a:ext cx="5327546" cy="39992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5695D423-AB1F-4892-AB53-9DFDEF505E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327745" y="2374142"/>
            <a:ext cx="5327546" cy="41654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FA256E0-D492-4D1B-A64B-67E6AA1F0FF2}"/>
              </a:ext>
            </a:extLst>
          </p:cNvPr>
          <p:cNvSpPr txBox="1"/>
          <p:nvPr/>
        </p:nvSpPr>
        <p:spPr>
          <a:xfrm>
            <a:off x="327745" y="318448"/>
            <a:ext cx="90835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b="1" i="0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ягуш</a:t>
            </a:r>
            <a:r>
              <a:rPr lang="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издавна используют для научных целей</a:t>
            </a:r>
            <a:r>
              <a:rPr lang="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 люди 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сооруж</a:t>
            </a:r>
            <a:r>
              <a:rPr lang="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ают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памятники лягушк</a:t>
            </a:r>
            <a:r>
              <a:rPr lang="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ам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 то, что он</a:t>
            </a:r>
            <a:r>
              <a:rPr lang="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помог</a:t>
            </a:r>
            <a:r>
              <a:rPr lang="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ают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человеку в медицинских исследованиях. </a:t>
            </a:r>
            <a:endParaRPr lang="ru-RU" sz="2400" b="1" i="1" dirty="0">
              <a:solidFill>
                <a:srgbClr val="0070C0"/>
              </a:solidFill>
              <a:effectLst/>
              <a:latin typeface="Times NR Cyr M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1729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25B9474-ED64-4621-ADCA-33D36D6D465F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8544" y="231905"/>
            <a:ext cx="6060055" cy="31970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D51D8707-5D1C-4211-9FE6-710E9E383270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614608" y="3653599"/>
            <a:ext cx="5378363" cy="29737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26189429-4388-44E9-812C-0667D30D3D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298544" y="3596751"/>
            <a:ext cx="6104635" cy="30306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BF0930E-A983-40A5-A984-50520F921E2A}"/>
              </a:ext>
            </a:extLst>
          </p:cNvPr>
          <p:cNvSpPr txBox="1"/>
          <p:nvPr/>
        </p:nvSpPr>
        <p:spPr>
          <a:xfrm>
            <a:off x="6799421" y="1291843"/>
            <a:ext cx="2867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это что за животн</a:t>
            </a:r>
            <a:r>
              <a:rPr lang="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ы</a:t>
            </a: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е?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7377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3273C83E-88D0-44DD-98BB-AA2DADBB7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902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4DBB0A0-C180-4A49-99E9-A988ED717A91}"/>
              </a:ext>
            </a:extLst>
          </p:cNvPr>
          <p:cNvSpPr txBox="1"/>
          <p:nvPr/>
        </p:nvSpPr>
        <p:spPr>
          <a:xfrm>
            <a:off x="3066196" y="350861"/>
            <a:ext cx="529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" sz="3200" b="1" dirty="0">
                <a:solidFill>
                  <a:srgbClr val="FFFF00"/>
                </a:solidFill>
              </a:rPr>
              <a:t>Ящерица сбросила хвост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3711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5114399F-044E-4235-A2AD-A422645FE09F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96000" y="3281955"/>
            <a:ext cx="5015623" cy="3409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8639CD2A-B36D-412D-AAE4-3021F24EB57E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93706" y="3281955"/>
            <a:ext cx="5002296" cy="3576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A7D8736D-CD10-4D5A-8D6C-D78E15E6BD7A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093706" y="112012"/>
            <a:ext cx="4890553" cy="31699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5">
            <a:extLst>
              <a:ext uri="{FF2B5EF4-FFF2-40B4-BE49-F238E27FC236}">
                <a16:creationId xmlns:a16="http://schemas.microsoft.com/office/drawing/2014/main" xmlns="" id="{EDE95C18-CFC1-4900-AAD0-CA4928893BE0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984258" y="74958"/>
            <a:ext cx="5114035" cy="320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75597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D198ACC-BB1B-4130-83A5-003A9C86C796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1305" y="224105"/>
            <a:ext cx="5403792" cy="29603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03EE4C0D-7876-49B7-96BF-8191DF36D0BF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96000" y="3406815"/>
            <a:ext cx="5342094" cy="31508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5C184783-7325-4C28-AFB7-A02563B55C58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3003" y="3505757"/>
            <a:ext cx="5342094" cy="31508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4BDDD420-920E-48B8-8705-6414CE729A9F}"/>
              </a:ext>
            </a:extLst>
          </p:cNvPr>
          <p:cNvSpPr txBox="1"/>
          <p:nvPr/>
        </p:nvSpPr>
        <p:spPr>
          <a:xfrm>
            <a:off x="6371513" y="1165682"/>
            <a:ext cx="29828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Кто из вас видел змей?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2190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7DBE7281-5076-4EBE-A903-FC41BC086554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79291" y="3645089"/>
            <a:ext cx="4856330" cy="3033469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1809C30-FC83-4667-9850-52C2CE601992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8420" y="179442"/>
            <a:ext cx="5837580" cy="3283638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859FD966-D2F7-4C3A-BDD1-CAD49F0C3B23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6379" y="3645089"/>
            <a:ext cx="6876373" cy="30334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43BC7D3-F1F0-4775-9380-E35B33CBF217}"/>
              </a:ext>
            </a:extLst>
          </p:cNvPr>
          <p:cNvSpPr txBox="1"/>
          <p:nvPr/>
        </p:nvSpPr>
        <p:spPr>
          <a:xfrm>
            <a:off x="2504616" y="2239280"/>
            <a:ext cx="1959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" sz="3200" b="1" dirty="0">
                <a:solidFill>
                  <a:srgbClr val="FFFF00"/>
                </a:solidFill>
              </a:rPr>
              <a:t>Гадюка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E09EDA3-B27B-4DE7-9518-F8F106463CB1}"/>
              </a:ext>
            </a:extLst>
          </p:cNvPr>
          <p:cNvSpPr txBox="1"/>
          <p:nvPr/>
        </p:nvSpPr>
        <p:spPr>
          <a:xfrm>
            <a:off x="2817377" y="5709032"/>
            <a:ext cx="1959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" sz="3200" b="1" dirty="0">
                <a:solidFill>
                  <a:srgbClr val="FF0000"/>
                </a:solidFill>
              </a:rPr>
              <a:t>Удав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13DFE8B-3122-439E-A50D-A7E7170DCAAB}"/>
              </a:ext>
            </a:extLst>
          </p:cNvPr>
          <p:cNvSpPr txBox="1"/>
          <p:nvPr/>
        </p:nvSpPr>
        <p:spPr>
          <a:xfrm>
            <a:off x="9433305" y="3894450"/>
            <a:ext cx="845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" sz="3200" b="1" dirty="0">
                <a:solidFill>
                  <a:srgbClr val="FFFF00"/>
                </a:solidFill>
              </a:rPr>
              <a:t>Уж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7D4B35F7-28E5-4428-9102-C430410BF2BE}"/>
              </a:ext>
            </a:extLst>
          </p:cNvPr>
          <p:cNvSpPr txBox="1"/>
          <p:nvPr/>
        </p:nvSpPr>
        <p:spPr>
          <a:xfrm>
            <a:off x="6332312" y="1469838"/>
            <a:ext cx="335507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вам известны змеи?</a:t>
            </a:r>
            <a:endParaRPr lang="ru-RU" sz="3200" b="1" i="1" dirty="0">
              <a:solidFill>
                <a:srgbClr val="7030A0"/>
              </a:solidFill>
              <a:effectLst/>
              <a:latin typeface="Times NR Cyr M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6240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7D060F6F-E761-4287-88A3-4DE8C2EB085C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6977" y="204290"/>
            <a:ext cx="3909516" cy="2854834"/>
          </a:xfrm>
          <a:prstGeom prst="rect">
            <a:avLst/>
          </a:prstGeom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A6041C35-2DA1-4AD9-A9D9-AB057C93C5AC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32000" y="3282922"/>
            <a:ext cx="6832538" cy="3370788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FCA10065-2018-4807-A5F8-5372BBA692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326977" y="3282922"/>
            <a:ext cx="4520822" cy="3370788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EE1D4184-C173-421E-8A4A-F045A150718A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244560" y="204290"/>
            <a:ext cx="4719978" cy="28548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4226CE0-34EF-4B96-8D44-30EC27E2E8E4}"/>
              </a:ext>
            </a:extLst>
          </p:cNvPr>
          <p:cNvSpPr txBox="1"/>
          <p:nvPr/>
        </p:nvSpPr>
        <p:spPr>
          <a:xfrm>
            <a:off x="4632925" y="712151"/>
            <a:ext cx="22152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" sz="3200" b="1" dirty="0">
                <a:solidFill>
                  <a:srgbClr val="00B0F0"/>
                </a:solidFill>
              </a:rPr>
              <a:t>Чем питаются змеи?</a:t>
            </a:r>
            <a:endParaRPr lang="ru-RU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6927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202F106F-20F2-400C-90F2-347F474248CC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4299" y="3793719"/>
            <a:ext cx="3970540" cy="24846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3E41F56D-85D2-4BF2-B7D4-B7E625E060A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8279020" y="3507816"/>
            <a:ext cx="3453325" cy="27976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84A8EC1E-DFFE-44BE-897E-9E9115EB74A5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6478" y="296516"/>
            <a:ext cx="5079184" cy="28672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9ED66E1-518D-459A-BFCC-571CFBF46F2B}"/>
              </a:ext>
            </a:extLst>
          </p:cNvPr>
          <p:cNvSpPr txBox="1"/>
          <p:nvPr/>
        </p:nvSpPr>
        <p:spPr>
          <a:xfrm>
            <a:off x="5745991" y="945326"/>
            <a:ext cx="4077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" sz="32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32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 змей – лекарство от многих тяжёлых заболеваний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C17664D-1EDE-4041-A865-8104DB1C4838}"/>
              </a:ext>
            </a:extLst>
          </p:cNvPr>
          <p:cNvSpPr txBox="1"/>
          <p:nvPr/>
        </p:nvSpPr>
        <p:spPr>
          <a:xfrm>
            <a:off x="4571094" y="3694204"/>
            <a:ext cx="370792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змеи очень красивая кожа</a:t>
            </a:r>
            <a:r>
              <a:rPr lang="ru" sz="32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" sz="32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нее </a:t>
            </a:r>
            <a:r>
              <a:rPr lang="ru-RU" sz="3200" b="1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делают сумочки, обувь</a:t>
            </a:r>
            <a:r>
              <a:rPr lang="ru-RU" sz="1800" i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i="1" dirty="0">
              <a:effectLst/>
              <a:latin typeface="Times NR Cyr M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15660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04B91E42-6CC4-493B-B455-0DB04F0CEA28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37674" y="241301"/>
            <a:ext cx="4686868" cy="3044043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FAB13773-750A-4A64-82DA-168AED61D6D5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267459" y="3531360"/>
            <a:ext cx="5006160" cy="3228994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8A8B756B-9C20-483E-A4CC-1D5A639AF8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459" y="200006"/>
            <a:ext cx="4906645" cy="312663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9119AD-05E1-417C-9B7F-FEFF6F34DC85}"/>
              </a:ext>
            </a:extLst>
          </p:cNvPr>
          <p:cNvSpPr txBox="1"/>
          <p:nvPr/>
        </p:nvSpPr>
        <p:spPr>
          <a:xfrm>
            <a:off x="361384" y="3698828"/>
            <a:ext cx="55631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Недолюбливают </a:t>
            </a:r>
            <a:r>
              <a:rPr lang="ru" sz="32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люди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 пауков. А между тем это очень интересные, по-своему красивые и полезные животные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1511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8D802631-AC57-48BE-92E8-2E0E1BF259F5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483024"/>
            <a:ext cx="6368956" cy="5374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4B0A1A42-3209-4E1D-A91F-019EFE492741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96000" y="1451759"/>
            <a:ext cx="6090315" cy="5406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B5664497-2523-46E6-9750-48BCF4EF36F9}"/>
              </a:ext>
            </a:extLst>
          </p:cNvPr>
          <p:cNvSpPr txBox="1"/>
          <p:nvPr/>
        </p:nvSpPr>
        <p:spPr>
          <a:xfrm>
            <a:off x="727596" y="130506"/>
            <a:ext cx="82429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какие искусные кружевницы! Вы видели в лесу серебристые кружева паутины? 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171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48EA8BF3-0F82-4F83-8BE9-5DB672B527B0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4775" y="3563894"/>
            <a:ext cx="3701992" cy="27764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xmlns="" id="{44144E32-4D6E-43AC-8369-77859B7ADF52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4775" y="288561"/>
            <a:ext cx="5034508" cy="28319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4">
            <a:extLst>
              <a:ext uri="{FF2B5EF4-FFF2-40B4-BE49-F238E27FC236}">
                <a16:creationId xmlns:a16="http://schemas.microsoft.com/office/drawing/2014/main" xmlns="" id="{6ACD9123-6AE1-42BD-B755-066AEC49700B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73524" y="3563894"/>
            <a:ext cx="3466403" cy="27731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6">
            <a:extLst>
              <a:ext uri="{FF2B5EF4-FFF2-40B4-BE49-F238E27FC236}">
                <a16:creationId xmlns:a16="http://schemas.microsoft.com/office/drawing/2014/main" xmlns="" id="{393518E5-C71A-42E9-BA4F-906DD2BC1B84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330821" y="3505106"/>
            <a:ext cx="3466404" cy="28319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4AFB2048-94AD-4E1A-877E-84E2D71E54B4}"/>
              </a:ext>
            </a:extLst>
          </p:cNvPr>
          <p:cNvSpPr txBox="1"/>
          <p:nvPr/>
        </p:nvSpPr>
        <p:spPr>
          <a:xfrm>
            <a:off x="5888154" y="1104351"/>
            <a:ext cx="3608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" sz="3600" b="1" dirty="0">
                <a:solidFill>
                  <a:srgbClr val="0070C0"/>
                </a:solidFill>
              </a:rPr>
              <a:t>Какие разные лягушки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07786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4C22EB71-DBBD-468E-AA99-8C9A4227C42A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4365"/>
            <a:ext cx="12192000" cy="6862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60570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FD278CA-94E4-4B24-81E0-B099A33995E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0" y="801805"/>
            <a:ext cx="6343453" cy="4591904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DC13E047-7ACA-4722-AE67-9A4769CA3C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6327742" y="801805"/>
            <a:ext cx="5864258" cy="45919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1D1FC918-076B-4B53-A613-269E7D2E87C3}"/>
              </a:ext>
            </a:extLst>
          </p:cNvPr>
          <p:cNvSpPr txBox="1"/>
          <p:nvPr/>
        </p:nvSpPr>
        <p:spPr>
          <a:xfrm>
            <a:off x="2565942" y="106779"/>
            <a:ext cx="6493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" sz="3200" b="1" dirty="0">
                <a:solidFill>
                  <a:srgbClr val="FF0000"/>
                </a:solidFill>
              </a:rPr>
              <a:t>Чем и как питаются пауки?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EE65BACC-57F4-4F2A-9E02-073B5F96D161}"/>
              </a:ext>
            </a:extLst>
          </p:cNvPr>
          <p:cNvSpPr txBox="1"/>
          <p:nvPr/>
        </p:nvSpPr>
        <p:spPr>
          <a:xfrm>
            <a:off x="153537" y="5503960"/>
            <a:ext cx="118849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 же надо обращаться с этими животными? </a:t>
            </a:r>
            <a:endParaRPr lang="ru" sz="28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встречи с ними их не надо трогать, надо </a:t>
            </a:r>
            <a:r>
              <a:rPr lang="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просто </a:t>
            </a:r>
            <a:r>
              <a:rPr lang="ru-RU" sz="28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отойти в сторону.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2605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8B17160-527D-48F9-B30E-8BF757D199F0}"/>
              </a:ext>
            </a:extLst>
          </p:cNvPr>
          <p:cNvSpPr txBox="1"/>
          <p:nvPr/>
        </p:nvSpPr>
        <p:spPr>
          <a:xfrm>
            <a:off x="0" y="426493"/>
            <a:ext cx="96245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надо охранять этих животных?</a:t>
            </a:r>
            <a:endParaRPr lang="ru" sz="32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Что может произойти в природе при их исчезновении?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DB55350-124C-45AE-9FA7-03FF0A8076C6}"/>
              </a:ext>
            </a:extLst>
          </p:cNvPr>
          <p:cNvSpPr txBox="1"/>
          <p:nvPr/>
        </p:nvSpPr>
        <p:spPr>
          <a:xfrm>
            <a:off x="682387" y="1996153"/>
            <a:ext cx="8259739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" sz="3200" b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b="1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ожем ли мы сказать: «полезные» или «вредные» эти животные? </a:t>
            </a:r>
            <a:endParaRPr lang="ru" sz="3200" b="1" i="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«полезное»  животное? </a:t>
            </a:r>
            <a:endParaRPr lang="ru" sz="3200" b="1" i="0" dirty="0">
              <a:solidFill>
                <a:srgbClr val="00B0F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i="0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 названия придумали люди, исходя из своих знаний о мире. Сегодня мы узнали много нового о животных, которых раньше не любили.</a:t>
            </a:r>
            <a:endParaRPr lang="ru-RU" sz="3200" b="1" i="1" dirty="0">
              <a:solidFill>
                <a:srgbClr val="00B0F0"/>
              </a:solidFill>
              <a:effectLst/>
              <a:latin typeface="Times NR Cyr M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40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68B9A80-7981-4752-A188-5E12E8E6E51B}"/>
              </a:ext>
            </a:extLst>
          </p:cNvPr>
          <p:cNvSpPr/>
          <p:nvPr/>
        </p:nvSpPr>
        <p:spPr>
          <a:xfrm>
            <a:off x="0" y="-99515"/>
            <a:ext cx="12192000" cy="697536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6743D3B-9AC8-44B0-A170-AF0A9C4811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44552" cy="6875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1E4F1FC5-9D26-41F6-8654-1FFF6921BDBD}"/>
              </a:ext>
            </a:extLst>
          </p:cNvPr>
          <p:cNvSpPr txBox="1"/>
          <p:nvPr/>
        </p:nvSpPr>
        <p:spPr>
          <a:xfrm>
            <a:off x="8944116" y="1552147"/>
            <a:ext cx="274831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Какие из этих лягушек вы видели в природе</a:t>
            </a:r>
            <a:r>
              <a:rPr lang="ru" sz="40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3709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F7CA22E4-610D-4A09-A3B3-14E82AD870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999FDE8-459E-4026-9E45-E9458042EA35}"/>
              </a:ext>
            </a:extLst>
          </p:cNvPr>
          <p:cNvSpPr txBox="1"/>
          <p:nvPr/>
        </p:nvSpPr>
        <p:spPr>
          <a:xfrm>
            <a:off x="2158052" y="1978640"/>
            <a:ext cx="7875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Мальчишки часто убивают лягушек. И чем больше они бьют их, тем злее в этих местах становятся комары, потому что лягушки – главные истребители комаров. </a:t>
            </a:r>
            <a:endParaRPr lang="ru-RU" sz="2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2329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C646B51-CE34-495F-8B86-800B81F03EF9}"/>
              </a:ext>
            </a:extLst>
          </p:cNvPr>
          <p:cNvSpPr txBox="1"/>
          <p:nvPr/>
        </p:nvSpPr>
        <p:spPr>
          <a:xfrm>
            <a:off x="0" y="818524"/>
            <a:ext cx="93404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Лягушки питаются насекомыми, пауками и улитками</a:t>
            </a:r>
            <a:endParaRPr lang="ru-RU" sz="3200" b="1" dirty="0">
              <a:solidFill>
                <a:srgbClr val="00B0F0"/>
              </a:solidFill>
            </a:endParaRPr>
          </a:p>
        </p:txBody>
      </p:sp>
      <p:pic>
        <p:nvPicPr>
          <p:cNvPr id="2" name="Рисунок 3">
            <a:extLst>
              <a:ext uri="{FF2B5EF4-FFF2-40B4-BE49-F238E27FC236}">
                <a16:creationId xmlns:a16="http://schemas.microsoft.com/office/drawing/2014/main" xmlns="" id="{EDB78CBD-A5BC-436A-AFBC-44E611053C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341194" y="2504506"/>
            <a:ext cx="5430672" cy="3981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63E52559-5812-4961-A88B-C5A5BFE479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/>
          <a:srcRect/>
          <a:stretch/>
        </p:blipFill>
        <p:spPr>
          <a:xfrm>
            <a:off x="6096000" y="2504506"/>
            <a:ext cx="5867400" cy="3981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96662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F07DC0D-7E09-4949-B8BC-B3424476D1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0" y="0"/>
            <a:ext cx="12192000" cy="6837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67528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D2E7EF3-F9FC-4F17-BEF4-9C98B3FD9404}"/>
              </a:ext>
            </a:extLst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7516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791211B-998E-4E7F-82A2-56EAD5B16E96}"/>
              </a:ext>
            </a:extLst>
          </p:cNvPr>
          <p:cNvSpPr txBox="1"/>
          <p:nvPr/>
        </p:nvSpPr>
        <p:spPr>
          <a:xfrm>
            <a:off x="218934" y="166568"/>
            <a:ext cx="292858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все лягушки живут в болотах. Есть и такие, которые живут на деревьях, например, </a:t>
            </a:r>
            <a:r>
              <a:rPr lang="ru-RU" sz="2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древесная лягушка – квакша</a:t>
            </a:r>
            <a:r>
              <a:rPr lang="ru" sz="22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200" b="1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отличие от других лягушек Квакша не любит дождь – больно бьют её маленькое тельце крупные капли. Целое лето квакши держатся на деревьях. Ни один жучок, ни бабочка или гусеница не ускользнёт от этой лягушки</a:t>
            </a:r>
            <a:endParaRPr lang="ru-RU" sz="2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95264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40D903D1-C87E-4DD0-A813-FE43FF2422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4762500" y="398058"/>
            <a:ext cx="6498837" cy="58105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4E14EF5-086D-4E77-92A1-940F7E689DF9}"/>
              </a:ext>
            </a:extLst>
          </p:cNvPr>
          <p:cNvSpPr txBox="1"/>
          <p:nvPr/>
        </p:nvSpPr>
        <p:spPr>
          <a:xfrm>
            <a:off x="1040356" y="1041184"/>
            <a:ext cx="32672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</a:t>
            </a:r>
            <a:r>
              <a:rPr lang="ru-RU" sz="32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аньше</a:t>
            </a: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когда не было холодильников, люди опускали в кувшины с молоком лягушек</a:t>
            </a:r>
            <a:r>
              <a:rPr lang="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32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Молоко долго не закисало.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4789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E6B975B-7744-4CFF-AE37-A96E29FBE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146" y="2868941"/>
            <a:ext cx="4554802" cy="35690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F678153-AC31-4D4F-ACE0-96664C5C913B}"/>
              </a:ext>
            </a:extLst>
          </p:cNvPr>
          <p:cNvSpPr txBox="1"/>
          <p:nvPr/>
        </p:nvSpPr>
        <p:spPr>
          <a:xfrm>
            <a:off x="6815354" y="556041"/>
            <a:ext cx="40232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жерлянка!  </a:t>
            </a:r>
            <a:endParaRPr lang="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</a:t>
            </a:r>
            <a:r>
              <a:rPr lang="ru-RU" sz="24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юди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зовут</a:t>
            </a:r>
            <a:r>
              <a:rPr lang="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её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чистюлей. </a:t>
            </a:r>
            <a:endParaRPr lang="ru" sz="24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Она воду чистит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75090FF-C187-4BB5-9DB5-860DAD0BBB4E}"/>
              </a:ext>
            </a:extLst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8147" y="2943385"/>
            <a:ext cx="5136959" cy="359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1BD879D-7B7E-4F81-95B3-5075F1FE8D79}"/>
              </a:ext>
            </a:extLst>
          </p:cNvPr>
          <p:cNvSpPr txBox="1"/>
          <p:nvPr/>
        </p:nvSpPr>
        <p:spPr>
          <a:xfrm>
            <a:off x="85298" y="366162"/>
            <a:ext cx="5902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лесу жаба целыми днями сидит </a:t>
            </a:r>
            <a:r>
              <a:rPr lang="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неглубокой  ямке под корнями деревьев. А едва стемнеет, выползает на охоту. Жаба уничтожает мух, комаров, гусениц, слизней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99173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</Words>
  <Application>Microsoft Office PowerPoint</Application>
  <PresentationFormat>Произвольный</PresentationFormat>
  <Paragraphs>36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6</cp:revision>
  <dcterms:modified xsi:type="dcterms:W3CDTF">2017-12-27T12:03:22Z</dcterms:modified>
</cp:coreProperties>
</file>