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8"/>
  </p:notes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298C50-670C-40F3-8C59-8AB559F1306C}" type="datetimeFigureOut">
              <a:rPr lang="ru-RU" smtClean="0"/>
              <a:t>27.12.2017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D91B16-B77C-4E61-8E29-D645653E254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AEC40C-4C90-42F7-883A-CF4B0F6ACB77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09600" y="1600200"/>
            <a:ext cx="7924800" cy="44196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CCB230-3B0A-46FB-84F8-BFF778B3BE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ransition spd="med">
    <p:wipe dir="r"/>
  </p:transition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ru-RU" sz="4000" b="1" dirty="0" smtClean="0">
                <a:solidFill>
                  <a:srgbClr val="002060"/>
                </a:solidFill>
              </a:rPr>
              <a:t>Математическое лото</a:t>
            </a:r>
          </a:p>
        </p:txBody>
      </p:sp>
      <p:graphicFrame>
        <p:nvGraphicFramePr>
          <p:cNvPr id="4159" name="Group 63"/>
          <p:cNvGraphicFramePr>
            <a:graphicFrameLocks noGrp="1"/>
          </p:cNvGraphicFramePr>
          <p:nvPr>
            <p:ph type="tbl" idx="1"/>
          </p:nvPr>
        </p:nvGraphicFramePr>
        <p:xfrm>
          <a:off x="609600" y="1285861"/>
          <a:ext cx="7924800" cy="5203331"/>
        </p:xfrm>
        <a:graphic>
          <a:graphicData uri="http://schemas.openxmlformats.org/drawingml/2006/table">
            <a:tbl>
              <a:tblPr/>
              <a:tblGrid>
                <a:gridCol w="1981200"/>
                <a:gridCol w="1981200"/>
                <a:gridCol w="1981200"/>
                <a:gridCol w="1981200"/>
              </a:tblGrid>
              <a:tr h="13819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296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М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Д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</a:t>
                      </a: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6200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Н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599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О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52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6000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Т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630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Ж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2700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70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2740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Т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</a:t>
                      </a: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126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П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52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</a:t>
                      </a: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Р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08" name="Rectangle 62"/>
          <p:cNvSpPr>
            <a:spLocks noChangeArrowheads="1"/>
          </p:cNvSpPr>
          <p:nvPr/>
        </p:nvSpPr>
        <p:spPr bwMode="auto">
          <a:xfrm>
            <a:off x="0" y="3230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109" name="Rectangle 65"/>
          <p:cNvSpPr>
            <a:spLocks noChangeArrowheads="1"/>
          </p:cNvSpPr>
          <p:nvPr/>
        </p:nvSpPr>
        <p:spPr bwMode="auto">
          <a:xfrm>
            <a:off x="0" y="3230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110" name="Rectangle 67"/>
          <p:cNvSpPr>
            <a:spLocks noChangeArrowheads="1"/>
          </p:cNvSpPr>
          <p:nvPr/>
        </p:nvSpPr>
        <p:spPr bwMode="auto">
          <a:xfrm>
            <a:off x="0" y="3230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111" name="Rectangle 69"/>
          <p:cNvSpPr>
            <a:spLocks noChangeArrowheads="1"/>
          </p:cNvSpPr>
          <p:nvPr/>
        </p:nvSpPr>
        <p:spPr bwMode="auto">
          <a:xfrm>
            <a:off x="0" y="3230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112" name="Rectangle 71"/>
          <p:cNvSpPr>
            <a:spLocks noChangeArrowheads="1"/>
          </p:cNvSpPr>
          <p:nvPr/>
        </p:nvSpPr>
        <p:spPr bwMode="auto">
          <a:xfrm>
            <a:off x="0" y="3230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113" name="Rectangle 73"/>
          <p:cNvSpPr>
            <a:spLocks noChangeArrowheads="1"/>
          </p:cNvSpPr>
          <p:nvPr/>
        </p:nvSpPr>
        <p:spPr bwMode="auto">
          <a:xfrm>
            <a:off x="0" y="3230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68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Группа </a:t>
            </a:r>
            <a:br>
              <a:rPr lang="ru-RU" sz="5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«Автобус»</a:t>
            </a:r>
            <a:endParaRPr lang="ru-RU" sz="5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71744"/>
            <a:ext cx="8229600" cy="3554419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Цена взрослого билета на автобус Воронеж-Волгоград 900 рублей, а шестнадцати детских – 12000 рублей.  Сколько стоит поездка в город-герой на автобусе для двух взрослых (сопровождающих) и 16 учащихся 5 класса? Сколько стоит один детский билет?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D:\2015-16\Учитель методист\урок\картинки\b_005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85728"/>
            <a:ext cx="3244850" cy="213835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4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Группа </a:t>
            </a:r>
            <a:br>
              <a:rPr lang="ru-RU" sz="4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«Самолет»</a:t>
            </a:r>
            <a:endParaRPr lang="ru-RU" sz="4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4000528"/>
          </a:xfrm>
        </p:spPr>
        <p:txBody>
          <a:bodyPr/>
          <a:lstStyle/>
          <a:p>
            <a:pPr algn="just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Цена взрослого билета на самолет Воронеж-Волгоград 6750 рублей, а детского билета (до 14 лет) на 350 руб. меньше. Сколько стоит поездка в город - герой для двух взрослых (сопровождающих) и 16 учащихся 5 класса на самолете?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D:\2015-16\Учитель методист\урок\картинки\samolet-1024x6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714744" cy="229018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4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Группа </a:t>
            </a:r>
            <a:br>
              <a:rPr lang="ru-RU" sz="4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«Теплоход»</a:t>
            </a:r>
            <a:endParaRPr lang="ru-RU" sz="4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42862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Цена детского билета (до 14 лет) на теплоход Воронеж-Волгоград 3750 рублей, а взрослого на 210 рублей больше. Сколько стоит поездка в город - герой на теплоходе для двух взрослых (сопровождающих) и 16 учащихся 5 класса?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3074" name="Picture 2" descr="D:\2015-16\Учитель методист\урок\картинки\12500882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047998" cy="197644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Группа </a:t>
            </a:r>
            <a:br>
              <a:rPr lang="ru-RU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              «Поезд»</a:t>
            </a:r>
            <a:br>
              <a:rPr lang="ru-RU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endParaRPr lang="ru-RU" sz="4800" b="1" i="1" dirty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421484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Цена взрослого билета на поезд Воронеж-Волгоград 1986 рублей, а двух детских – 3600 рублей.  Сколько стоит один детский билет на поезд? </a:t>
            </a: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Сколько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стоит поездка в город - герой на поезде для двух взрослых (сопровождающих) и 16 учащихся 5 класса?</a:t>
            </a:r>
          </a:p>
          <a:p>
            <a:endParaRPr lang="ru-RU" dirty="0"/>
          </a:p>
        </p:txBody>
      </p:sp>
      <p:pic>
        <p:nvPicPr>
          <p:cNvPr id="4098" name="Picture 2" descr="D:\2015-16\Учитель методист\урок\картинки\72d71c3e1a75301c5a2942cd172af179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0"/>
            <a:ext cx="3095619" cy="198356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457200" y="0"/>
            <a:ext cx="8229600" cy="615696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2015</a:t>
            </a:r>
            <a:endParaRPr lang="ru-RU" sz="20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8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166" y="2643182"/>
            <a:ext cx="6286544" cy="3786214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/>
          <a:srcRect b="9091"/>
          <a:stretch>
            <a:fillRect/>
          </a:stretch>
        </p:blipFill>
        <p:spPr bwMode="auto">
          <a:xfrm>
            <a:off x="1071538" y="1857364"/>
            <a:ext cx="7200950" cy="4714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714348" y="142852"/>
            <a:ext cx="771530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Волгоград.</a:t>
            </a:r>
          </a:p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Историко-мемориальный комплекс</a:t>
            </a:r>
          </a:p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Мамаев курган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392886"/>
            <a:ext cx="3857652" cy="282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3438" y="357166"/>
            <a:ext cx="4078339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061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3438" y="3428999"/>
            <a:ext cx="4143404" cy="305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064" name="Picture 8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85721" y="3429000"/>
            <a:ext cx="4000528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ru-RU" sz="4000" b="1" dirty="0" smtClean="0">
                <a:solidFill>
                  <a:srgbClr val="002060"/>
                </a:solidFill>
              </a:rPr>
              <a:t>Математическое лото</a:t>
            </a:r>
          </a:p>
        </p:txBody>
      </p:sp>
      <p:graphicFrame>
        <p:nvGraphicFramePr>
          <p:cNvPr id="4159" name="Group 63"/>
          <p:cNvGraphicFramePr>
            <a:graphicFrameLocks noGrp="1"/>
          </p:cNvGraphicFramePr>
          <p:nvPr>
            <p:ph type="tbl" idx="1"/>
          </p:nvPr>
        </p:nvGraphicFramePr>
        <p:xfrm>
          <a:off x="609600" y="1285861"/>
          <a:ext cx="7924800" cy="5203331"/>
        </p:xfrm>
        <a:graphic>
          <a:graphicData uri="http://schemas.openxmlformats.org/drawingml/2006/table">
            <a:tbl>
              <a:tblPr/>
              <a:tblGrid>
                <a:gridCol w="1981200"/>
                <a:gridCol w="1981200"/>
                <a:gridCol w="1981200"/>
                <a:gridCol w="1981200"/>
              </a:tblGrid>
              <a:tr h="13819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296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М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Д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</a:t>
                      </a: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6200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Н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599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О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52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6000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Т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630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Ж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2700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70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2740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Т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</a:t>
                      </a: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126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П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52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</a:t>
                      </a: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Р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08" name="Rectangle 62"/>
          <p:cNvSpPr>
            <a:spLocks noChangeArrowheads="1"/>
          </p:cNvSpPr>
          <p:nvPr/>
        </p:nvSpPr>
        <p:spPr bwMode="auto">
          <a:xfrm>
            <a:off x="0" y="3230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109" name="Rectangle 65"/>
          <p:cNvSpPr>
            <a:spLocks noChangeArrowheads="1"/>
          </p:cNvSpPr>
          <p:nvPr/>
        </p:nvSpPr>
        <p:spPr bwMode="auto">
          <a:xfrm>
            <a:off x="0" y="3230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110" name="Rectangle 67"/>
          <p:cNvSpPr>
            <a:spLocks noChangeArrowheads="1"/>
          </p:cNvSpPr>
          <p:nvPr/>
        </p:nvSpPr>
        <p:spPr bwMode="auto">
          <a:xfrm>
            <a:off x="0" y="3230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111" name="Rectangle 69"/>
          <p:cNvSpPr>
            <a:spLocks noChangeArrowheads="1"/>
          </p:cNvSpPr>
          <p:nvPr/>
        </p:nvSpPr>
        <p:spPr bwMode="auto">
          <a:xfrm>
            <a:off x="0" y="3230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112" name="Rectangle 71"/>
          <p:cNvSpPr>
            <a:spLocks noChangeArrowheads="1"/>
          </p:cNvSpPr>
          <p:nvPr/>
        </p:nvSpPr>
        <p:spPr bwMode="auto">
          <a:xfrm>
            <a:off x="0" y="3230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113" name="Rectangle 73"/>
          <p:cNvSpPr>
            <a:spLocks noChangeArrowheads="1"/>
          </p:cNvSpPr>
          <p:nvPr/>
        </p:nvSpPr>
        <p:spPr bwMode="auto">
          <a:xfrm>
            <a:off x="0" y="3230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ru-RU" sz="4000" b="1" dirty="0" smtClean="0">
                <a:solidFill>
                  <a:srgbClr val="002060"/>
                </a:solidFill>
              </a:rPr>
              <a:t>Математическое лото</a:t>
            </a:r>
          </a:p>
        </p:txBody>
      </p:sp>
      <p:graphicFrame>
        <p:nvGraphicFramePr>
          <p:cNvPr id="4159" name="Group 63"/>
          <p:cNvGraphicFramePr>
            <a:graphicFrameLocks noGrp="1"/>
          </p:cNvGraphicFramePr>
          <p:nvPr>
            <p:ph type="tbl" idx="1"/>
          </p:nvPr>
        </p:nvGraphicFramePr>
        <p:xfrm>
          <a:off x="609600" y="1285861"/>
          <a:ext cx="7924800" cy="5203331"/>
        </p:xfrm>
        <a:graphic>
          <a:graphicData uri="http://schemas.openxmlformats.org/drawingml/2006/table">
            <a:tbl>
              <a:tblPr/>
              <a:tblGrid>
                <a:gridCol w="1981200"/>
                <a:gridCol w="1981200"/>
                <a:gridCol w="1981200"/>
                <a:gridCol w="1981200"/>
              </a:tblGrid>
              <a:tr h="13819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296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М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Д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</a:t>
                      </a: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6200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Н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599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О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52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6000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Т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630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Ж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2700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70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2740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Т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</a:t>
                      </a: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126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П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52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</a:t>
                      </a: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Р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08" name="Rectangle 62"/>
          <p:cNvSpPr>
            <a:spLocks noChangeArrowheads="1"/>
          </p:cNvSpPr>
          <p:nvPr/>
        </p:nvSpPr>
        <p:spPr bwMode="auto">
          <a:xfrm>
            <a:off x="0" y="3230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109" name="Rectangle 65"/>
          <p:cNvSpPr>
            <a:spLocks noChangeArrowheads="1"/>
          </p:cNvSpPr>
          <p:nvPr/>
        </p:nvSpPr>
        <p:spPr bwMode="auto">
          <a:xfrm>
            <a:off x="0" y="3230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110" name="Rectangle 67"/>
          <p:cNvSpPr>
            <a:spLocks noChangeArrowheads="1"/>
          </p:cNvSpPr>
          <p:nvPr/>
        </p:nvSpPr>
        <p:spPr bwMode="auto">
          <a:xfrm>
            <a:off x="0" y="3230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111" name="Rectangle 69"/>
          <p:cNvSpPr>
            <a:spLocks noChangeArrowheads="1"/>
          </p:cNvSpPr>
          <p:nvPr/>
        </p:nvSpPr>
        <p:spPr bwMode="auto">
          <a:xfrm>
            <a:off x="0" y="3230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112" name="Rectangle 71"/>
          <p:cNvSpPr>
            <a:spLocks noChangeArrowheads="1"/>
          </p:cNvSpPr>
          <p:nvPr/>
        </p:nvSpPr>
        <p:spPr bwMode="auto">
          <a:xfrm>
            <a:off x="0" y="3230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113" name="Rectangle 73"/>
          <p:cNvSpPr>
            <a:spLocks noChangeArrowheads="1"/>
          </p:cNvSpPr>
          <p:nvPr/>
        </p:nvSpPr>
        <p:spPr bwMode="auto">
          <a:xfrm>
            <a:off x="0" y="3230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ru-RU" sz="4000" b="1" dirty="0" smtClean="0">
                <a:solidFill>
                  <a:srgbClr val="002060"/>
                </a:solidFill>
              </a:rPr>
              <a:t>Математическое лото</a:t>
            </a:r>
          </a:p>
        </p:txBody>
      </p:sp>
      <p:graphicFrame>
        <p:nvGraphicFramePr>
          <p:cNvPr id="4159" name="Group 63"/>
          <p:cNvGraphicFramePr>
            <a:graphicFrameLocks noGrp="1"/>
          </p:cNvGraphicFramePr>
          <p:nvPr>
            <p:ph type="tbl" idx="1"/>
          </p:nvPr>
        </p:nvGraphicFramePr>
        <p:xfrm>
          <a:off x="609600" y="1285861"/>
          <a:ext cx="7924800" cy="5203331"/>
        </p:xfrm>
        <a:graphic>
          <a:graphicData uri="http://schemas.openxmlformats.org/drawingml/2006/table">
            <a:tbl>
              <a:tblPr/>
              <a:tblGrid>
                <a:gridCol w="1981200"/>
                <a:gridCol w="1981200"/>
                <a:gridCol w="1981200"/>
                <a:gridCol w="1981200"/>
              </a:tblGrid>
              <a:tr h="13819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296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М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Д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</a:t>
                      </a: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6200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Н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599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О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52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6000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Т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630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Ж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2700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70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2740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Т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</a:t>
                      </a: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126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П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52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</a:t>
                      </a: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Р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08" name="Rectangle 62"/>
          <p:cNvSpPr>
            <a:spLocks noChangeArrowheads="1"/>
          </p:cNvSpPr>
          <p:nvPr/>
        </p:nvSpPr>
        <p:spPr bwMode="auto">
          <a:xfrm>
            <a:off x="0" y="3230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109" name="Rectangle 65"/>
          <p:cNvSpPr>
            <a:spLocks noChangeArrowheads="1"/>
          </p:cNvSpPr>
          <p:nvPr/>
        </p:nvSpPr>
        <p:spPr bwMode="auto">
          <a:xfrm>
            <a:off x="0" y="3230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110" name="Rectangle 67"/>
          <p:cNvSpPr>
            <a:spLocks noChangeArrowheads="1"/>
          </p:cNvSpPr>
          <p:nvPr/>
        </p:nvSpPr>
        <p:spPr bwMode="auto">
          <a:xfrm>
            <a:off x="0" y="3230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111" name="Rectangle 69"/>
          <p:cNvSpPr>
            <a:spLocks noChangeArrowheads="1"/>
          </p:cNvSpPr>
          <p:nvPr/>
        </p:nvSpPr>
        <p:spPr bwMode="auto">
          <a:xfrm>
            <a:off x="0" y="3230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112" name="Rectangle 71"/>
          <p:cNvSpPr>
            <a:spLocks noChangeArrowheads="1"/>
          </p:cNvSpPr>
          <p:nvPr/>
        </p:nvSpPr>
        <p:spPr bwMode="auto">
          <a:xfrm>
            <a:off x="0" y="3230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113" name="Rectangle 73"/>
          <p:cNvSpPr>
            <a:spLocks noChangeArrowheads="1"/>
          </p:cNvSpPr>
          <p:nvPr/>
        </p:nvSpPr>
        <p:spPr bwMode="auto">
          <a:xfrm>
            <a:off x="0" y="3230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ru-RU" sz="4000" b="1" dirty="0" smtClean="0">
                <a:solidFill>
                  <a:srgbClr val="002060"/>
                </a:solidFill>
              </a:rPr>
              <a:t>Математическое лото</a:t>
            </a:r>
          </a:p>
        </p:txBody>
      </p:sp>
      <p:graphicFrame>
        <p:nvGraphicFramePr>
          <p:cNvPr id="4159" name="Group 63"/>
          <p:cNvGraphicFramePr>
            <a:graphicFrameLocks noGrp="1"/>
          </p:cNvGraphicFramePr>
          <p:nvPr>
            <p:ph type="tbl" idx="1"/>
          </p:nvPr>
        </p:nvGraphicFramePr>
        <p:xfrm>
          <a:off x="609600" y="1285861"/>
          <a:ext cx="7924800" cy="5203331"/>
        </p:xfrm>
        <a:graphic>
          <a:graphicData uri="http://schemas.openxmlformats.org/drawingml/2006/table">
            <a:tbl>
              <a:tblPr/>
              <a:tblGrid>
                <a:gridCol w="1981200"/>
                <a:gridCol w="1981200"/>
                <a:gridCol w="1981200"/>
                <a:gridCol w="1981200"/>
              </a:tblGrid>
              <a:tr h="13819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296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М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Д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</a:t>
                      </a: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6200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Н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599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О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52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6000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Т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630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Ж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2700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70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2740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Т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</a:t>
                      </a: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126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П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52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</a:t>
                      </a: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Р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108" name="Rectangle 62"/>
          <p:cNvSpPr>
            <a:spLocks noChangeArrowheads="1"/>
          </p:cNvSpPr>
          <p:nvPr/>
        </p:nvSpPr>
        <p:spPr bwMode="auto">
          <a:xfrm>
            <a:off x="0" y="3230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109" name="Rectangle 65"/>
          <p:cNvSpPr>
            <a:spLocks noChangeArrowheads="1"/>
          </p:cNvSpPr>
          <p:nvPr/>
        </p:nvSpPr>
        <p:spPr bwMode="auto">
          <a:xfrm>
            <a:off x="0" y="3230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110" name="Rectangle 67"/>
          <p:cNvSpPr>
            <a:spLocks noChangeArrowheads="1"/>
          </p:cNvSpPr>
          <p:nvPr/>
        </p:nvSpPr>
        <p:spPr bwMode="auto">
          <a:xfrm>
            <a:off x="0" y="3230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111" name="Rectangle 69"/>
          <p:cNvSpPr>
            <a:spLocks noChangeArrowheads="1"/>
          </p:cNvSpPr>
          <p:nvPr/>
        </p:nvSpPr>
        <p:spPr bwMode="auto">
          <a:xfrm>
            <a:off x="0" y="3230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112" name="Rectangle 71"/>
          <p:cNvSpPr>
            <a:spLocks noChangeArrowheads="1"/>
          </p:cNvSpPr>
          <p:nvPr/>
        </p:nvSpPr>
        <p:spPr bwMode="auto">
          <a:xfrm>
            <a:off x="0" y="3230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113" name="Rectangle 73"/>
          <p:cNvSpPr>
            <a:spLocks noChangeArrowheads="1"/>
          </p:cNvSpPr>
          <p:nvPr/>
        </p:nvSpPr>
        <p:spPr bwMode="auto">
          <a:xfrm>
            <a:off x="0" y="3230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ru-RU" sz="4000" b="1" dirty="0" smtClean="0">
                <a:solidFill>
                  <a:srgbClr val="002060"/>
                </a:solidFill>
              </a:rPr>
              <a:t>Математическое лото</a:t>
            </a:r>
          </a:p>
        </p:txBody>
      </p:sp>
      <p:graphicFrame>
        <p:nvGraphicFramePr>
          <p:cNvPr id="4159" name="Group 63"/>
          <p:cNvGraphicFramePr>
            <a:graphicFrameLocks noGrp="1"/>
          </p:cNvGraphicFramePr>
          <p:nvPr>
            <p:ph type="tbl" idx="1"/>
          </p:nvPr>
        </p:nvGraphicFramePr>
        <p:xfrm>
          <a:off x="609600" y="1285861"/>
          <a:ext cx="7924800" cy="5203331"/>
        </p:xfrm>
        <a:graphic>
          <a:graphicData uri="http://schemas.openxmlformats.org/drawingml/2006/table">
            <a:tbl>
              <a:tblPr/>
              <a:tblGrid>
                <a:gridCol w="1981200"/>
                <a:gridCol w="1981200"/>
                <a:gridCol w="1981200"/>
                <a:gridCol w="1981200"/>
              </a:tblGrid>
              <a:tr h="13819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296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М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Д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</a:t>
                      </a: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6200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Н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599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О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52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6000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Т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630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Ж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2700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70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2740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Т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</a:t>
                      </a: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126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П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52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</a:t>
                      </a: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Р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108" name="Rectangle 62"/>
          <p:cNvSpPr>
            <a:spLocks noChangeArrowheads="1"/>
          </p:cNvSpPr>
          <p:nvPr/>
        </p:nvSpPr>
        <p:spPr bwMode="auto">
          <a:xfrm>
            <a:off x="0" y="3230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109" name="Rectangle 65"/>
          <p:cNvSpPr>
            <a:spLocks noChangeArrowheads="1"/>
          </p:cNvSpPr>
          <p:nvPr/>
        </p:nvSpPr>
        <p:spPr bwMode="auto">
          <a:xfrm>
            <a:off x="0" y="3230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110" name="Rectangle 67"/>
          <p:cNvSpPr>
            <a:spLocks noChangeArrowheads="1"/>
          </p:cNvSpPr>
          <p:nvPr/>
        </p:nvSpPr>
        <p:spPr bwMode="auto">
          <a:xfrm>
            <a:off x="0" y="3230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111" name="Rectangle 69"/>
          <p:cNvSpPr>
            <a:spLocks noChangeArrowheads="1"/>
          </p:cNvSpPr>
          <p:nvPr/>
        </p:nvSpPr>
        <p:spPr bwMode="auto">
          <a:xfrm>
            <a:off x="0" y="3230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112" name="Rectangle 71"/>
          <p:cNvSpPr>
            <a:spLocks noChangeArrowheads="1"/>
          </p:cNvSpPr>
          <p:nvPr/>
        </p:nvSpPr>
        <p:spPr bwMode="auto">
          <a:xfrm>
            <a:off x="0" y="3230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113" name="Rectangle 73"/>
          <p:cNvSpPr>
            <a:spLocks noChangeArrowheads="1"/>
          </p:cNvSpPr>
          <p:nvPr/>
        </p:nvSpPr>
        <p:spPr bwMode="auto">
          <a:xfrm>
            <a:off x="0" y="3230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ru-RU" sz="4000" b="1" dirty="0" smtClean="0">
                <a:solidFill>
                  <a:srgbClr val="002060"/>
                </a:solidFill>
              </a:rPr>
              <a:t>Математическое лото</a:t>
            </a:r>
          </a:p>
        </p:txBody>
      </p:sp>
      <p:graphicFrame>
        <p:nvGraphicFramePr>
          <p:cNvPr id="4159" name="Group 63"/>
          <p:cNvGraphicFramePr>
            <a:graphicFrameLocks noGrp="1"/>
          </p:cNvGraphicFramePr>
          <p:nvPr>
            <p:ph type="tbl" idx="1"/>
          </p:nvPr>
        </p:nvGraphicFramePr>
        <p:xfrm>
          <a:off x="609600" y="1285861"/>
          <a:ext cx="7924800" cy="5203331"/>
        </p:xfrm>
        <a:graphic>
          <a:graphicData uri="http://schemas.openxmlformats.org/drawingml/2006/table">
            <a:tbl>
              <a:tblPr/>
              <a:tblGrid>
                <a:gridCol w="1981200"/>
                <a:gridCol w="1981200"/>
                <a:gridCol w="1981200"/>
                <a:gridCol w="1981200"/>
              </a:tblGrid>
              <a:tr h="13819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296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М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Д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</a:t>
                      </a: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6200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Н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599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О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52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6000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Т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630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Ж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2700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13170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2740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Т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</a:t>
                      </a: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126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П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52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</a:t>
                      </a: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Р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108" name="Rectangle 62"/>
          <p:cNvSpPr>
            <a:spLocks noChangeArrowheads="1"/>
          </p:cNvSpPr>
          <p:nvPr/>
        </p:nvSpPr>
        <p:spPr bwMode="auto">
          <a:xfrm>
            <a:off x="0" y="3230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109" name="Rectangle 65"/>
          <p:cNvSpPr>
            <a:spLocks noChangeArrowheads="1"/>
          </p:cNvSpPr>
          <p:nvPr/>
        </p:nvSpPr>
        <p:spPr bwMode="auto">
          <a:xfrm>
            <a:off x="0" y="3230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110" name="Rectangle 67"/>
          <p:cNvSpPr>
            <a:spLocks noChangeArrowheads="1"/>
          </p:cNvSpPr>
          <p:nvPr/>
        </p:nvSpPr>
        <p:spPr bwMode="auto">
          <a:xfrm>
            <a:off x="0" y="3230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111" name="Rectangle 69"/>
          <p:cNvSpPr>
            <a:spLocks noChangeArrowheads="1"/>
          </p:cNvSpPr>
          <p:nvPr/>
        </p:nvSpPr>
        <p:spPr bwMode="auto">
          <a:xfrm>
            <a:off x="0" y="3230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112" name="Rectangle 71"/>
          <p:cNvSpPr>
            <a:spLocks noChangeArrowheads="1"/>
          </p:cNvSpPr>
          <p:nvPr/>
        </p:nvSpPr>
        <p:spPr bwMode="auto">
          <a:xfrm>
            <a:off x="0" y="3230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113" name="Rectangle 73"/>
          <p:cNvSpPr>
            <a:spLocks noChangeArrowheads="1"/>
          </p:cNvSpPr>
          <p:nvPr/>
        </p:nvSpPr>
        <p:spPr bwMode="auto">
          <a:xfrm>
            <a:off x="0" y="3230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ru-RU" sz="4000" b="1" dirty="0" smtClean="0">
                <a:solidFill>
                  <a:srgbClr val="002060"/>
                </a:solidFill>
              </a:rPr>
              <a:t>Математическое лото</a:t>
            </a:r>
          </a:p>
        </p:txBody>
      </p:sp>
      <p:graphicFrame>
        <p:nvGraphicFramePr>
          <p:cNvPr id="4159" name="Group 63"/>
          <p:cNvGraphicFramePr>
            <a:graphicFrameLocks noGrp="1"/>
          </p:cNvGraphicFramePr>
          <p:nvPr>
            <p:ph type="tbl" idx="1"/>
          </p:nvPr>
        </p:nvGraphicFramePr>
        <p:xfrm>
          <a:off x="609600" y="1285861"/>
          <a:ext cx="7924800" cy="5203331"/>
        </p:xfrm>
        <a:graphic>
          <a:graphicData uri="http://schemas.openxmlformats.org/drawingml/2006/table">
            <a:tbl>
              <a:tblPr/>
              <a:tblGrid>
                <a:gridCol w="1981200"/>
                <a:gridCol w="1981200"/>
                <a:gridCol w="1981200"/>
                <a:gridCol w="1981200"/>
              </a:tblGrid>
              <a:tr h="13819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296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М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Д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</a:t>
                      </a: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6200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Н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599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О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52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6000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Т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630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Ж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2700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13170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2740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Т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</a:t>
                      </a: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126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П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12521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</a:t>
                      </a: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          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33"/>
                          </a:solidFill>
                          <a:effectLst/>
                          <a:latin typeface="Arial" charset="0"/>
                        </a:rPr>
                        <a:t>Р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33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108" name="Rectangle 62"/>
          <p:cNvSpPr>
            <a:spLocks noChangeArrowheads="1"/>
          </p:cNvSpPr>
          <p:nvPr/>
        </p:nvSpPr>
        <p:spPr bwMode="auto">
          <a:xfrm>
            <a:off x="0" y="3230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109" name="Rectangle 65"/>
          <p:cNvSpPr>
            <a:spLocks noChangeArrowheads="1"/>
          </p:cNvSpPr>
          <p:nvPr/>
        </p:nvSpPr>
        <p:spPr bwMode="auto">
          <a:xfrm>
            <a:off x="0" y="3230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110" name="Rectangle 67"/>
          <p:cNvSpPr>
            <a:spLocks noChangeArrowheads="1"/>
          </p:cNvSpPr>
          <p:nvPr/>
        </p:nvSpPr>
        <p:spPr bwMode="auto">
          <a:xfrm>
            <a:off x="0" y="3230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111" name="Rectangle 69"/>
          <p:cNvSpPr>
            <a:spLocks noChangeArrowheads="1"/>
          </p:cNvSpPr>
          <p:nvPr/>
        </p:nvSpPr>
        <p:spPr bwMode="auto">
          <a:xfrm>
            <a:off x="0" y="3230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112" name="Rectangle 71"/>
          <p:cNvSpPr>
            <a:spLocks noChangeArrowheads="1"/>
          </p:cNvSpPr>
          <p:nvPr/>
        </p:nvSpPr>
        <p:spPr bwMode="auto">
          <a:xfrm>
            <a:off x="0" y="3230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113" name="Rectangle 73"/>
          <p:cNvSpPr>
            <a:spLocks noChangeArrowheads="1"/>
          </p:cNvSpPr>
          <p:nvPr/>
        </p:nvSpPr>
        <p:spPr bwMode="auto">
          <a:xfrm>
            <a:off x="0" y="3230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7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428596" y="428604"/>
            <a:ext cx="8501122" cy="6072230"/>
          </a:xfrm>
          <a:solidFill>
            <a:schemeClr val="bg1"/>
          </a:solidFill>
          <a:ln w="76200">
            <a:noFill/>
          </a:ln>
        </p:spPr>
        <p:txBody>
          <a:bodyPr/>
          <a:lstStyle/>
          <a:p>
            <a:pPr algn="ctr">
              <a:buFontTx/>
              <a:buNone/>
            </a:pPr>
            <a:r>
              <a:rPr lang="ru-RU" sz="2400" b="1" dirty="0">
                <a:solidFill>
                  <a:srgbClr val="C00000"/>
                </a:solidFill>
              </a:rPr>
              <a:t>        </a:t>
            </a: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ПРАВИЛА РАБОТЫ В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ГРУППЕ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1.Выберите старшего в группе.</a:t>
            </a:r>
          </a:p>
          <a:p>
            <a:pPr>
              <a:buFontTx/>
              <a:buNone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2.Полученные задания распределите между всеми членами группы.</a:t>
            </a:r>
          </a:p>
          <a:p>
            <a:pPr>
              <a:buFontTx/>
              <a:buNone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Работая в группе, учитывайте мнение каждого.</a:t>
            </a:r>
          </a:p>
          <a:p>
            <a:pPr>
              <a:buFontTx/>
              <a:buNone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В случае затруднения помогайте друг другу.</a:t>
            </a:r>
          </a:p>
          <a:p>
            <a:pPr>
              <a:buFontTx/>
              <a:buNone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Время работы в группе ограничено.</a:t>
            </a:r>
          </a:p>
          <a:p>
            <a:pPr>
              <a:buFontTx/>
              <a:buNone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 Не шумите! Помните, что работают другие группы.</a:t>
            </a:r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468313" y="692150"/>
            <a:ext cx="3743325" cy="543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lnSpc>
                <a:spcPct val="80000"/>
              </a:lnSpc>
              <a:spcBef>
                <a:spcPct val="20000"/>
              </a:spcBef>
            </a:pPr>
            <a:endParaRPr lang="ru-RU" sz="1800"/>
          </a:p>
        </p:txBody>
      </p:sp>
      <p:sp>
        <p:nvSpPr>
          <p:cNvPr id="12299" name="Rectangle 11"/>
          <p:cNvSpPr>
            <a:spLocks noChangeArrowheads="1"/>
          </p:cNvSpPr>
          <p:nvPr/>
        </p:nvSpPr>
        <p:spPr bwMode="auto">
          <a:xfrm>
            <a:off x="4500563" y="1484313"/>
            <a:ext cx="4038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lnSpc>
                <a:spcPct val="80000"/>
              </a:lnSpc>
              <a:spcBef>
                <a:spcPct val="20000"/>
              </a:spcBef>
            </a:pPr>
            <a:endParaRPr lang="ru-RU" sz="180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166</TotalTime>
  <Words>678</Words>
  <PresentationFormat>Экран (4:3)</PresentationFormat>
  <Paragraphs>284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Начальная</vt:lpstr>
      <vt:lpstr>Математическое лото</vt:lpstr>
      <vt:lpstr>Математическое лото</vt:lpstr>
      <vt:lpstr>Математическое лото</vt:lpstr>
      <vt:lpstr>Математическое лото</vt:lpstr>
      <vt:lpstr>Математическое лото</vt:lpstr>
      <vt:lpstr>Математическое лото</vt:lpstr>
      <vt:lpstr>Математическое лото</vt:lpstr>
      <vt:lpstr>Математическое лото</vt:lpstr>
      <vt:lpstr>Слайд 9</vt:lpstr>
      <vt:lpstr>          Группа             «Автобус»</vt:lpstr>
      <vt:lpstr>            Группа                «Самолет»</vt:lpstr>
      <vt:lpstr>     Группа         «Теплоход»</vt:lpstr>
      <vt:lpstr>              Группа                 «Поезд»       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Математическое лото</dc:title>
  <dc:creator>user</dc:creator>
  <cp:lastModifiedBy>user</cp:lastModifiedBy>
  <cp:revision>23</cp:revision>
  <dcterms:created xsi:type="dcterms:W3CDTF">2015-10-05T16:02:53Z</dcterms:created>
  <dcterms:modified xsi:type="dcterms:W3CDTF">2017-12-27T16:30:50Z</dcterms:modified>
</cp:coreProperties>
</file>