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1E9B376-063E-4630-B317-AC2AC326003B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FBE9168-3743-4DFD-A1A6-18D22523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B376-063E-4630-B317-AC2AC326003B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9168-3743-4DFD-A1A6-18D22523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B376-063E-4630-B317-AC2AC326003B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9168-3743-4DFD-A1A6-18D22523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1E9B376-063E-4630-B317-AC2AC326003B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9168-3743-4DFD-A1A6-18D22523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1E9B376-063E-4630-B317-AC2AC326003B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FBE9168-3743-4DFD-A1A6-18D22523C81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1E9B376-063E-4630-B317-AC2AC326003B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FBE9168-3743-4DFD-A1A6-18D22523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1E9B376-063E-4630-B317-AC2AC326003B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FBE9168-3743-4DFD-A1A6-18D22523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9B376-063E-4630-B317-AC2AC326003B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9168-3743-4DFD-A1A6-18D22523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1E9B376-063E-4630-B317-AC2AC326003B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FBE9168-3743-4DFD-A1A6-18D22523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1E9B376-063E-4630-B317-AC2AC326003B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FBE9168-3743-4DFD-A1A6-18D22523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1E9B376-063E-4630-B317-AC2AC326003B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FBE9168-3743-4DFD-A1A6-18D22523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1E9B376-063E-4630-B317-AC2AC326003B}" type="datetimeFigureOut">
              <a:rPr lang="ru-RU" smtClean="0"/>
              <a:pPr/>
              <a:t>23.05.2012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FBE9168-3743-4DFD-A1A6-18D22523C8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Дипломная работа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2330848"/>
          </a:xfrm>
        </p:spPr>
        <p:txBody>
          <a:bodyPr>
            <a:normAutofit fontScale="92500"/>
          </a:bodyPr>
          <a:lstStyle/>
          <a:p>
            <a:pPr algn="ctr"/>
            <a:r>
              <a:rPr lang="ru-RU" sz="4400" b="1" dirty="0" smtClean="0"/>
              <a:t>по теме </a:t>
            </a:r>
          </a:p>
          <a:p>
            <a:pPr algn="ctr"/>
            <a:r>
              <a:rPr lang="ru-RU" sz="4400" b="1" dirty="0" smtClean="0"/>
              <a:t>«Развитие фантазии у детей дошкольного возраста»</a:t>
            </a:r>
          </a:p>
          <a:p>
            <a:endParaRPr lang="ru-RU" dirty="0"/>
          </a:p>
        </p:txBody>
      </p:sp>
      <p:pic>
        <p:nvPicPr>
          <p:cNvPr id="5" name="imgHvThumb" descr="Человек подписывает документ огромной ручко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786322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/>
              <a:t>Программа развития фантазии детей старшего дошкольного возраста</a:t>
            </a:r>
            <a:br>
              <a:rPr lang="ru-RU" sz="2800" b="1" dirty="0" smtClean="0"/>
            </a:br>
            <a:r>
              <a:rPr lang="ru-RU" sz="2800" b="1" dirty="0" smtClean="0"/>
              <a:t>( формирующий эксперимент)</a:t>
            </a:r>
            <a:br>
              <a:rPr lang="ru-RU" sz="2800" b="1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Первый этап:  Организуем музыкально обогащенную музыкальную среду группы;</a:t>
            </a:r>
          </a:p>
          <a:p>
            <a:r>
              <a:rPr lang="ru-RU" dirty="0" smtClean="0"/>
              <a:t>Второй этап: Способствуем накоплению музыкального опыта детей, развитию изобразительной деятельности, активизировать творческое вооружение и фантазию;</a:t>
            </a:r>
          </a:p>
          <a:p>
            <a:r>
              <a:rPr lang="ru-RU" dirty="0" smtClean="0"/>
              <a:t>Третий этап: Организуем самостоятельную продуктивную деятельность детей.</a:t>
            </a:r>
          </a:p>
          <a:p>
            <a:endParaRPr lang="ru-RU" dirty="0"/>
          </a:p>
        </p:txBody>
      </p:sp>
      <p:pic>
        <p:nvPicPr>
          <p:cNvPr id="4" name="imgHvThumb" descr="Аватар делового челове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4929198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Организация совместной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Каждое занятие включает в себя:</a:t>
            </a:r>
          </a:p>
          <a:p>
            <a:r>
              <a:rPr lang="ru-RU" dirty="0" smtClean="0"/>
              <a:t>1. Ритуал приветствия — снятие эмоционального напряжения у детей. Установление контакта.</a:t>
            </a:r>
          </a:p>
          <a:p>
            <a:r>
              <a:rPr lang="ru-RU" dirty="0" smtClean="0"/>
              <a:t>2. Основную часть мероприятия, которая направлена на до­стижение цели программы и задач каждого заня­тия (решение проблемных ситуаций, изобразитель­ная деятельность, придумывание сказок, загадок и др.)</a:t>
            </a:r>
          </a:p>
          <a:p>
            <a:r>
              <a:rPr lang="ru-RU" dirty="0" smtClean="0"/>
              <a:t>3. Игру на повышение двигательной активности.</a:t>
            </a:r>
          </a:p>
          <a:p>
            <a:r>
              <a:rPr lang="ru-RU" dirty="0" smtClean="0"/>
              <a:t>4. Релаксационные дыхательные и мышечные упраж­нения.</a:t>
            </a:r>
          </a:p>
          <a:p>
            <a:r>
              <a:rPr lang="ru-RU" dirty="0" smtClean="0"/>
              <a:t>5. Ритуал прощания. Сначала подводят итог занятия (что запомнилось, что понравилось), затем — сам ритуал прощания, и все вместе (дети с педагогом-психологом) поднимаются в группу и там уже про­щаются. При необходимости детям дается домаш­нее задание.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/>
              <a:t>Сравнительный анализ уровня развития фантазии у детей старшего дошкольного возраста</a:t>
            </a:r>
            <a:br>
              <a:rPr lang="ru-RU" sz="2800" b="1" dirty="0" smtClean="0"/>
            </a:br>
            <a:r>
              <a:rPr lang="ru-RU" sz="2800" b="1" dirty="0" smtClean="0"/>
              <a:t> ( контрольный эксперимент)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контрольный срез и его анализ обнаружили, что после проведенных занятий в рамках развивающей программы  у детей старшего дошкольного возраста зафиксированы  более высокие показатели по всем диагностируемым параметрам.</a:t>
            </a:r>
          </a:p>
          <a:p>
            <a:endParaRPr lang="ru-RU" dirty="0"/>
          </a:p>
        </p:txBody>
      </p:sp>
      <p:pic>
        <p:nvPicPr>
          <p:cNvPr id="4" name="imgHvThumb" descr="Аватар делового челове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26" y="5243514"/>
            <a:ext cx="1643074" cy="1614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45282"/>
          </a:xfrm>
        </p:spPr>
        <p:txBody>
          <a:bodyPr/>
          <a:lstStyle/>
          <a:p>
            <a:pPr algn="ctr"/>
            <a:r>
              <a:rPr lang="ru-RU" b="1" dirty="0" smtClean="0"/>
              <a:t>ВЫВОДЫ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472518" cy="516894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Анализируя проделанную работу в ходе формирующего эксперимента можно сделать вывод, что научные данные, собственные наблюдения и исследования, дифференцированный подход к каждому воспитаннику, с учетом его эмоционально-личностных особенностей являются оправданными как с теоретической, так и с практической точки зрения.</a:t>
            </a:r>
          </a:p>
          <a:p>
            <a:r>
              <a:rPr lang="ru-RU" dirty="0" smtClean="0"/>
              <a:t>Основываясь на данных контрольного эксперимента, который продемонстрировал более высокий уровень развития фантазии детей старшего дошкольного возраста, можно сделать вывод, что фантазия активно развивается в процессе слушания музыки. Следовательно, целесообразно оптимизировать педагогические условия за счет разнообразия используемых приемов, обогащения содержания специально организованных занятий-тренингов, включения разнообразных игр и различных форм организации детской деятельности. Понимания важности данных условий открывает широкие возможности для создания различных интегративных технологий, обеспечивающих перспективное построение процесса развития фантазии дошкольников и личности каждого ребенка в целом.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4" name="imgHvThumb" descr="Листья и фигура челове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25146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Цель исследования</a:t>
            </a:r>
            <a:r>
              <a:rPr lang="ru-RU" dirty="0" smtClean="0"/>
              <a:t>: </a:t>
            </a:r>
            <a:r>
              <a:rPr lang="ru-RU" dirty="0" smtClean="0"/>
              <a:t>выявить</a:t>
            </a:r>
            <a:r>
              <a:rPr lang="ru-RU" dirty="0" smtClean="0"/>
              <a:t> </a:t>
            </a:r>
            <a:r>
              <a:rPr lang="ru-RU" dirty="0" smtClean="0"/>
              <a:t>особенности развития фантазии у детей дошкольного возраста.</a:t>
            </a:r>
          </a:p>
          <a:p>
            <a:r>
              <a:rPr lang="ru-RU" b="1" i="1" dirty="0" smtClean="0"/>
              <a:t>Объект исследования</a:t>
            </a:r>
            <a:r>
              <a:rPr lang="ru-RU" dirty="0" smtClean="0"/>
              <a:t>:  развитие фантазии дошкольников.</a:t>
            </a:r>
          </a:p>
          <a:p>
            <a:r>
              <a:rPr lang="ru-RU" b="1" i="1" dirty="0" smtClean="0"/>
              <a:t>Предмет исследования</a:t>
            </a:r>
            <a:r>
              <a:rPr lang="ru-RU" b="1" dirty="0" smtClean="0"/>
              <a:t>: </a:t>
            </a:r>
            <a:r>
              <a:rPr lang="ru-RU" dirty="0" smtClean="0"/>
              <a:t>организация процесса развития фантазии у детей дошкольного возраста.</a:t>
            </a:r>
          </a:p>
          <a:p>
            <a:endParaRPr lang="ru-RU" dirty="0"/>
          </a:p>
        </p:txBody>
      </p:sp>
      <p:pic>
        <p:nvPicPr>
          <p:cNvPr id="4" name="imgHvThumb" descr="Человек со стрелкой вправо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285728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Гипотеза исследования</a:t>
            </a:r>
            <a:r>
              <a:rPr lang="ru-RU" b="1" dirty="0" smtClean="0"/>
              <a:t>:</a:t>
            </a:r>
            <a:r>
              <a:rPr lang="ru-RU" dirty="0" smtClean="0"/>
              <a:t> развитие фантазии в дошкольном возрасте может осуществляться в  процессе слушания музыки при специально организованной  деятельности, которая предполагает: </a:t>
            </a:r>
          </a:p>
          <a:p>
            <a:pPr>
              <a:buNone/>
            </a:pPr>
            <a:r>
              <a:rPr lang="ru-RU" dirty="0" smtClean="0"/>
              <a:t>-  организацию обогащенной музыкальной среды группы;</a:t>
            </a:r>
          </a:p>
          <a:p>
            <a:pPr>
              <a:buNone/>
            </a:pPr>
            <a:r>
              <a:rPr lang="ru-RU" dirty="0" smtClean="0"/>
              <a:t>- накопление музыкального опыта детей, развитие изобразительной деятельности, активизацию творческого воображения и фантазии;</a:t>
            </a:r>
          </a:p>
          <a:p>
            <a:pPr>
              <a:buNone/>
            </a:pPr>
            <a:r>
              <a:rPr lang="ru-RU" dirty="0" smtClean="0"/>
              <a:t>- организацию самостоятельной продуктивной деятельности детей.</a:t>
            </a:r>
          </a:p>
          <a:p>
            <a:endParaRPr lang="ru-RU" dirty="0"/>
          </a:p>
        </p:txBody>
      </p:sp>
      <p:pic>
        <p:nvPicPr>
          <p:cNvPr id="4" name="imgHvThumb" descr="Человек со стрелкой вправо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214290"/>
            <a:ext cx="182880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Перед нами стал ряд определённых </a:t>
            </a:r>
            <a:r>
              <a:rPr lang="ru-RU" b="1" i="1" dirty="0" smtClean="0"/>
              <a:t>задач</a:t>
            </a:r>
            <a:r>
              <a:rPr lang="ru-RU" dirty="0" smtClean="0"/>
              <a:t> по данной проблеме:</a:t>
            </a:r>
          </a:p>
          <a:p>
            <a:pPr lvl="0"/>
            <a:r>
              <a:rPr lang="ru-RU" dirty="0" smtClean="0"/>
              <a:t>Рассмотреть понятие фантазии в трудах зарубежных и отечественных учёных.</a:t>
            </a:r>
          </a:p>
          <a:p>
            <a:pPr lvl="0"/>
            <a:r>
              <a:rPr lang="ru-RU" dirty="0" smtClean="0"/>
              <a:t>Исследовать уровень развития фантазии у детей старшего дошкольного возраста.</a:t>
            </a:r>
          </a:p>
          <a:p>
            <a:pPr lvl="0"/>
            <a:r>
              <a:rPr lang="ru-RU" dirty="0" smtClean="0"/>
              <a:t>Разработать и апробировать программу по развитию фантазии детей старшего дошкольного возраста в процессе восприятия музыки.</a:t>
            </a:r>
          </a:p>
          <a:p>
            <a:endParaRPr lang="ru-RU" dirty="0"/>
          </a:p>
        </p:txBody>
      </p:sp>
      <p:pic>
        <p:nvPicPr>
          <p:cNvPr id="4" name="imgHvThumb" descr="Человек со стрелкой вправо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214290"/>
            <a:ext cx="1828800" cy="1557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Для решения поставленных задач и проверки гипотезы были использованы следующие </a:t>
            </a:r>
            <a:r>
              <a:rPr lang="ru-RU" b="1" i="1" dirty="0" smtClean="0"/>
              <a:t>методы исследования</a:t>
            </a:r>
            <a:r>
              <a:rPr lang="ru-RU" b="1" dirty="0" smtClean="0"/>
              <a:t>:</a:t>
            </a:r>
            <a:r>
              <a:rPr lang="ru-RU" dirty="0" smtClean="0"/>
              <a:t> теоретический анализ и обобщение психолого-педагогической литературы по проблеме исследования, наблюдение за воспитательным процессом, исследовательская работа, статистический метод обработки данных.</a:t>
            </a:r>
          </a:p>
          <a:p>
            <a:endParaRPr lang="ru-RU" dirty="0"/>
          </a:p>
        </p:txBody>
      </p:sp>
      <p:pic>
        <p:nvPicPr>
          <p:cNvPr id="4" name="imgHvThumb" descr="Человек со стрелкой вправо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214290"/>
            <a:ext cx="1828800" cy="1628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>Теоретический анализ проблемы развития фантазии у детей дошкольного возраста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97002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Фантазия</a:t>
            </a:r>
            <a:r>
              <a:rPr lang="ru-RU" dirty="0" smtClean="0"/>
              <a:t> [греч. </a:t>
            </a:r>
            <a:r>
              <a:rPr lang="ru-RU" dirty="0" err="1" smtClean="0"/>
              <a:t>Phantasia</a:t>
            </a:r>
            <a:r>
              <a:rPr lang="ru-RU" dirty="0" smtClean="0"/>
              <a:t> — воображение] — 1) способность к творческому воображению; 2) продукт воображения, мечта, выдумка, нечто неправдоподобное; 3) в искусстве — импровизация на какую-то тему. </a:t>
            </a:r>
          </a:p>
          <a:p>
            <a:r>
              <a:rPr lang="ru-RU" dirty="0" smtClean="0"/>
              <a:t>Фантазия изменяет облик действительности, отображенной в сознании, для нее характерна транспозиция (перестановка) элементов реальности. </a:t>
            </a:r>
          </a:p>
          <a:p>
            <a:r>
              <a:rPr lang="ru-RU" dirty="0" smtClean="0"/>
              <a:t>Фантазия позволяет найти новую точку зрения на уже известные факты и в силу этого обладает огромной художественной и научно познавательной ценностью. </a:t>
            </a:r>
          </a:p>
          <a:p>
            <a:r>
              <a:rPr lang="ru-RU" dirty="0" smtClean="0"/>
              <a:t>Творческая активность, порождающая фантазию, в значительной мере спонтанна, связана с личной одаренностью и индивидуальным опытом человека, складывающимися в процессе деятельности. </a:t>
            </a:r>
          </a:p>
          <a:p>
            <a:endParaRPr lang="ru-RU" dirty="0"/>
          </a:p>
        </p:txBody>
      </p:sp>
      <p:pic>
        <p:nvPicPr>
          <p:cNvPr id="4" name="imgHvThumb" descr="Вопросительный знак на фоне силуэта челове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5357826"/>
            <a:ext cx="1828800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/>
              <a:t>Особенности развития фантазии  в процессе восприятия музыки у детей старшего дошкольного возраста</a:t>
            </a:r>
            <a:br>
              <a:rPr lang="ru-RU" sz="2400" b="1" dirty="0" smtClean="0"/>
            </a:br>
            <a:r>
              <a:rPr lang="ru-RU" sz="2400" b="1" dirty="0" smtClean="0"/>
              <a:t>(констатирующий эксперимент)</a:t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Цель</a:t>
            </a:r>
            <a:r>
              <a:rPr lang="ru-RU" dirty="0" smtClean="0"/>
              <a:t> констатирующего эксперимента – изучение особенностей развития фантазии старших дошкольников в процессе слушания музыки.</a:t>
            </a:r>
          </a:p>
          <a:p>
            <a:r>
              <a:rPr lang="ru-RU" b="1" dirty="0" smtClean="0"/>
              <a:t>Задачи</a:t>
            </a:r>
            <a:r>
              <a:rPr lang="ru-RU" dirty="0" smtClean="0"/>
              <a:t> констатирующего эксперимента:</a:t>
            </a:r>
          </a:p>
          <a:p>
            <a:pPr lvl="0"/>
            <a:r>
              <a:rPr lang="ru-RU" dirty="0" smtClean="0"/>
              <a:t>Изучить особенности фантазии детей;</a:t>
            </a:r>
          </a:p>
          <a:p>
            <a:pPr lvl="0"/>
            <a:r>
              <a:rPr lang="ru-RU" dirty="0" smtClean="0"/>
              <a:t>Выявить уровень развития фантазии детей в условиях специально организованного процесса восприятия музыки;</a:t>
            </a:r>
          </a:p>
          <a:p>
            <a:pPr lvl="0"/>
            <a:r>
              <a:rPr lang="ru-RU" dirty="0" smtClean="0"/>
              <a:t>Определить особенности организации процесса восприятия музыки с детьми с целью развития фантазии;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Для решения первой задачи используется диагностика, включающая две методики.</a:t>
            </a:r>
          </a:p>
          <a:p>
            <a:r>
              <a:rPr lang="ru-RU" b="1" i="1" dirty="0" smtClean="0"/>
              <a:t>1. Методика «</a:t>
            </a:r>
            <a:r>
              <a:rPr lang="ru-RU" b="1" i="1" dirty="0" err="1" smtClean="0"/>
              <a:t>Дорисовывание</a:t>
            </a:r>
            <a:r>
              <a:rPr lang="ru-RU" b="1" i="1" dirty="0" smtClean="0"/>
              <a:t>»</a:t>
            </a:r>
            <a:endParaRPr lang="ru-RU" dirty="0" smtClean="0"/>
          </a:p>
          <a:p>
            <a:r>
              <a:rPr lang="ru-RU" b="1" i="1" dirty="0" smtClean="0"/>
              <a:t>2. Методика «Нарисуй что-нибудь»</a:t>
            </a:r>
            <a:endParaRPr lang="ru-RU" dirty="0" smtClean="0"/>
          </a:p>
          <a:p>
            <a:r>
              <a:rPr lang="ru-RU" b="1" dirty="0" smtClean="0"/>
              <a:t>Вторая задача</a:t>
            </a:r>
            <a:r>
              <a:rPr lang="ru-RU" dirty="0" smtClean="0"/>
              <a:t> решалась с помощью диагностического метода экспериментальной ситуации, целью которой было выявление особенности фантазии детей старшего дошкольного возраста в процессе восприятия музыки.</a:t>
            </a:r>
          </a:p>
          <a:p>
            <a:r>
              <a:rPr lang="ru-RU" dirty="0" smtClean="0"/>
              <a:t>В ходе решения </a:t>
            </a:r>
            <a:r>
              <a:rPr lang="ru-RU" b="1" dirty="0" smtClean="0"/>
              <a:t>третьей задачи</a:t>
            </a:r>
            <a:r>
              <a:rPr lang="ru-RU" dirty="0" smtClean="0"/>
              <a:t> была проведена очередная серия диагностик. </a:t>
            </a:r>
          </a:p>
          <a:p>
            <a:r>
              <a:rPr lang="ru-RU" b="1" dirty="0" smtClean="0"/>
              <a:t>1</a:t>
            </a:r>
            <a:r>
              <a:rPr lang="ru-RU" dirty="0" smtClean="0"/>
              <a:t>. </a:t>
            </a:r>
            <a:r>
              <a:rPr lang="ru-RU" b="1" dirty="0" smtClean="0"/>
              <a:t>Наблюдение</a:t>
            </a:r>
            <a:r>
              <a:rPr lang="ru-RU" dirty="0" smtClean="0"/>
              <a:t> за организацией воспитателями процесса слушания музыки старшими дошкольниками в группах.</a:t>
            </a:r>
          </a:p>
          <a:p>
            <a:r>
              <a:rPr lang="ru-RU" b="1" dirty="0" smtClean="0"/>
              <a:t>2. Анализ предметно-развивающей среды группы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imgHvThumb" descr="Аватар делового челове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142852"/>
            <a:ext cx="182880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4468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>Выводы по констатирующему эксперименту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857232"/>
            <a:ext cx="8858312" cy="5857916"/>
          </a:xfrm>
        </p:spPr>
        <p:txBody>
          <a:bodyPr>
            <a:noAutofit/>
          </a:bodyPr>
          <a:lstStyle/>
          <a:p>
            <a:pPr lvl="0"/>
            <a:r>
              <a:rPr lang="ru-RU" sz="1600" dirty="0" smtClean="0"/>
              <a:t>Развитие фантазии детей старшего дошкольного возраста находится в стадии формирования. </a:t>
            </a:r>
          </a:p>
          <a:p>
            <a:pPr lvl="0"/>
            <a:r>
              <a:rPr lang="ru-RU" sz="1600" dirty="0" smtClean="0"/>
              <a:t>Констатирующий эксперимент показал, что у большинства детей данной выборки наблюдается хорошо развитые качества – беглость, гибкость и  оригинальность. В целом по выборке большинство детей имеют средний уровень развития по показателю «характер рисунка» и средний уровень </a:t>
            </a:r>
            <a:r>
              <a:rPr lang="ru-RU" sz="1600" dirty="0" err="1" smtClean="0"/>
              <a:t>креативных</a:t>
            </a:r>
            <a:r>
              <a:rPr lang="ru-RU" sz="1600" dirty="0" smtClean="0"/>
              <a:t> способностей, однако девочки показали высокий уровень развития беглости и оригинальности как важных показателей </a:t>
            </a:r>
            <a:r>
              <a:rPr lang="ru-RU" sz="1600" dirty="0" err="1" smtClean="0"/>
              <a:t>креативности</a:t>
            </a:r>
            <a:r>
              <a:rPr lang="ru-RU" sz="1600" dirty="0" smtClean="0"/>
              <a:t>. В целом по выборке большинство детей имеет средний уровень развития фантазии, однако девочки показали высокий уровень развития фантазии в отличие от мальчиков.</a:t>
            </a:r>
          </a:p>
          <a:p>
            <a:pPr lvl="0"/>
            <a:r>
              <a:rPr lang="ru-RU" sz="1600" dirty="0" smtClean="0"/>
              <a:t>Основа </a:t>
            </a:r>
            <a:r>
              <a:rPr lang="ru-RU" sz="1600" dirty="0" smtClean="0"/>
              <a:t>взаимосвязи слушания музыки и рисования заключается во взаимодействии выразительных средств: сначала осуществляется процесс выделения выразительных средств в музыке, а затем процесс осмысливания, обдумывания, как эти </a:t>
            </a:r>
            <a:r>
              <a:rPr lang="ru-RU" sz="1600" dirty="0" smtClean="0"/>
              <a:t>образы </a:t>
            </a:r>
            <a:r>
              <a:rPr lang="ru-RU" sz="1600" dirty="0" smtClean="0"/>
              <a:t>можно передать в рисунке.</a:t>
            </a:r>
          </a:p>
          <a:p>
            <a:pPr lvl="0"/>
            <a:r>
              <a:rPr lang="ru-RU" sz="1600" dirty="0" smtClean="0"/>
              <a:t>Процесс восприятия музыки влияет на проявление фантазии, но только тогда, когда организованна работа по накоплению у детей музыкального опята и умений изобразительной деятельности ,разработаны формы работы для активизации творчества и созданы элементы развивающей среды группы, направленной на развитие фантазии детей дошкольного возраста в процессе слушания музыки</a:t>
            </a:r>
            <a:r>
              <a:rPr lang="ru-RU" sz="1600" dirty="0" smtClean="0"/>
              <a:t>.</a:t>
            </a:r>
            <a:endParaRPr lang="ru-RU" sz="1600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65</TotalTime>
  <Words>950</Words>
  <Application>Microsoft Office PowerPoint</Application>
  <PresentationFormat>Экран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Яркая</vt:lpstr>
      <vt:lpstr>Дипломная работа </vt:lpstr>
      <vt:lpstr>Слайд 2</vt:lpstr>
      <vt:lpstr>Слайд 3</vt:lpstr>
      <vt:lpstr>Слайд 4</vt:lpstr>
      <vt:lpstr>Слайд 5</vt:lpstr>
      <vt:lpstr>Теоретический анализ проблемы развития фантазии у детей дошкольного возраста </vt:lpstr>
      <vt:lpstr>Особенности развития фантазии  в процессе восприятия музыки у детей старшего дошкольного возраста (констатирующий эксперимент) </vt:lpstr>
      <vt:lpstr>Слайд 8</vt:lpstr>
      <vt:lpstr>Выводы по констатирующему эксперименту</vt:lpstr>
      <vt:lpstr>Программа развития фантазии детей старшего дошкольного возраста ( формирующий эксперимент) </vt:lpstr>
      <vt:lpstr>Организация совместной деятельности</vt:lpstr>
      <vt:lpstr>Сравнительный анализ уровня развития фантазии у детей старшего дошкольного возраста  ( контрольный эксперимент)</vt:lpstr>
      <vt:lpstr>ВЫВОДЫ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Никита Пальчиков</dc:creator>
  <cp:lastModifiedBy>RiK</cp:lastModifiedBy>
  <cp:revision>8</cp:revision>
  <dcterms:created xsi:type="dcterms:W3CDTF">2012-05-22T18:32:01Z</dcterms:created>
  <dcterms:modified xsi:type="dcterms:W3CDTF">2012-05-23T10:21:55Z</dcterms:modified>
</cp:coreProperties>
</file>