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png" ContentType="image/png"/>
  <Override PartName="/ppt/media/image7.jpeg" ContentType="image/jpeg"/>
  <Override PartName="/ppt/media/image1.png" ContentType="image/png"/>
  <Override PartName="/ppt/media/image13.wmf" ContentType="image/x-wmf"/>
  <Override PartName="/ppt/media/image2.png" ContentType="image/png"/>
  <Override PartName="/ppt/media/image17.jpeg" ContentType="image/jpe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8.jpeg" ContentType="image/jpeg"/>
  <Override PartName="/ppt/media/image12.png" ContentType="image/png"/>
  <Override PartName="/ppt/media/image14.png" ContentType="image/png"/>
  <Override PartName="/ppt/media/image15.png" ContentType="image/png"/>
  <Override PartName="/ppt/media/image16.jpeg" ContentType="image/jpeg"/>
  <Override PartName="/ppt/media/image22.png" ContentType="image/png"/>
  <Override PartName="/ppt/media/image19.jpeg" ContentType="image/jpeg"/>
  <Override PartName="/ppt/media/image20.jpeg" ContentType="image/jpeg"/>
  <Override PartName="/ppt/media/image21.png" ContentType="image/png"/>
  <Override PartName="/ppt/media/image23.png" ContentType="image/png"/>
  <Override PartName="/ppt/media/image24.png" ContentType="image/pn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1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2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4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5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240">
            <a:solidFill>
              <a:schemeClr val="bg2">
                <a:shade val="70000"/>
                <a:satMod val="200000"/>
                <a:alpha val="100000"/>
              </a:schemeClr>
            </a:solidFill>
            <a:round/>
          </a:ln>
          <a:effectLst>
            <a:outerShdw blurRad="63500" dir="5400000" dist="254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" name="CustomShape 2" hidden="1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w="27360">
            <a:solidFill>
              <a:schemeClr val="bg2">
                <a:tint val="45000"/>
                <a:satMod val="325000"/>
                <a:alpha val="100000"/>
              </a:schemeClr>
            </a:solidFill>
            <a:round/>
          </a:ln>
          <a:effectLst>
            <a:outerShdw algn="tl" blurRad="25400" dir="5400000" dist="25400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CustomShape 3" hidden="1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1833"/>
            </a:avLst>
          </a:prstGeom>
          <a:gradFill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lin ang="0"/>
          </a:gradFill>
          <a:ln w="7200">
            <a:solidFill>
              <a:schemeClr val="bg2">
                <a:shade val="60000"/>
                <a:satMod val="220000"/>
                <a:alpha val="100000"/>
              </a:schemeClr>
            </a:solidFill>
            <a:round/>
          </a:ln>
          <a:effectLst>
            <a:outerShdw algn="tl" blurRad="12700" dir="4500000" dist="15000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CustomShape 4" hidden="1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r="5400000" dist="254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CustomShape 5" hidden="1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tl" blurRad="38550" dir="10800000" dist="38000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1014840" y="0"/>
            <a:ext cx="812844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r="5400000" dist="254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tl" blurRad="38550" dir="10800000" dist="38000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" name="PlaceHolder 8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-815760" y="-815760"/>
            <a:ext cx="1638000" cy="16380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240">
            <a:solidFill>
              <a:schemeClr val="bg2">
                <a:shade val="70000"/>
                <a:satMod val="200000"/>
                <a:alpha val="100000"/>
              </a:schemeClr>
            </a:solidFill>
            <a:round/>
          </a:ln>
          <a:effectLst>
            <a:outerShdw blurRad="63500" dir="5400000" dist="254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4" name="CustomShape 2"/>
          <p:cNvSpPr/>
          <p:nvPr/>
        </p:nvSpPr>
        <p:spPr>
          <a:xfrm>
            <a:off x="168840" y="21240"/>
            <a:ext cx="1701360" cy="1701360"/>
          </a:xfrm>
          <a:prstGeom prst="ellipse">
            <a:avLst/>
          </a:prstGeom>
          <a:noFill/>
          <a:ln w="27360">
            <a:solidFill>
              <a:schemeClr val="bg2">
                <a:tint val="45000"/>
                <a:satMod val="325000"/>
                <a:alpha val="100000"/>
              </a:schemeClr>
            </a:solidFill>
            <a:round/>
          </a:ln>
          <a:effectLst>
            <a:outerShdw algn="tl" blurRad="25400" dir="5400000" dist="25400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5" name="CustomShape 3"/>
          <p:cNvSpPr/>
          <p:nvPr/>
        </p:nvSpPr>
        <p:spPr>
          <a:xfrm rot="2315400">
            <a:off x="182880" y="1054440"/>
            <a:ext cx="1125000" cy="1101960"/>
          </a:xfrm>
          <a:prstGeom prst="donut">
            <a:avLst>
              <a:gd name="adj" fmla="val 11833"/>
            </a:avLst>
          </a:prstGeom>
          <a:gradFill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lin ang="0"/>
          </a:gradFill>
          <a:ln w="7200">
            <a:solidFill>
              <a:schemeClr val="bg2">
                <a:shade val="60000"/>
                <a:satMod val="220000"/>
                <a:alpha val="100000"/>
              </a:schemeClr>
            </a:solidFill>
            <a:round/>
          </a:ln>
          <a:effectLst>
            <a:outerShdw algn="tl" blurRad="12700" dir="4500000" dist="15000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1013040" y="0"/>
            <a:ext cx="813024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r="5400000" dist="25400" rotWithShape="0">
              <a:srgbClr val="000000">
                <a:alpha val="44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7" name="CustomShape 5"/>
          <p:cNvSpPr/>
          <p:nvPr/>
        </p:nvSpPr>
        <p:spPr>
          <a:xfrm>
            <a:off x="1014840" y="0"/>
            <a:ext cx="72360" cy="68572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tl" blurRad="38550" dir="10800000" dist="38000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8" name="CustomShape 6"/>
          <p:cNvSpPr/>
          <p:nvPr/>
        </p:nvSpPr>
        <p:spPr>
          <a:xfrm>
            <a:off x="921600" y="1413720"/>
            <a:ext cx="209520" cy="209520"/>
          </a:xfrm>
          <a:prstGeom prst="ellipse">
            <a:avLst/>
          </a:prstGeom>
          <a:gradFill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lin ang="0"/>
          </a:gradFill>
          <a:ln w="2160">
            <a:solidFill>
              <a:schemeClr val="accent1">
                <a:shade val="90000"/>
                <a:satMod val="110000"/>
                <a:alpha val="60000"/>
              </a:schemeClr>
            </a:solidFill>
            <a:round/>
          </a:ln>
          <a:effectLst>
            <a:outerShdw blurRad="63500" dir="5400000" dist="25400" rotWithShape="0">
              <a:srgbClr val="000000">
                <a:alpha val="44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9" name="CustomShape 7"/>
          <p:cNvSpPr/>
          <p:nvPr/>
        </p:nvSpPr>
        <p:spPr>
          <a:xfrm>
            <a:off x="1157040" y="1344960"/>
            <a:ext cx="63360" cy="63360"/>
          </a:xfrm>
          <a:prstGeom prst="ellipse">
            <a:avLst/>
          </a:prstGeom>
          <a:noFill/>
          <a:ln w="12600">
            <a:solidFill>
              <a:schemeClr val="accent1">
                <a:shade val="75000"/>
                <a:alpha val="60000"/>
              </a:schemeClr>
            </a:solidFill>
            <a:round/>
          </a:ln>
          <a:effectLst>
            <a:outerShdw blurRad="63500" dir="5400000" dist="25400" rotWithShape="0">
              <a:srgbClr val="000000">
                <a:alpha val="44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50" name="PlaceHolder 8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wmf"/><Relationship Id="rId3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jpeg"/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7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2" descr=""/>
          <p:cNvPicPr/>
          <p:nvPr/>
        </p:nvPicPr>
        <p:blipFill>
          <a:blip r:embed="rId1"/>
          <a:stretch/>
        </p:blipFill>
        <p:spPr>
          <a:xfrm>
            <a:off x="0" y="36000"/>
            <a:ext cx="9143280" cy="6857280"/>
          </a:xfrm>
          <a:prstGeom prst="rect">
            <a:avLst/>
          </a:prstGeom>
          <a:ln>
            <a:noFill/>
          </a:ln>
        </p:spPr>
      </p:pic>
      <p:sp>
        <p:nvSpPr>
          <p:cNvPr id="87" name="CustomShape 1"/>
          <p:cNvSpPr/>
          <p:nvPr/>
        </p:nvSpPr>
        <p:spPr>
          <a:xfrm>
            <a:off x="785880" y="1143000"/>
            <a:ext cx="3642480" cy="136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dfec69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Проект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800" spc="-1" strike="noStrike">
                <a:solidFill>
                  <a:srgbClr val="dfec69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«В гостях у сказки»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500040" y="2428920"/>
            <a:ext cx="4428360" cy="1553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dfec69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Презентацию подготовили воспитатель ГБОУ  Школа №880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400" spc="-1" strike="noStrike">
                <a:solidFill>
                  <a:srgbClr val="dfec69"/>
                </a:solidFill>
                <a:uFill>
                  <a:solidFill>
                    <a:srgbClr val="ffffff"/>
                  </a:solidFill>
                </a:uFill>
                <a:latin typeface="Georgia"/>
                <a:ea typeface="DejaVu Sans"/>
              </a:rPr>
              <a:t>Попова Е.П.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1432440" y="360000"/>
            <a:ext cx="7405920" cy="1471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CustomShape 2"/>
          <p:cNvSpPr/>
          <p:nvPr/>
        </p:nvSpPr>
        <p:spPr>
          <a:xfrm>
            <a:off x="1432440" y="1850040"/>
            <a:ext cx="7405920" cy="1751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1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463320" cy="710964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285840" y="21240"/>
            <a:ext cx="8857440" cy="43578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Тип проекта: </a:t>
            </a:r>
            <a:r>
              <a:rPr b="0" lang="ru-RU" sz="28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художественно- эстетический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По содержанию: </a:t>
            </a:r>
            <a:r>
              <a:rPr b="0" lang="ru-RU" sz="28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дети, родители, педагоги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По возрасту: </a:t>
            </a:r>
            <a:r>
              <a:rPr b="0" lang="ru-RU" sz="28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3-4 года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По характеру контактов: </a:t>
            </a:r>
            <a:r>
              <a:rPr b="0" lang="ru-RU" sz="28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внутри группы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По количеству участников: </a:t>
            </a:r>
            <a:r>
              <a:rPr b="0" lang="ru-RU" sz="28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коллективный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По продолжительности: </a:t>
            </a:r>
            <a:r>
              <a:rPr b="0" lang="ru-RU" sz="28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краткосрочный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8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                                                           </a:t>
            </a:r>
            <a:r>
              <a:rPr b="0" lang="ru-RU" sz="28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(1 неделя)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6857280"/>
          </a:xfrm>
          <a:prstGeom prst="rect">
            <a:avLst/>
          </a:prstGeom>
          <a:ln>
            <a:noFill/>
          </a:ln>
        </p:spPr>
      </p:pic>
      <p:sp>
        <p:nvSpPr>
          <p:cNvPr id="94" name="CustomShape 1"/>
          <p:cNvSpPr/>
          <p:nvPr/>
        </p:nvSpPr>
        <p:spPr>
          <a:xfrm>
            <a:off x="3000240" y="24480"/>
            <a:ext cx="6085080" cy="5243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Актуальность проекта: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Народные сказки – самая древняя из распространенных форм  устного народного творчества, присутствующая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всем народам, такая сказка отражает убеждения, воззрения, главенствующие черты национального характера,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обличает классовые отношения, одновременно обнажая старинный быт, который зачастую отражается в отдельных  произведениях - бытовых сказках, сказках о животных, волшебных сказках</a:t>
            </a: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3571920" y="4786200"/>
            <a:ext cx="4571280" cy="1309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Постановка проблемы: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Дети знают мало  русских народных  сказок.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2" descr=""/>
          <p:cNvPicPr/>
          <p:nvPr/>
        </p:nvPicPr>
        <p:blipFill>
          <a:blip r:embed="rId1"/>
          <a:stretch/>
        </p:blipFill>
        <p:spPr>
          <a:xfrm>
            <a:off x="0" y="-300960"/>
            <a:ext cx="9527400" cy="7158240"/>
          </a:xfrm>
          <a:prstGeom prst="rect">
            <a:avLst/>
          </a:prstGeom>
          <a:ln>
            <a:noFill/>
          </a:ln>
        </p:spPr>
      </p:pic>
      <p:sp>
        <p:nvSpPr>
          <p:cNvPr id="97" name="CustomShape 1"/>
          <p:cNvSpPr/>
          <p:nvPr/>
        </p:nvSpPr>
        <p:spPr>
          <a:xfrm>
            <a:off x="571320" y="6840"/>
            <a:ext cx="8571960" cy="161640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Цель: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Создание положительного эмоционального настроя.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Формирование у детей представлений о русской народной сказке через различные виды деятельности.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571320" y="1857240"/>
            <a:ext cx="8571960" cy="252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Задачи: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344675"/>
              </a:buClr>
              <a:buFont typeface="Symbol"/>
              <a:buChar char=""/>
            </a:pPr>
            <a:r>
              <a:rPr b="0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закрепить знание содержания сказок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344675"/>
              </a:buClr>
              <a:buFont typeface="Symbol"/>
              <a:buChar char=""/>
            </a:pPr>
            <a:r>
              <a:rPr b="0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сформировать желание быть похожими на положительных героев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344675"/>
              </a:buClr>
              <a:buFont typeface="Symbol"/>
              <a:buChar char=""/>
            </a:pPr>
            <a:r>
              <a:rPr b="0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развивать  умения передавать образ сказочного героя речью, движениями, жестами, мимикой.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344675"/>
              </a:buClr>
              <a:buFont typeface="Symbol"/>
              <a:buChar char=""/>
            </a:pPr>
            <a:r>
              <a:rPr b="0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воспитывать интерес к сказкам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344675"/>
              </a:buClr>
              <a:buFont typeface="Symbol"/>
              <a:buChar char=""/>
            </a:pPr>
            <a:r>
              <a:rPr b="0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прививать детям правила безопасного поведения на примере сказок</a:t>
            </a:r>
            <a:r>
              <a:rPr b="1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" descr=""/>
          <p:cNvPicPr/>
          <p:nvPr/>
        </p:nvPicPr>
        <p:blipFill>
          <a:blip r:embed="rId1"/>
          <a:stretch/>
        </p:blipFill>
        <p:spPr>
          <a:xfrm>
            <a:off x="0" y="-300960"/>
            <a:ext cx="9527400" cy="7158240"/>
          </a:xfrm>
          <a:prstGeom prst="rect">
            <a:avLst/>
          </a:prstGeom>
          <a:ln>
            <a:noFill/>
          </a:ln>
        </p:spPr>
      </p:pic>
      <p:sp>
        <p:nvSpPr>
          <p:cNvPr id="100" name="CustomShape 1"/>
          <p:cNvSpPr/>
          <p:nvPr/>
        </p:nvSpPr>
        <p:spPr>
          <a:xfrm>
            <a:off x="571320" y="15480"/>
            <a:ext cx="8571960" cy="344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Предполагаемый результат: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Дети познакомятся со многими русскими народными сказками, будут знать их содержание.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Научатся в играх –  драматизациях, кукольных театрах, настольных театрах  передавать своего героя.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000" spc="-1" strike="noStrike">
                <a:solidFill>
                  <a:srgbClr val="344675"/>
                </a:solidFill>
                <a:uFill>
                  <a:solidFill>
                    <a:srgbClr val="ffffff"/>
                  </a:solidFill>
                </a:uFill>
                <a:latin typeface="Georgia"/>
                <a:ea typeface="Times New Roman"/>
              </a:rPr>
              <a:t>Привлечение родителей к  дальнейшему участию в мероприятиях группы (конкурсы рисунков, поделок, пополнение развивающей среды и т. д.)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280" cy="6869520"/>
          </a:xfrm>
          <a:prstGeom prst="rect">
            <a:avLst/>
          </a:prstGeom>
          <a:ln>
            <a:noFill/>
          </a:ln>
        </p:spPr>
      </p:pic>
      <p:pic>
        <p:nvPicPr>
          <p:cNvPr id="102" name="Picture 2" descr=""/>
          <p:cNvPicPr/>
          <p:nvPr/>
        </p:nvPicPr>
        <p:blipFill>
          <a:blip r:embed="rId2"/>
          <a:stretch/>
        </p:blipFill>
        <p:spPr>
          <a:xfrm>
            <a:off x="500040" y="785880"/>
            <a:ext cx="8402040" cy="4285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 rot="2805000">
            <a:off x="5355000" y="2248920"/>
            <a:ext cx="1519560" cy="191520"/>
          </a:xfrm>
          <a:prstGeom prst="rightArrow">
            <a:avLst>
              <a:gd name="adj1" fmla="val 50000"/>
              <a:gd name="adj2" fmla="val 50000"/>
            </a:avLst>
          </a:prstGeom>
          <a:ln>
            <a:noFill/>
          </a:ln>
          <a:effectLst>
            <a:outerShdw blurRad="63500" dir="5400000" dist="25400" rotWithShape="0">
              <a:srgbClr val="000000">
                <a:alpha val="44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104" name="CustomShape 2"/>
          <p:cNvSpPr/>
          <p:nvPr/>
        </p:nvSpPr>
        <p:spPr>
          <a:xfrm rot="20020200">
            <a:off x="5801760" y="1623960"/>
            <a:ext cx="162720" cy="2674080"/>
          </a:xfrm>
          <a:prstGeom prst="downArrow">
            <a:avLst>
              <a:gd name="adj1" fmla="val 50000"/>
              <a:gd name="adj2" fmla="val 50000"/>
            </a:avLst>
          </a:prstGeom>
          <a:ln>
            <a:noFill/>
          </a:ln>
          <a:effectLst>
            <a:outerShdw blurRad="63500" dir="5400000" dist="25400" rotWithShape="0">
              <a:srgbClr val="000000">
                <a:alpha val="44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105" name="CustomShape 3"/>
          <p:cNvSpPr/>
          <p:nvPr/>
        </p:nvSpPr>
        <p:spPr>
          <a:xfrm rot="20733000">
            <a:off x="5396760" y="1681920"/>
            <a:ext cx="253440" cy="4448880"/>
          </a:xfrm>
          <a:prstGeom prst="downArrow">
            <a:avLst>
              <a:gd name="adj1" fmla="val 50000"/>
              <a:gd name="adj2" fmla="val 50000"/>
            </a:avLst>
          </a:prstGeom>
          <a:ln>
            <a:noFill/>
          </a:ln>
          <a:effectLst>
            <a:outerShdw blurRad="63500" dir="5400000" dist="25400" rotWithShape="0">
              <a:srgbClr val="000000">
                <a:alpha val="44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106" name="CustomShape 4"/>
          <p:cNvSpPr/>
          <p:nvPr/>
        </p:nvSpPr>
        <p:spPr>
          <a:xfrm rot="670200">
            <a:off x="4038840" y="1501920"/>
            <a:ext cx="191520" cy="3621960"/>
          </a:xfrm>
          <a:prstGeom prst="downArrow">
            <a:avLst>
              <a:gd name="adj1" fmla="val 50000"/>
              <a:gd name="adj2" fmla="val 50000"/>
            </a:avLst>
          </a:prstGeom>
          <a:ln>
            <a:noFill/>
          </a:ln>
          <a:effectLst>
            <a:outerShdw blurRad="63500" dir="5400000" dist="25400" rotWithShape="0">
              <a:srgbClr val="000000">
                <a:alpha val="44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107" name="CustomShape 5"/>
          <p:cNvSpPr/>
          <p:nvPr/>
        </p:nvSpPr>
        <p:spPr>
          <a:xfrm rot="1568400">
            <a:off x="3681720" y="1382040"/>
            <a:ext cx="182880" cy="1991520"/>
          </a:xfrm>
          <a:prstGeom prst="downArrow">
            <a:avLst>
              <a:gd name="adj1" fmla="val 50000"/>
              <a:gd name="adj2" fmla="val 50000"/>
            </a:avLst>
          </a:prstGeom>
          <a:ln>
            <a:noFill/>
          </a:ln>
          <a:effectLst>
            <a:outerShdw blurRad="63500" dir="5400000" dist="25400" rotWithShape="0">
              <a:srgbClr val="000000">
                <a:alpha val="44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108" name="CustomShape 6"/>
          <p:cNvSpPr/>
          <p:nvPr/>
        </p:nvSpPr>
        <p:spPr>
          <a:xfrm rot="2616600">
            <a:off x="3287160" y="1324800"/>
            <a:ext cx="204840" cy="1152000"/>
          </a:xfrm>
          <a:prstGeom prst="downArrow">
            <a:avLst>
              <a:gd name="adj1" fmla="val 50000"/>
              <a:gd name="adj2" fmla="val 50000"/>
            </a:avLst>
          </a:prstGeom>
          <a:ln>
            <a:noFill/>
          </a:ln>
          <a:effectLst>
            <a:outerShdw blurRad="63500" dir="5400000" dist="25400" rotWithShape="0">
              <a:srgbClr val="000000">
                <a:alpha val="44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/>
        </p:style>
      </p:sp>
      <p:sp>
        <p:nvSpPr>
          <p:cNvPr id="109" name="CustomShape 7"/>
          <p:cNvSpPr/>
          <p:nvPr/>
        </p:nvSpPr>
        <p:spPr>
          <a:xfrm>
            <a:off x="2952000" y="404640"/>
            <a:ext cx="3216240" cy="1452600"/>
          </a:xfrm>
          <a:prstGeom prst="wave">
            <a:avLst>
              <a:gd name="adj1" fmla="val 12500"/>
              <a:gd name="adj2" fmla="val 0"/>
            </a:avLst>
          </a:prstGeom>
          <a:ln>
            <a:solidFill>
              <a:srgbClr val="4a7ebb"/>
            </a:solidFill>
            <a:round/>
          </a:ln>
          <a:effectLst>
            <a:outerShdw blurRad="63500" dir="5400000" dist="25400" rotWithShape="0">
              <a:srgbClr val="000000">
                <a:alpha val="44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0" name="CustomShape 8"/>
          <p:cNvSpPr/>
          <p:nvPr/>
        </p:nvSpPr>
        <p:spPr>
          <a:xfrm>
            <a:off x="3220200" y="908640"/>
            <a:ext cx="2719080" cy="64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2a6f00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Системная паутинка проекта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CustomShape 9"/>
          <p:cNvSpPr/>
          <p:nvPr/>
        </p:nvSpPr>
        <p:spPr>
          <a:xfrm>
            <a:off x="827640" y="2061000"/>
            <a:ext cx="4247640" cy="912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ffa35c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Социально-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ffa35c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коммуникативное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ffa35c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развитие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CustomShape 10"/>
          <p:cNvSpPr/>
          <p:nvPr/>
        </p:nvSpPr>
        <p:spPr>
          <a:xfrm>
            <a:off x="6156000" y="2945160"/>
            <a:ext cx="251964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ffa35c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Речевое развитие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CustomShape 11"/>
          <p:cNvSpPr/>
          <p:nvPr/>
        </p:nvSpPr>
        <p:spPr>
          <a:xfrm>
            <a:off x="743760" y="3429000"/>
            <a:ext cx="32868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ffa35c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Познавательное развитие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CustomShape 12"/>
          <p:cNvSpPr/>
          <p:nvPr/>
        </p:nvSpPr>
        <p:spPr>
          <a:xfrm>
            <a:off x="6091200" y="4218480"/>
            <a:ext cx="2146680" cy="91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ffa35c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Художественно-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ffa35c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эстетическое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ffa35c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развитие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CustomShape 13"/>
          <p:cNvSpPr/>
          <p:nvPr/>
        </p:nvSpPr>
        <p:spPr>
          <a:xfrm>
            <a:off x="731880" y="5085360"/>
            <a:ext cx="278388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ffa35c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Физическое развитие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CustomShape 14"/>
          <p:cNvSpPr/>
          <p:nvPr/>
        </p:nvSpPr>
        <p:spPr>
          <a:xfrm>
            <a:off x="6131880" y="5949360"/>
            <a:ext cx="2238120" cy="63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ffa35c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Взаимодействие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 cap="all">
                <a:solidFill>
                  <a:srgbClr val="ffa35c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с семьей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7" name="Рисунок 15" descr=""/>
          <p:cNvPicPr/>
          <p:nvPr/>
        </p:nvPicPr>
        <p:blipFill>
          <a:blip r:embed="rId1"/>
          <a:stretch/>
        </p:blipFill>
        <p:spPr>
          <a:xfrm>
            <a:off x="6786720" y="0"/>
            <a:ext cx="2088720" cy="2499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Picture 2" descr=""/>
          <p:cNvPicPr/>
          <p:nvPr/>
        </p:nvPicPr>
        <p:blipFill>
          <a:blip r:embed="rId1"/>
          <a:stretch/>
        </p:blipFill>
        <p:spPr>
          <a:xfrm>
            <a:off x="1206360" y="188640"/>
            <a:ext cx="7936920" cy="791280"/>
          </a:xfrm>
          <a:prstGeom prst="rect">
            <a:avLst/>
          </a:prstGeom>
          <a:ln>
            <a:noFill/>
          </a:ln>
        </p:spPr>
      </p:pic>
      <p:sp>
        <p:nvSpPr>
          <p:cNvPr id="119" name="CustomShape 1"/>
          <p:cNvSpPr/>
          <p:nvPr/>
        </p:nvSpPr>
        <p:spPr>
          <a:xfrm>
            <a:off x="2929680" y="235800"/>
            <a:ext cx="4435560" cy="39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2000" spc="-1" strike="noStrike" cap="all">
                <a:solidFill>
                  <a:srgbClr val="2a6f00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Взаимодействие  с  родителями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0" name="Рисунок 6" descr=""/>
          <p:cNvPicPr/>
          <p:nvPr/>
        </p:nvPicPr>
        <p:blipFill>
          <a:blip r:embed="rId2"/>
          <a:stretch/>
        </p:blipFill>
        <p:spPr>
          <a:xfrm>
            <a:off x="6000840" y="4176720"/>
            <a:ext cx="3071160" cy="172728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121" name="Рисунок 7" descr=""/>
          <p:cNvPicPr/>
          <p:nvPr/>
        </p:nvPicPr>
        <p:blipFill>
          <a:blip r:embed="rId3"/>
          <a:stretch/>
        </p:blipFill>
        <p:spPr>
          <a:xfrm>
            <a:off x="4143240" y="2160000"/>
            <a:ext cx="3214080" cy="180756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122" name="Рисунок 8" descr=""/>
          <p:cNvPicPr/>
          <p:nvPr/>
        </p:nvPicPr>
        <p:blipFill>
          <a:blip r:embed="rId4"/>
          <a:stretch/>
        </p:blipFill>
        <p:spPr>
          <a:xfrm>
            <a:off x="1285920" y="1000080"/>
            <a:ext cx="3428280" cy="192816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123" name="CustomShape 2"/>
          <p:cNvSpPr/>
          <p:nvPr/>
        </p:nvSpPr>
        <p:spPr>
          <a:xfrm>
            <a:off x="4786200" y="1000080"/>
            <a:ext cx="2428200" cy="364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Консультации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CustomShape 3"/>
          <p:cNvSpPr/>
          <p:nvPr/>
        </p:nvSpPr>
        <p:spPr>
          <a:xfrm>
            <a:off x="7429680" y="1857240"/>
            <a:ext cx="1714320" cy="118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Выставка совместного творчества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5" name="Рисунок 11" descr=""/>
          <p:cNvPicPr/>
          <p:nvPr/>
        </p:nvPicPr>
        <p:blipFill>
          <a:blip r:embed="rId5"/>
          <a:stretch/>
        </p:blipFill>
        <p:spPr>
          <a:xfrm>
            <a:off x="1357200" y="3071880"/>
            <a:ext cx="1807560" cy="321408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pic>
        <p:nvPicPr>
          <p:cNvPr id="126" name="Рисунок 12" descr=""/>
          <p:cNvPicPr/>
          <p:nvPr/>
        </p:nvPicPr>
        <p:blipFill>
          <a:blip r:embed="rId6"/>
          <a:stretch/>
        </p:blipFill>
        <p:spPr>
          <a:xfrm>
            <a:off x="2714760" y="5000760"/>
            <a:ext cx="2912400" cy="1638000"/>
          </a:xfrm>
          <a:prstGeom prst="rect">
            <a:avLst/>
          </a:prstGeom>
          <a:ln>
            <a:noFill/>
          </a:ln>
          <a:effectLst>
            <a:outerShdw algn="tl" blurRad="292100" dir="2700000" dist="139700" rotWithShape="0">
              <a:srgbClr val="333333">
                <a:alpha val="65000"/>
              </a:srgbClr>
            </a:outerShdw>
          </a:effectLst>
        </p:spPr>
      </p:pic>
      <p:sp>
        <p:nvSpPr>
          <p:cNvPr id="127" name="CustomShape 4"/>
          <p:cNvSpPr/>
          <p:nvPr/>
        </p:nvSpPr>
        <p:spPr>
          <a:xfrm>
            <a:off x="3214800" y="4357800"/>
            <a:ext cx="2214000" cy="638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Выставки детских работ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429120" cy="7084080"/>
          </a:xfrm>
          <a:prstGeom prst="rect">
            <a:avLst/>
          </a:prstGeom>
          <a:ln>
            <a:noFill/>
          </a:ln>
        </p:spPr>
      </p:pic>
      <p:sp>
        <p:nvSpPr>
          <p:cNvPr id="129" name="CustomShape 1"/>
          <p:cNvSpPr/>
          <p:nvPr/>
        </p:nvSpPr>
        <p:spPr>
          <a:xfrm>
            <a:off x="2130120" y="1428840"/>
            <a:ext cx="5240160" cy="2560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657000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СПАСИБО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657000"/>
                </a:solidFill>
                <a:uFill>
                  <a:solidFill>
                    <a:srgbClr val="ffffff"/>
                  </a:solidFill>
                </a:uFill>
                <a:latin typeface="Gill Sans MT"/>
                <a:ea typeface="DejaVu Sans"/>
              </a:rPr>
              <a:t>ЗА  ВНИМАНИЕ !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0" name="Рисунок 4" descr=""/>
          <p:cNvPicPr/>
          <p:nvPr/>
        </p:nvPicPr>
        <p:blipFill>
          <a:blip r:embed="rId2"/>
          <a:stretch/>
        </p:blipFill>
        <p:spPr>
          <a:xfrm>
            <a:off x="3744000" y="3711240"/>
            <a:ext cx="1713960" cy="1688760"/>
          </a:xfrm>
          <a:prstGeom prst="rect">
            <a:avLst/>
          </a:prstGeom>
          <a:ln>
            <a:noFill/>
          </a:ln>
        </p:spPr>
      </p:pic>
      <p:pic>
        <p:nvPicPr>
          <p:cNvPr id="131" name="Рисунок 5" descr=""/>
          <p:cNvPicPr/>
          <p:nvPr/>
        </p:nvPicPr>
        <p:blipFill>
          <a:blip r:embed="rId3"/>
          <a:stretch/>
        </p:blipFill>
        <p:spPr>
          <a:xfrm>
            <a:off x="7143840" y="285840"/>
            <a:ext cx="2403000" cy="3071160"/>
          </a:xfrm>
          <a:prstGeom prst="rect">
            <a:avLst/>
          </a:prstGeom>
          <a:ln>
            <a:noFill/>
          </a:ln>
        </p:spPr>
      </p:pic>
      <p:pic>
        <p:nvPicPr>
          <p:cNvPr id="132" name="Рисунок 6" descr=""/>
          <p:cNvPicPr/>
          <p:nvPr/>
        </p:nvPicPr>
        <p:blipFill>
          <a:blip r:embed="rId4"/>
          <a:stretch/>
        </p:blipFill>
        <p:spPr>
          <a:xfrm>
            <a:off x="50400" y="2664000"/>
            <a:ext cx="2253600" cy="2985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464</TotalTime>
  <Application>LibreOffice/5.1.0.3$Windows_x86 LibreOffice_project/5e3e00a007d9b3b6efb6797a8b8e57b51ab1f737</Application>
  <Words>298</Words>
  <Paragraphs>89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2017-03-29T16:37:55Z</dcterms:created>
  <dc:creator>ALISHA</dc:creator>
  <dc:description/>
  <dc:language>ru-RU</dc:language>
  <cp:lastModifiedBy/>
  <dcterms:modified xsi:type="dcterms:W3CDTF">2017-12-27T22:15:05Z</dcterms:modified>
  <cp:revision>40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15</vt:i4>
  </property>
</Properties>
</file>