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omments/comment1.xml" ContentType="application/vnd.openxmlformats-officedocument.presentationml.comment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2"/>
  </p:notesMasterIdLst>
  <p:handoutMasterIdLst>
    <p:handoutMasterId r:id="rId23"/>
  </p:handoutMasterIdLst>
  <p:sldIdLst>
    <p:sldId id="256" r:id="rId2"/>
    <p:sldId id="283" r:id="rId3"/>
    <p:sldId id="282" r:id="rId4"/>
    <p:sldId id="262" r:id="rId5"/>
    <p:sldId id="266" r:id="rId6"/>
    <p:sldId id="267" r:id="rId7"/>
    <p:sldId id="271" r:id="rId8"/>
    <p:sldId id="257" r:id="rId9"/>
    <p:sldId id="261" r:id="rId10"/>
    <p:sldId id="258" r:id="rId11"/>
    <p:sldId id="268" r:id="rId12"/>
    <p:sldId id="273" r:id="rId13"/>
    <p:sldId id="274" r:id="rId14"/>
    <p:sldId id="270" r:id="rId15"/>
    <p:sldId id="275" r:id="rId16"/>
    <p:sldId id="276" r:id="rId17"/>
    <p:sldId id="277" r:id="rId18"/>
    <p:sldId id="278" r:id="rId19"/>
    <p:sldId id="279" r:id="rId20"/>
    <p:sldId id="280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Ворнакова " initials="Т.М.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65" autoAdjust="0"/>
    <p:restoredTop sz="94638" autoAdjust="0"/>
  </p:normalViewPr>
  <p:slideViewPr>
    <p:cSldViewPr>
      <p:cViewPr varScale="1">
        <p:scale>
          <a:sx n="70" d="100"/>
          <a:sy n="70" d="100"/>
        </p:scale>
        <p:origin x="450" y="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-2820" y="-11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3-06-12T20:19:21.422" idx="1">
    <p:pos x="10" y="10"/>
    <p:text/>
  </p:cm>
</p:cmLst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image" Target="../media/image5.wmf"/><Relationship Id="rId7" Type="http://schemas.openxmlformats.org/officeDocument/2006/relationships/image" Target="../media/image9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6" Type="http://schemas.openxmlformats.org/officeDocument/2006/relationships/image" Target="../media/image8.wmf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7" Type="http://schemas.openxmlformats.org/officeDocument/2006/relationships/image" Target="../media/image28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6" Type="http://schemas.openxmlformats.org/officeDocument/2006/relationships/image" Target="../media/image27.wmf"/><Relationship Id="rId5" Type="http://schemas.openxmlformats.org/officeDocument/2006/relationships/image" Target="../media/image26.wmf"/><Relationship Id="rId4" Type="http://schemas.openxmlformats.org/officeDocument/2006/relationships/image" Target="../media/image25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3.wmf"/><Relationship Id="rId1" Type="http://schemas.openxmlformats.org/officeDocument/2006/relationships/image" Target="../media/image32.wmf"/><Relationship Id="rId4" Type="http://schemas.openxmlformats.org/officeDocument/2006/relationships/image" Target="../media/image3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AB4769-9EFE-42B8-8D17-BA587898C546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95504A-32D5-4B60-8B29-E5E8A82F1E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84917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FF36A4-3AF6-4387-9CE3-ADB0D6BECDB2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0E5C3C-FDEE-452A-862D-075D287127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42407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E5C3C-FDEE-452A-862D-075D2871270E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90075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1DCC8-CFDA-40F6-9376-C780BE2B07D1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A45C8-6E5F-47E1-B123-BECEBC95B5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1DCC8-CFDA-40F6-9376-C780BE2B07D1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A45C8-6E5F-47E1-B123-BECEBC95B5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1DCC8-CFDA-40F6-9376-C780BE2B07D1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A45C8-6E5F-47E1-B123-BECEBC95B5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1DCC8-CFDA-40F6-9376-C780BE2B07D1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A45C8-6E5F-47E1-B123-BECEBC95B5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1DCC8-CFDA-40F6-9376-C780BE2B07D1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A45C8-6E5F-47E1-B123-BECEBC95B5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1DCC8-CFDA-40F6-9376-C780BE2B07D1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A45C8-6E5F-47E1-B123-BECEBC95B5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1DCC8-CFDA-40F6-9376-C780BE2B07D1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A45C8-6E5F-47E1-B123-BECEBC95B5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1DCC8-CFDA-40F6-9376-C780BE2B07D1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A45C8-6E5F-47E1-B123-BECEBC95B5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1DCC8-CFDA-40F6-9376-C780BE2B07D1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A45C8-6E5F-47E1-B123-BECEBC95B5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1DCC8-CFDA-40F6-9376-C780BE2B07D1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A45C8-6E5F-47E1-B123-BECEBC95B5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1DCC8-CFDA-40F6-9376-C780BE2B07D1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A45C8-6E5F-47E1-B123-BECEBC95B5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20000"/>
                <a:lumOff val="8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E1DCC8-CFDA-40F6-9376-C780BE2B07D1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6A45C8-6E5F-47E1-B123-BECEBC95B5B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4%D0%B0%D0%B9%D0%BB:Rectrangular_parallelepiped.png" TargetMode="External"/><Relationship Id="rId2" Type="http://schemas.openxmlformats.org/officeDocument/2006/relationships/hyperlink" Target="//commons.wikimedia.org/wiki/File:Rectrangular_parallelepiped.png?uselang=ru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11.bin"/><Relationship Id="rId12" Type="http://schemas.openxmlformats.org/officeDocument/2006/relationships/oleObject" Target="../embeddings/oleObject16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0.bin"/><Relationship Id="rId11" Type="http://schemas.openxmlformats.org/officeDocument/2006/relationships/oleObject" Target="../embeddings/oleObject15.bin"/><Relationship Id="rId5" Type="http://schemas.openxmlformats.org/officeDocument/2006/relationships/image" Target="../media/image18.wmf"/><Relationship Id="rId10" Type="http://schemas.openxmlformats.org/officeDocument/2006/relationships/oleObject" Target="../embeddings/oleObject14.bin"/><Relationship Id="rId4" Type="http://schemas.openxmlformats.org/officeDocument/2006/relationships/oleObject" Target="../embeddings/oleObject9.bin"/><Relationship Id="rId9" Type="http://schemas.openxmlformats.org/officeDocument/2006/relationships/oleObject" Target="../embeddings/oleObject13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1.bin"/><Relationship Id="rId3" Type="http://schemas.openxmlformats.org/officeDocument/2006/relationships/oleObject" Target="../embeddings/oleObject17.bin"/><Relationship Id="rId7" Type="http://schemas.openxmlformats.org/officeDocument/2006/relationships/oleObject" Target="../embeddings/oleObject20.bin"/><Relationship Id="rId12" Type="http://schemas.openxmlformats.org/officeDocument/2006/relationships/oleObject" Target="../embeddings/oleObject2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9.bin"/><Relationship Id="rId11" Type="http://schemas.openxmlformats.org/officeDocument/2006/relationships/oleObject" Target="../embeddings/oleObject24.bin"/><Relationship Id="rId5" Type="http://schemas.openxmlformats.org/officeDocument/2006/relationships/oleObject" Target="../embeddings/oleObject18.bin"/><Relationship Id="rId10" Type="http://schemas.openxmlformats.org/officeDocument/2006/relationships/oleObject" Target="../embeddings/oleObject23.bin"/><Relationship Id="rId4" Type="http://schemas.openxmlformats.org/officeDocument/2006/relationships/image" Target="../media/image18.wmf"/><Relationship Id="rId9" Type="http://schemas.openxmlformats.org/officeDocument/2006/relationships/oleObject" Target="../embeddings/oleObject22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8.bin"/><Relationship Id="rId13" Type="http://schemas.openxmlformats.org/officeDocument/2006/relationships/image" Target="../media/image26.wmf"/><Relationship Id="rId18" Type="http://schemas.openxmlformats.org/officeDocument/2006/relationships/image" Target="../media/image28.wmf"/><Relationship Id="rId3" Type="http://schemas.openxmlformats.org/officeDocument/2006/relationships/oleObject" Target="../embeddings/oleObject26.bin"/><Relationship Id="rId7" Type="http://schemas.openxmlformats.org/officeDocument/2006/relationships/image" Target="../media/image23.wmf"/><Relationship Id="rId12" Type="http://schemas.openxmlformats.org/officeDocument/2006/relationships/oleObject" Target="../embeddings/oleObject30.bin"/><Relationship Id="rId17" Type="http://schemas.openxmlformats.org/officeDocument/2006/relationships/oleObject" Target="../embeddings/oleObject32.bin"/><Relationship Id="rId2" Type="http://schemas.openxmlformats.org/officeDocument/2006/relationships/slideLayout" Target="../slideLayouts/slideLayout5.xml"/><Relationship Id="rId16" Type="http://schemas.openxmlformats.org/officeDocument/2006/relationships/image" Target="../media/image30.jpeg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27.bin"/><Relationship Id="rId11" Type="http://schemas.openxmlformats.org/officeDocument/2006/relationships/image" Target="../media/image25.wmf"/><Relationship Id="rId5" Type="http://schemas.openxmlformats.org/officeDocument/2006/relationships/image" Target="../media/image29.png"/><Relationship Id="rId15" Type="http://schemas.openxmlformats.org/officeDocument/2006/relationships/image" Target="../media/image27.wmf"/><Relationship Id="rId10" Type="http://schemas.openxmlformats.org/officeDocument/2006/relationships/oleObject" Target="../embeddings/oleObject29.bin"/><Relationship Id="rId19" Type="http://schemas.openxmlformats.org/officeDocument/2006/relationships/image" Target="../media/image31.png"/><Relationship Id="rId4" Type="http://schemas.openxmlformats.org/officeDocument/2006/relationships/image" Target="../media/image22.wmf"/><Relationship Id="rId9" Type="http://schemas.openxmlformats.org/officeDocument/2006/relationships/image" Target="../media/image24.wmf"/><Relationship Id="rId14" Type="http://schemas.openxmlformats.org/officeDocument/2006/relationships/oleObject" Target="../embeddings/oleObject31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5.bin"/><Relationship Id="rId3" Type="http://schemas.openxmlformats.org/officeDocument/2006/relationships/image" Target="../media/image36.png"/><Relationship Id="rId7" Type="http://schemas.openxmlformats.org/officeDocument/2006/relationships/image" Target="../media/image33.w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34.bin"/><Relationship Id="rId11" Type="http://schemas.openxmlformats.org/officeDocument/2006/relationships/image" Target="../media/image35.wmf"/><Relationship Id="rId5" Type="http://schemas.openxmlformats.org/officeDocument/2006/relationships/image" Target="../media/image32.wmf"/><Relationship Id="rId10" Type="http://schemas.openxmlformats.org/officeDocument/2006/relationships/oleObject" Target="../embeddings/oleObject36.bin"/><Relationship Id="rId4" Type="http://schemas.openxmlformats.org/officeDocument/2006/relationships/oleObject" Target="../embeddings/oleObject33.bin"/><Relationship Id="rId9" Type="http://schemas.openxmlformats.org/officeDocument/2006/relationships/image" Target="../media/image34.w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4%D0%B0%D0%B9%D0%BB:Rectrangular_parallelepiped.png" TargetMode="External"/><Relationship Id="rId2" Type="http://schemas.openxmlformats.org/officeDocument/2006/relationships/hyperlink" Target="//commons.wikimedia.org/wiki/File:Rectrangular_parallelepiped.png?uselang=ru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13" Type="http://schemas.openxmlformats.org/officeDocument/2006/relationships/oleObject" Target="../embeddings/oleObject6.bin"/><Relationship Id="rId18" Type="http://schemas.openxmlformats.org/officeDocument/2006/relationships/image" Target="../media/image10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7.wmf"/><Relationship Id="rId17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9.w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10" Type="http://schemas.openxmlformats.org/officeDocument/2006/relationships/image" Target="../media/image6.wmf"/><Relationship Id="rId4" Type="http://schemas.openxmlformats.org/officeDocument/2006/relationships/image" Target="../media/image3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8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wmf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0" y="-1284967"/>
            <a:ext cx="1997075" cy="2569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2"/>
              </a:rPr>
              <a:t>  </a:t>
            </a:r>
            <a:r>
              <a:rPr kumimoji="0" lang="ru-RU" sz="125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 </a:t>
            </a:r>
            <a:r>
              <a:rPr kumimoji="0" lang="ru-RU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                      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3" tooltip="Увеличить"/>
              </a:rPr>
              <a:t>  </a:t>
            </a:r>
            <a:r>
              <a:rPr kumimoji="0" lang="ru-RU" sz="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 </a:t>
            </a:r>
            <a:r>
              <a:rPr kumimoji="0" lang="ru-RU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14339" name="Picture 3" descr="http://bits.wikimedia.org/static-1.22wmf5/skins/common/images/magnify-clip.png">
            <a:hlinkClick r:id="rId3" tooltip="Увеличить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5575" y="617538"/>
            <a:ext cx="142875" cy="104775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987996" y="1916832"/>
            <a:ext cx="6947030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Прямоугольный </a:t>
            </a:r>
            <a:endParaRPr lang="ru-RU" sz="7200" b="1" cap="none" spc="0" dirty="0" smtClean="0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72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параллелепипед</a:t>
            </a:r>
            <a:endParaRPr lang="ru-RU" sz="72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8720" y="188640"/>
            <a:ext cx="8229600" cy="1224136"/>
          </a:xfrm>
        </p:spPr>
        <p:txBody>
          <a:bodyPr>
            <a:noAutofit/>
          </a:bodyPr>
          <a:lstStyle/>
          <a:p>
            <a:pPr algn="l"/>
            <a:r>
              <a:rPr lang="ru-RU" sz="7200" i="1" dirty="0" smtClean="0">
                <a:solidFill>
                  <a:srgbClr val="7030A0"/>
                </a:solidFill>
              </a:rPr>
              <a:t>Р е б р </a:t>
            </a:r>
            <a:r>
              <a:rPr lang="ru-RU" sz="7200" i="1" dirty="0" smtClean="0">
                <a:solidFill>
                  <a:srgbClr val="7030A0"/>
                </a:solidFill>
              </a:rPr>
              <a:t>а – </a:t>
            </a:r>
            <a:r>
              <a:rPr lang="ru-RU" i="1" dirty="0" smtClean="0">
                <a:solidFill>
                  <a:srgbClr val="7030A0"/>
                </a:solidFill>
              </a:rPr>
              <a:t>это </a:t>
            </a:r>
            <a:r>
              <a:rPr lang="ru-RU" i="1" dirty="0" smtClean="0">
                <a:solidFill>
                  <a:srgbClr val="7030A0"/>
                </a:solidFill>
              </a:rPr>
              <a:t>стороны прямоугольников.</a:t>
            </a:r>
            <a:endParaRPr lang="ru-RU" b="1" dirty="0"/>
          </a:p>
        </p:txBody>
      </p:sp>
      <p:grpSp>
        <p:nvGrpSpPr>
          <p:cNvPr id="15" name="Group 45"/>
          <p:cNvGrpSpPr>
            <a:grpSpLocks/>
          </p:cNvGrpSpPr>
          <p:nvPr/>
        </p:nvGrpSpPr>
        <p:grpSpPr bwMode="auto">
          <a:xfrm>
            <a:off x="914400" y="2133600"/>
            <a:ext cx="4648200" cy="4038600"/>
            <a:chOff x="1104" y="1200"/>
            <a:chExt cx="2928" cy="2544"/>
          </a:xfrm>
        </p:grpSpPr>
        <p:sp>
          <p:nvSpPr>
            <p:cNvPr id="16" name="AutoShape 34"/>
            <p:cNvSpPr>
              <a:spLocks noChangeArrowheads="1"/>
            </p:cNvSpPr>
            <p:nvPr/>
          </p:nvSpPr>
          <p:spPr bwMode="auto">
            <a:xfrm>
              <a:off x="1104" y="1200"/>
              <a:ext cx="2928" cy="2544"/>
            </a:xfrm>
            <a:prstGeom prst="cube">
              <a:avLst>
                <a:gd name="adj" fmla="val 25000"/>
              </a:avLst>
            </a:prstGeom>
            <a:noFill/>
            <a:ln w="38100">
              <a:solidFill>
                <a:srgbClr val="000066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" name="Freeform 35"/>
            <p:cNvSpPr>
              <a:spLocks/>
            </p:cNvSpPr>
            <p:nvPr/>
          </p:nvSpPr>
          <p:spPr bwMode="auto">
            <a:xfrm>
              <a:off x="1736" y="1208"/>
              <a:ext cx="1" cy="368"/>
            </a:xfrm>
            <a:custGeom>
              <a:avLst/>
              <a:gdLst>
                <a:gd name="T0" fmla="*/ 0 w 1"/>
                <a:gd name="T1" fmla="*/ 0 h 368"/>
                <a:gd name="T2" fmla="*/ 0 w 1"/>
                <a:gd name="T3" fmla="*/ 368 h 368"/>
                <a:gd name="T4" fmla="*/ 0 60000 65536"/>
                <a:gd name="T5" fmla="*/ 0 60000 65536"/>
                <a:gd name="T6" fmla="*/ 0 w 1"/>
                <a:gd name="T7" fmla="*/ 0 h 368"/>
                <a:gd name="T8" fmla="*/ 1 w 1"/>
                <a:gd name="T9" fmla="*/ 368 h 36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368">
                  <a:moveTo>
                    <a:pt x="0" y="0"/>
                  </a:moveTo>
                  <a:lnTo>
                    <a:pt x="0" y="368"/>
                  </a:lnTo>
                </a:path>
              </a:pathLst>
            </a:custGeom>
            <a:noFill/>
            <a:ln w="38100">
              <a:solidFill>
                <a:srgbClr val="00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" name="Line 36"/>
            <p:cNvSpPr>
              <a:spLocks noChangeShapeType="1"/>
            </p:cNvSpPr>
            <p:nvPr/>
          </p:nvSpPr>
          <p:spPr bwMode="auto">
            <a:xfrm>
              <a:off x="1728" y="1728"/>
              <a:ext cx="0" cy="384"/>
            </a:xfrm>
            <a:prstGeom prst="line">
              <a:avLst/>
            </a:prstGeom>
            <a:noFill/>
            <a:ln w="38100">
              <a:solidFill>
                <a:srgbClr val="00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" name="Line 37"/>
            <p:cNvSpPr>
              <a:spLocks noChangeShapeType="1"/>
            </p:cNvSpPr>
            <p:nvPr/>
          </p:nvSpPr>
          <p:spPr bwMode="auto">
            <a:xfrm>
              <a:off x="1728" y="2304"/>
              <a:ext cx="0" cy="384"/>
            </a:xfrm>
            <a:prstGeom prst="line">
              <a:avLst/>
            </a:prstGeom>
            <a:noFill/>
            <a:ln w="38100">
              <a:solidFill>
                <a:srgbClr val="00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" name="Line 38"/>
            <p:cNvSpPr>
              <a:spLocks noChangeShapeType="1"/>
            </p:cNvSpPr>
            <p:nvPr/>
          </p:nvSpPr>
          <p:spPr bwMode="auto">
            <a:xfrm flipH="1">
              <a:off x="3696" y="3120"/>
              <a:ext cx="336" cy="0"/>
            </a:xfrm>
            <a:prstGeom prst="line">
              <a:avLst/>
            </a:prstGeom>
            <a:noFill/>
            <a:ln w="38100">
              <a:solidFill>
                <a:srgbClr val="00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" name="Line 39"/>
            <p:cNvSpPr>
              <a:spLocks noChangeShapeType="1"/>
            </p:cNvSpPr>
            <p:nvPr/>
          </p:nvSpPr>
          <p:spPr bwMode="auto">
            <a:xfrm flipH="1">
              <a:off x="2928" y="3120"/>
              <a:ext cx="432" cy="0"/>
            </a:xfrm>
            <a:prstGeom prst="line">
              <a:avLst/>
            </a:prstGeom>
            <a:noFill/>
            <a:ln w="38100">
              <a:solidFill>
                <a:srgbClr val="00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" name="Line 40"/>
            <p:cNvSpPr>
              <a:spLocks noChangeShapeType="1"/>
            </p:cNvSpPr>
            <p:nvPr/>
          </p:nvSpPr>
          <p:spPr bwMode="auto">
            <a:xfrm flipH="1">
              <a:off x="2064" y="3120"/>
              <a:ext cx="624" cy="0"/>
            </a:xfrm>
            <a:prstGeom prst="line">
              <a:avLst/>
            </a:prstGeom>
            <a:noFill/>
            <a:ln w="38100">
              <a:solidFill>
                <a:srgbClr val="00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" name="Line 41"/>
            <p:cNvSpPr>
              <a:spLocks noChangeShapeType="1"/>
            </p:cNvSpPr>
            <p:nvPr/>
          </p:nvSpPr>
          <p:spPr bwMode="auto">
            <a:xfrm flipH="1">
              <a:off x="1728" y="3120"/>
              <a:ext cx="144" cy="0"/>
            </a:xfrm>
            <a:prstGeom prst="line">
              <a:avLst/>
            </a:prstGeom>
            <a:noFill/>
            <a:ln w="38100">
              <a:solidFill>
                <a:srgbClr val="00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" name="Freeform 42"/>
            <p:cNvSpPr>
              <a:spLocks/>
            </p:cNvSpPr>
            <p:nvPr/>
          </p:nvSpPr>
          <p:spPr bwMode="auto">
            <a:xfrm>
              <a:off x="1728" y="2832"/>
              <a:ext cx="1" cy="292"/>
            </a:xfrm>
            <a:custGeom>
              <a:avLst/>
              <a:gdLst>
                <a:gd name="T0" fmla="*/ 0 w 1"/>
                <a:gd name="T1" fmla="*/ 0 h 292"/>
                <a:gd name="T2" fmla="*/ 0 w 1"/>
                <a:gd name="T3" fmla="*/ 292 h 292"/>
                <a:gd name="T4" fmla="*/ 0 60000 65536"/>
                <a:gd name="T5" fmla="*/ 0 60000 65536"/>
                <a:gd name="T6" fmla="*/ 0 w 1"/>
                <a:gd name="T7" fmla="*/ 0 h 292"/>
                <a:gd name="T8" fmla="*/ 1 w 1"/>
                <a:gd name="T9" fmla="*/ 292 h 29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292">
                  <a:moveTo>
                    <a:pt x="0" y="0"/>
                  </a:moveTo>
                  <a:lnTo>
                    <a:pt x="0" y="292"/>
                  </a:lnTo>
                </a:path>
              </a:pathLst>
            </a:custGeom>
            <a:noFill/>
            <a:ln w="38100">
              <a:solidFill>
                <a:srgbClr val="00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" name="Line 43"/>
            <p:cNvSpPr>
              <a:spLocks noChangeShapeType="1"/>
            </p:cNvSpPr>
            <p:nvPr/>
          </p:nvSpPr>
          <p:spPr bwMode="auto">
            <a:xfrm flipH="1">
              <a:off x="1440" y="3120"/>
              <a:ext cx="288" cy="288"/>
            </a:xfrm>
            <a:prstGeom prst="line">
              <a:avLst/>
            </a:prstGeom>
            <a:noFill/>
            <a:ln w="38100">
              <a:solidFill>
                <a:srgbClr val="00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" name="Line 44"/>
            <p:cNvSpPr>
              <a:spLocks noChangeShapeType="1"/>
            </p:cNvSpPr>
            <p:nvPr/>
          </p:nvSpPr>
          <p:spPr bwMode="auto">
            <a:xfrm flipV="1">
              <a:off x="1104" y="3504"/>
              <a:ext cx="240" cy="240"/>
            </a:xfrm>
            <a:prstGeom prst="line">
              <a:avLst/>
            </a:prstGeom>
            <a:noFill/>
            <a:ln w="38100">
              <a:solidFill>
                <a:srgbClr val="00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7" name="Group 62"/>
          <p:cNvGrpSpPr>
            <a:grpSpLocks/>
          </p:cNvGrpSpPr>
          <p:nvPr/>
        </p:nvGrpSpPr>
        <p:grpSpPr bwMode="auto">
          <a:xfrm>
            <a:off x="914400" y="2133600"/>
            <a:ext cx="4648200" cy="4038600"/>
            <a:chOff x="1104" y="1200"/>
            <a:chExt cx="2928" cy="2544"/>
          </a:xfrm>
        </p:grpSpPr>
        <p:sp>
          <p:nvSpPr>
            <p:cNvPr id="28" name="Line 56"/>
            <p:cNvSpPr>
              <a:spLocks noChangeShapeType="1"/>
            </p:cNvSpPr>
            <p:nvPr/>
          </p:nvSpPr>
          <p:spPr bwMode="auto">
            <a:xfrm flipV="1">
              <a:off x="1104" y="1200"/>
              <a:ext cx="624" cy="624"/>
            </a:xfrm>
            <a:prstGeom prst="line">
              <a:avLst/>
            </a:prstGeom>
            <a:noFill/>
            <a:ln w="76200">
              <a:solidFill>
                <a:srgbClr val="FF99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" name="Line 57"/>
            <p:cNvSpPr>
              <a:spLocks noChangeShapeType="1"/>
            </p:cNvSpPr>
            <p:nvPr/>
          </p:nvSpPr>
          <p:spPr bwMode="auto">
            <a:xfrm flipV="1">
              <a:off x="3408" y="1200"/>
              <a:ext cx="624" cy="624"/>
            </a:xfrm>
            <a:prstGeom prst="line">
              <a:avLst/>
            </a:prstGeom>
            <a:noFill/>
            <a:ln w="76200">
              <a:solidFill>
                <a:srgbClr val="FF99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" name="Line 58"/>
            <p:cNvSpPr>
              <a:spLocks noChangeShapeType="1"/>
            </p:cNvSpPr>
            <p:nvPr/>
          </p:nvSpPr>
          <p:spPr bwMode="auto">
            <a:xfrm flipV="1">
              <a:off x="3408" y="3120"/>
              <a:ext cx="624" cy="624"/>
            </a:xfrm>
            <a:prstGeom prst="line">
              <a:avLst/>
            </a:prstGeom>
            <a:noFill/>
            <a:ln w="76200">
              <a:solidFill>
                <a:srgbClr val="FF99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" name="Line 59"/>
            <p:cNvSpPr>
              <a:spLocks noChangeShapeType="1"/>
            </p:cNvSpPr>
            <p:nvPr/>
          </p:nvSpPr>
          <p:spPr bwMode="auto">
            <a:xfrm flipV="1">
              <a:off x="1104" y="3120"/>
              <a:ext cx="624" cy="624"/>
            </a:xfrm>
            <a:prstGeom prst="line">
              <a:avLst/>
            </a:prstGeom>
            <a:noFill/>
            <a:ln w="76200">
              <a:solidFill>
                <a:srgbClr val="FF99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2" name="Group 60"/>
          <p:cNvGrpSpPr>
            <a:grpSpLocks/>
          </p:cNvGrpSpPr>
          <p:nvPr/>
        </p:nvGrpSpPr>
        <p:grpSpPr bwMode="auto">
          <a:xfrm>
            <a:off x="914400" y="2132013"/>
            <a:ext cx="4648200" cy="4041775"/>
            <a:chOff x="1104" y="1199"/>
            <a:chExt cx="2928" cy="2546"/>
          </a:xfrm>
        </p:grpSpPr>
        <p:sp>
          <p:nvSpPr>
            <p:cNvPr id="33" name="Line 47"/>
            <p:cNvSpPr>
              <a:spLocks noChangeShapeType="1"/>
            </p:cNvSpPr>
            <p:nvPr/>
          </p:nvSpPr>
          <p:spPr bwMode="auto">
            <a:xfrm>
              <a:off x="1728" y="1199"/>
              <a:ext cx="2304" cy="1"/>
            </a:xfrm>
            <a:prstGeom prst="line">
              <a:avLst/>
            </a:prstGeom>
            <a:noFill/>
            <a:ln w="76200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" name="Line 48"/>
            <p:cNvSpPr>
              <a:spLocks noChangeShapeType="1"/>
            </p:cNvSpPr>
            <p:nvPr/>
          </p:nvSpPr>
          <p:spPr bwMode="auto">
            <a:xfrm>
              <a:off x="1728" y="3120"/>
              <a:ext cx="2304" cy="1"/>
            </a:xfrm>
            <a:prstGeom prst="line">
              <a:avLst/>
            </a:prstGeom>
            <a:noFill/>
            <a:ln w="76200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" name="Line 50"/>
            <p:cNvSpPr>
              <a:spLocks noChangeShapeType="1"/>
            </p:cNvSpPr>
            <p:nvPr/>
          </p:nvSpPr>
          <p:spPr bwMode="auto">
            <a:xfrm>
              <a:off x="1104" y="3744"/>
              <a:ext cx="2304" cy="1"/>
            </a:xfrm>
            <a:prstGeom prst="line">
              <a:avLst/>
            </a:prstGeom>
            <a:noFill/>
            <a:ln w="76200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" name="Line 49"/>
            <p:cNvSpPr>
              <a:spLocks noChangeShapeType="1"/>
            </p:cNvSpPr>
            <p:nvPr/>
          </p:nvSpPr>
          <p:spPr bwMode="auto">
            <a:xfrm>
              <a:off x="1104" y="1824"/>
              <a:ext cx="2304" cy="1"/>
            </a:xfrm>
            <a:prstGeom prst="line">
              <a:avLst/>
            </a:prstGeom>
            <a:noFill/>
            <a:ln w="76200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7" name="Group 61"/>
          <p:cNvGrpSpPr>
            <a:grpSpLocks/>
          </p:cNvGrpSpPr>
          <p:nvPr/>
        </p:nvGrpSpPr>
        <p:grpSpPr bwMode="auto">
          <a:xfrm>
            <a:off x="912813" y="2133600"/>
            <a:ext cx="4649787" cy="4038600"/>
            <a:chOff x="1104" y="1200"/>
            <a:chExt cx="2929" cy="2544"/>
          </a:xfrm>
        </p:grpSpPr>
        <p:sp>
          <p:nvSpPr>
            <p:cNvPr id="38" name="Line 54"/>
            <p:cNvSpPr>
              <a:spLocks noChangeShapeType="1"/>
            </p:cNvSpPr>
            <p:nvPr/>
          </p:nvSpPr>
          <p:spPr bwMode="auto">
            <a:xfrm>
              <a:off x="4032" y="1200"/>
              <a:ext cx="1" cy="1920"/>
            </a:xfrm>
            <a:prstGeom prst="line">
              <a:avLst/>
            </a:prstGeom>
            <a:noFill/>
            <a:ln w="762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" name="Line 55"/>
            <p:cNvSpPr>
              <a:spLocks noChangeShapeType="1"/>
            </p:cNvSpPr>
            <p:nvPr/>
          </p:nvSpPr>
          <p:spPr bwMode="auto">
            <a:xfrm>
              <a:off x="1728" y="1200"/>
              <a:ext cx="1" cy="1920"/>
            </a:xfrm>
            <a:prstGeom prst="line">
              <a:avLst/>
            </a:prstGeom>
            <a:noFill/>
            <a:ln w="762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" name="Line 52"/>
            <p:cNvSpPr>
              <a:spLocks noChangeShapeType="1"/>
            </p:cNvSpPr>
            <p:nvPr/>
          </p:nvSpPr>
          <p:spPr bwMode="auto">
            <a:xfrm>
              <a:off x="1104" y="1824"/>
              <a:ext cx="1" cy="1920"/>
            </a:xfrm>
            <a:prstGeom prst="line">
              <a:avLst/>
            </a:prstGeom>
            <a:noFill/>
            <a:ln w="762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" name="Line 53"/>
            <p:cNvSpPr>
              <a:spLocks noChangeShapeType="1"/>
            </p:cNvSpPr>
            <p:nvPr/>
          </p:nvSpPr>
          <p:spPr bwMode="auto">
            <a:xfrm>
              <a:off x="3408" y="1824"/>
              <a:ext cx="1" cy="1920"/>
            </a:xfrm>
            <a:prstGeom prst="line">
              <a:avLst/>
            </a:prstGeom>
            <a:noFill/>
            <a:ln w="762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46" name="Group 60"/>
          <p:cNvGrpSpPr>
            <a:grpSpLocks/>
          </p:cNvGrpSpPr>
          <p:nvPr/>
        </p:nvGrpSpPr>
        <p:grpSpPr bwMode="auto">
          <a:xfrm>
            <a:off x="899592" y="2132856"/>
            <a:ext cx="4648200" cy="4041775"/>
            <a:chOff x="1104" y="1199"/>
            <a:chExt cx="2928" cy="2546"/>
          </a:xfrm>
        </p:grpSpPr>
        <p:sp>
          <p:nvSpPr>
            <p:cNvPr id="47" name="Line 47"/>
            <p:cNvSpPr>
              <a:spLocks noChangeShapeType="1"/>
            </p:cNvSpPr>
            <p:nvPr/>
          </p:nvSpPr>
          <p:spPr bwMode="auto">
            <a:xfrm>
              <a:off x="1728" y="1199"/>
              <a:ext cx="2304" cy="1"/>
            </a:xfrm>
            <a:prstGeom prst="line">
              <a:avLst/>
            </a:prstGeom>
            <a:noFill/>
            <a:ln w="76200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8" name="Line 48"/>
            <p:cNvSpPr>
              <a:spLocks noChangeShapeType="1"/>
            </p:cNvSpPr>
            <p:nvPr/>
          </p:nvSpPr>
          <p:spPr bwMode="auto">
            <a:xfrm>
              <a:off x="1728" y="3120"/>
              <a:ext cx="2304" cy="1"/>
            </a:xfrm>
            <a:prstGeom prst="line">
              <a:avLst/>
            </a:prstGeom>
            <a:noFill/>
            <a:ln w="76200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" name="Line 50"/>
            <p:cNvSpPr>
              <a:spLocks noChangeShapeType="1"/>
            </p:cNvSpPr>
            <p:nvPr/>
          </p:nvSpPr>
          <p:spPr bwMode="auto">
            <a:xfrm>
              <a:off x="1104" y="3744"/>
              <a:ext cx="2304" cy="1"/>
            </a:xfrm>
            <a:prstGeom prst="line">
              <a:avLst/>
            </a:prstGeom>
            <a:noFill/>
            <a:ln w="76200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" name="Line 49"/>
            <p:cNvSpPr>
              <a:spLocks noChangeShapeType="1"/>
            </p:cNvSpPr>
            <p:nvPr/>
          </p:nvSpPr>
          <p:spPr bwMode="auto">
            <a:xfrm>
              <a:off x="1104" y="1824"/>
              <a:ext cx="2304" cy="1"/>
            </a:xfrm>
            <a:prstGeom prst="line">
              <a:avLst/>
            </a:prstGeom>
            <a:noFill/>
            <a:ln w="76200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75" name="Text Box 74"/>
          <p:cNvSpPr txBox="1">
            <a:spLocks noChangeArrowheads="1"/>
          </p:cNvSpPr>
          <p:nvPr/>
        </p:nvSpPr>
        <p:spPr bwMode="auto">
          <a:xfrm>
            <a:off x="251520" y="2780928"/>
            <a:ext cx="457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4000" b="1" dirty="0"/>
              <a:t>D</a:t>
            </a:r>
          </a:p>
        </p:txBody>
      </p:sp>
      <p:sp>
        <p:nvSpPr>
          <p:cNvPr id="76" name="Text Box 71"/>
          <p:cNvSpPr txBox="1">
            <a:spLocks noChangeArrowheads="1"/>
          </p:cNvSpPr>
          <p:nvPr/>
        </p:nvSpPr>
        <p:spPr bwMode="auto">
          <a:xfrm>
            <a:off x="1505000" y="1412776"/>
            <a:ext cx="36766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4000" b="1" dirty="0"/>
              <a:t>A</a:t>
            </a:r>
          </a:p>
        </p:txBody>
      </p:sp>
      <p:sp>
        <p:nvSpPr>
          <p:cNvPr id="78" name="Text Box 78"/>
          <p:cNvSpPr txBox="1">
            <a:spLocks noChangeArrowheads="1"/>
          </p:cNvSpPr>
          <p:nvPr/>
        </p:nvSpPr>
        <p:spPr bwMode="auto">
          <a:xfrm>
            <a:off x="304800" y="5791200"/>
            <a:ext cx="457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4000" b="1" dirty="0"/>
              <a:t>H</a:t>
            </a:r>
          </a:p>
        </p:txBody>
      </p:sp>
      <p:sp>
        <p:nvSpPr>
          <p:cNvPr id="80" name="Text Box 77"/>
          <p:cNvSpPr txBox="1">
            <a:spLocks noChangeArrowheads="1"/>
          </p:cNvSpPr>
          <p:nvPr/>
        </p:nvSpPr>
        <p:spPr bwMode="auto">
          <a:xfrm>
            <a:off x="4572000" y="5821363"/>
            <a:ext cx="609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4000" b="1" dirty="0"/>
              <a:t>М</a:t>
            </a:r>
          </a:p>
        </p:txBody>
      </p:sp>
      <p:sp>
        <p:nvSpPr>
          <p:cNvPr id="81" name="Text Box 72"/>
          <p:cNvSpPr txBox="1">
            <a:spLocks noChangeArrowheads="1"/>
          </p:cNvSpPr>
          <p:nvPr/>
        </p:nvSpPr>
        <p:spPr bwMode="auto">
          <a:xfrm>
            <a:off x="5715000" y="1752600"/>
            <a:ext cx="533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4000" b="1" dirty="0"/>
              <a:t>B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6012160" y="2674948"/>
            <a:ext cx="313184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Сколько ребер имеет прямоугольный параллелепипед? </a:t>
            </a:r>
          </a:p>
          <a:p>
            <a:endParaRPr lang="ru-RU" sz="2800" dirty="0" smtClean="0"/>
          </a:p>
          <a:p>
            <a:r>
              <a:rPr lang="ru-RU" sz="2800" dirty="0" smtClean="0"/>
              <a:t>Вершины граней являются </a:t>
            </a: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вершинами параллелепипеда</a:t>
            </a:r>
            <a:r>
              <a:rPr lang="ru-RU" sz="2800" dirty="0" smtClean="0">
                <a:solidFill>
                  <a:schemeClr val="bg1"/>
                </a:solidFill>
              </a:rPr>
              <a:t>.</a:t>
            </a:r>
            <a:endParaRPr lang="ru-RU" sz="2800" dirty="0">
              <a:solidFill>
                <a:schemeClr val="bg1"/>
              </a:solidFill>
            </a:endParaRPr>
          </a:p>
        </p:txBody>
      </p:sp>
      <p:grpSp>
        <p:nvGrpSpPr>
          <p:cNvPr id="69" name="Group 62"/>
          <p:cNvGrpSpPr>
            <a:grpSpLocks/>
          </p:cNvGrpSpPr>
          <p:nvPr/>
        </p:nvGrpSpPr>
        <p:grpSpPr bwMode="auto">
          <a:xfrm>
            <a:off x="971600" y="2134443"/>
            <a:ext cx="4648200" cy="4038600"/>
            <a:chOff x="1104" y="1200"/>
            <a:chExt cx="2928" cy="2544"/>
          </a:xfrm>
        </p:grpSpPr>
        <p:sp>
          <p:nvSpPr>
            <p:cNvPr id="70" name="Line 56"/>
            <p:cNvSpPr>
              <a:spLocks noChangeShapeType="1"/>
            </p:cNvSpPr>
            <p:nvPr/>
          </p:nvSpPr>
          <p:spPr bwMode="auto">
            <a:xfrm flipV="1">
              <a:off x="1104" y="1200"/>
              <a:ext cx="624" cy="624"/>
            </a:xfrm>
            <a:prstGeom prst="line">
              <a:avLst/>
            </a:prstGeom>
            <a:noFill/>
            <a:ln w="76200">
              <a:solidFill>
                <a:srgbClr val="FF99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" name="Line 57"/>
            <p:cNvSpPr>
              <a:spLocks noChangeShapeType="1"/>
            </p:cNvSpPr>
            <p:nvPr/>
          </p:nvSpPr>
          <p:spPr bwMode="auto">
            <a:xfrm flipV="1">
              <a:off x="3408" y="1200"/>
              <a:ext cx="624" cy="624"/>
            </a:xfrm>
            <a:prstGeom prst="line">
              <a:avLst/>
            </a:prstGeom>
            <a:noFill/>
            <a:ln w="76200">
              <a:solidFill>
                <a:srgbClr val="FF99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" name="Line 58"/>
            <p:cNvSpPr>
              <a:spLocks noChangeShapeType="1"/>
            </p:cNvSpPr>
            <p:nvPr/>
          </p:nvSpPr>
          <p:spPr bwMode="auto">
            <a:xfrm flipV="1">
              <a:off x="3408" y="3120"/>
              <a:ext cx="624" cy="624"/>
            </a:xfrm>
            <a:prstGeom prst="line">
              <a:avLst/>
            </a:prstGeom>
            <a:noFill/>
            <a:ln w="76200">
              <a:solidFill>
                <a:srgbClr val="FF99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" name="Line 59"/>
            <p:cNvSpPr>
              <a:spLocks noChangeShapeType="1"/>
            </p:cNvSpPr>
            <p:nvPr/>
          </p:nvSpPr>
          <p:spPr bwMode="auto">
            <a:xfrm flipV="1">
              <a:off x="1104" y="3120"/>
              <a:ext cx="624" cy="624"/>
            </a:xfrm>
            <a:prstGeom prst="line">
              <a:avLst/>
            </a:prstGeom>
            <a:noFill/>
            <a:ln w="76200">
              <a:solidFill>
                <a:srgbClr val="FF99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74" name="Group 60"/>
          <p:cNvGrpSpPr>
            <a:grpSpLocks/>
          </p:cNvGrpSpPr>
          <p:nvPr/>
        </p:nvGrpSpPr>
        <p:grpSpPr bwMode="auto">
          <a:xfrm>
            <a:off x="971600" y="2132856"/>
            <a:ext cx="4648200" cy="4041775"/>
            <a:chOff x="1104" y="1199"/>
            <a:chExt cx="2928" cy="2546"/>
          </a:xfrm>
        </p:grpSpPr>
        <p:sp>
          <p:nvSpPr>
            <p:cNvPr id="83" name="Line 47"/>
            <p:cNvSpPr>
              <a:spLocks noChangeShapeType="1"/>
            </p:cNvSpPr>
            <p:nvPr/>
          </p:nvSpPr>
          <p:spPr bwMode="auto">
            <a:xfrm>
              <a:off x="1728" y="1199"/>
              <a:ext cx="2304" cy="1"/>
            </a:xfrm>
            <a:prstGeom prst="line">
              <a:avLst/>
            </a:prstGeom>
            <a:noFill/>
            <a:ln w="76200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4" name="Line 48"/>
            <p:cNvSpPr>
              <a:spLocks noChangeShapeType="1"/>
            </p:cNvSpPr>
            <p:nvPr/>
          </p:nvSpPr>
          <p:spPr bwMode="auto">
            <a:xfrm>
              <a:off x="1728" y="3120"/>
              <a:ext cx="2304" cy="1"/>
            </a:xfrm>
            <a:prstGeom prst="line">
              <a:avLst/>
            </a:prstGeom>
            <a:noFill/>
            <a:ln w="76200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5" name="Line 50"/>
            <p:cNvSpPr>
              <a:spLocks noChangeShapeType="1"/>
            </p:cNvSpPr>
            <p:nvPr/>
          </p:nvSpPr>
          <p:spPr bwMode="auto">
            <a:xfrm>
              <a:off x="1104" y="3744"/>
              <a:ext cx="2304" cy="1"/>
            </a:xfrm>
            <a:prstGeom prst="line">
              <a:avLst/>
            </a:prstGeom>
            <a:noFill/>
            <a:ln w="76200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6" name="Line 49"/>
            <p:cNvSpPr>
              <a:spLocks noChangeShapeType="1"/>
            </p:cNvSpPr>
            <p:nvPr/>
          </p:nvSpPr>
          <p:spPr bwMode="auto">
            <a:xfrm flipV="1">
              <a:off x="1104" y="1823"/>
              <a:ext cx="2220" cy="1"/>
            </a:xfrm>
            <a:prstGeom prst="line">
              <a:avLst/>
            </a:prstGeom>
            <a:noFill/>
            <a:ln w="76200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</p:grpSp>
      <p:sp>
        <p:nvSpPr>
          <p:cNvPr id="3" name="Прямоугольник 2"/>
          <p:cNvSpPr/>
          <p:nvPr/>
        </p:nvSpPr>
        <p:spPr>
          <a:xfrm>
            <a:off x="4735116" y="2847905"/>
            <a:ext cx="465584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b="1" dirty="0">
                <a:solidFill>
                  <a:prstClr val="black"/>
                </a:solidFill>
              </a:rPr>
              <a:t>C</a:t>
            </a:r>
            <a:r>
              <a:rPr lang="ru-RU" b="1" dirty="0">
                <a:solidFill>
                  <a:prstClr val="black"/>
                </a:solidFill>
              </a:rPr>
              <a:t/>
            </a:r>
            <a:br>
              <a:rPr lang="ru-RU" b="1" dirty="0">
                <a:solidFill>
                  <a:prstClr val="black"/>
                </a:solidFill>
              </a:rPr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95400" y="4661942"/>
            <a:ext cx="209169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</a:pPr>
            <a:r>
              <a:rPr lang="en-US" sz="4400" b="1" dirty="0">
                <a:solidFill>
                  <a:prstClr val="black"/>
                </a:solidFill>
                <a:ea typeface="+mj-ea"/>
                <a:cs typeface="+mj-cs"/>
              </a:rPr>
              <a:t>K</a:t>
            </a:r>
            <a:endParaRPr lang="ru-RU" sz="4400" b="1" dirty="0">
              <a:solidFill>
                <a:prstClr val="black"/>
              </a:solidFill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15000" y="4571454"/>
            <a:ext cx="44117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</a:pPr>
            <a:r>
              <a:rPr lang="en-US" sz="4400" b="1" dirty="0">
                <a:solidFill>
                  <a:prstClr val="black"/>
                </a:solidFill>
                <a:ea typeface="+mj-ea"/>
                <a:cs typeface="+mj-cs"/>
              </a:rPr>
              <a:t>F</a:t>
            </a:r>
            <a:endParaRPr lang="ru-RU" sz="4400" b="1" dirty="0">
              <a:solidFill>
                <a:prstClr val="black"/>
              </a:solidFill>
              <a:ea typeface="+mj-ea"/>
              <a:cs typeface="+mj-cs"/>
            </a:endParaRPr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1203701"/>
              </p:ext>
            </p:extLst>
          </p:nvPr>
        </p:nvGraphicFramePr>
        <p:xfrm>
          <a:off x="1774825" y="1941562"/>
          <a:ext cx="358775" cy="385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20" name="Формула" r:id="rId4" imgW="114102" imgH="114102" progId="Equation.3">
                  <p:embed/>
                </p:oleObj>
              </mc:Choice>
              <mc:Fallback>
                <p:oleObj name="Формула" r:id="rId4" imgW="114102" imgH="114102" progId="Equation.3">
                  <p:embed/>
                  <p:pic>
                    <p:nvPicPr>
                      <p:cNvPr id="0" name="Picture 1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74825" y="1941562"/>
                        <a:ext cx="358775" cy="3857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19265533"/>
              </p:ext>
            </p:extLst>
          </p:nvPr>
        </p:nvGraphicFramePr>
        <p:xfrm>
          <a:off x="5330056" y="1953418"/>
          <a:ext cx="579487" cy="385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21" name="Формула" r:id="rId6" imgW="114102" imgH="114102" progId="Equation.3">
                  <p:embed/>
                </p:oleObj>
              </mc:Choice>
              <mc:Fallback>
                <p:oleObj name="Формула" r:id="rId6" imgW="114102" imgH="114102" progId="Equation.3">
                  <p:embed/>
                  <p:pic>
                    <p:nvPicPr>
                      <p:cNvPr id="0" name="Picture 1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0056" y="1953418"/>
                        <a:ext cx="579487" cy="3857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6" name="Объект 10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8088265"/>
              </p:ext>
            </p:extLst>
          </p:nvPr>
        </p:nvGraphicFramePr>
        <p:xfrm>
          <a:off x="1773560" y="4995354"/>
          <a:ext cx="360040" cy="3851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22" name="Формула" r:id="rId7" imgW="114102" imgH="114102" progId="Equation.3">
                  <p:embed/>
                </p:oleObj>
              </mc:Choice>
              <mc:Fallback>
                <p:oleObj name="Формула" r:id="rId7" imgW="114102" imgH="114102" progId="Equation.3">
                  <p:embed/>
                  <p:pic>
                    <p:nvPicPr>
                      <p:cNvPr id="0" name="Picture 1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73560" y="4995354"/>
                        <a:ext cx="360040" cy="38519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31729602"/>
              </p:ext>
            </p:extLst>
          </p:nvPr>
        </p:nvGraphicFramePr>
        <p:xfrm>
          <a:off x="762000" y="5949949"/>
          <a:ext cx="360362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23" name="Формула" r:id="rId8" imgW="114102" imgH="114102" progId="Equation.3">
                  <p:embed/>
                </p:oleObj>
              </mc:Choice>
              <mc:Fallback>
                <p:oleObj name="Формула" r:id="rId8" imgW="114102" imgH="114102" progId="Equation.3">
                  <p:embed/>
                  <p:pic>
                    <p:nvPicPr>
                      <p:cNvPr id="0" name="Picture 1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5949949"/>
                        <a:ext cx="360362" cy="384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4264065"/>
              </p:ext>
            </p:extLst>
          </p:nvPr>
        </p:nvGraphicFramePr>
        <p:xfrm>
          <a:off x="4391818" y="5949949"/>
          <a:ext cx="360363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24" name="Формула" r:id="rId9" imgW="114102" imgH="114102" progId="Equation.3">
                  <p:embed/>
                </p:oleObj>
              </mc:Choice>
              <mc:Fallback>
                <p:oleObj name="Формула" r:id="rId9" imgW="114102" imgH="114102" progId="Equation.3">
                  <p:embed/>
                  <p:pic>
                    <p:nvPicPr>
                      <p:cNvPr id="0" name="Picture 1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91818" y="5949949"/>
                        <a:ext cx="360363" cy="384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Объект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7864278"/>
              </p:ext>
            </p:extLst>
          </p:nvPr>
        </p:nvGraphicFramePr>
        <p:xfrm>
          <a:off x="5439618" y="4956720"/>
          <a:ext cx="360363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25" name="Формула" r:id="rId10" imgW="114102" imgH="114102" progId="Equation.3">
                  <p:embed/>
                </p:oleObj>
              </mc:Choice>
              <mc:Fallback>
                <p:oleObj name="Формула" r:id="rId10" imgW="114102" imgH="114102" progId="Equation.3">
                  <p:embed/>
                  <p:pic>
                    <p:nvPicPr>
                      <p:cNvPr id="0" name="Picture 1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9618" y="4956720"/>
                        <a:ext cx="360363" cy="384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3" name="Объект 1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5325565"/>
              </p:ext>
            </p:extLst>
          </p:nvPr>
        </p:nvGraphicFramePr>
        <p:xfrm>
          <a:off x="746125" y="2912160"/>
          <a:ext cx="358775" cy="385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26" name="Формула" r:id="rId11" imgW="114102" imgH="114102" progId="Equation.3">
                  <p:embed/>
                </p:oleObj>
              </mc:Choice>
              <mc:Fallback>
                <p:oleObj name="Формула" r:id="rId11" imgW="114102" imgH="114102" progId="Equation.3">
                  <p:embed/>
                  <p:pic>
                    <p:nvPicPr>
                      <p:cNvPr id="0" name="Picture 1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6125" y="2912160"/>
                        <a:ext cx="358775" cy="3857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4" name="Объект 1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9815701"/>
              </p:ext>
            </p:extLst>
          </p:nvPr>
        </p:nvGraphicFramePr>
        <p:xfrm>
          <a:off x="4392612" y="2964125"/>
          <a:ext cx="358775" cy="385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27" name="Формула" r:id="rId12" imgW="114102" imgH="114102" progId="Equation.3">
                  <p:embed/>
                </p:oleObj>
              </mc:Choice>
              <mc:Fallback>
                <p:oleObj name="Формула" r:id="rId12" imgW="114102" imgH="114102" progId="Equation.3">
                  <p:embed/>
                  <p:pic>
                    <p:nvPicPr>
                      <p:cNvPr id="0" name="Picture 1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92612" y="2964125"/>
                        <a:ext cx="358775" cy="3857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2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7" dur="2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2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772816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Из каждой вершины прямоугольного параллелепипеда выходят три ребра. Длины этих ребер – длины его измерений. </a:t>
            </a:r>
            <a:endParaRPr lang="ru-RU" sz="3200" b="1" dirty="0"/>
          </a:p>
        </p:txBody>
      </p:sp>
      <p:grpSp>
        <p:nvGrpSpPr>
          <p:cNvPr id="4" name="Group 45"/>
          <p:cNvGrpSpPr>
            <a:grpSpLocks/>
          </p:cNvGrpSpPr>
          <p:nvPr/>
        </p:nvGrpSpPr>
        <p:grpSpPr bwMode="auto">
          <a:xfrm>
            <a:off x="914400" y="2133600"/>
            <a:ext cx="4648200" cy="4038600"/>
            <a:chOff x="1104" y="1200"/>
            <a:chExt cx="2928" cy="2544"/>
          </a:xfrm>
        </p:grpSpPr>
        <p:sp>
          <p:nvSpPr>
            <p:cNvPr id="5" name="AutoShape 34"/>
            <p:cNvSpPr>
              <a:spLocks noChangeArrowheads="1"/>
            </p:cNvSpPr>
            <p:nvPr/>
          </p:nvSpPr>
          <p:spPr bwMode="auto">
            <a:xfrm>
              <a:off x="1104" y="1200"/>
              <a:ext cx="2928" cy="2544"/>
            </a:xfrm>
            <a:prstGeom prst="cube">
              <a:avLst>
                <a:gd name="adj" fmla="val 25000"/>
              </a:avLst>
            </a:prstGeom>
            <a:noFill/>
            <a:ln w="38100">
              <a:solidFill>
                <a:srgbClr val="000066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" name="Freeform 35"/>
            <p:cNvSpPr>
              <a:spLocks/>
            </p:cNvSpPr>
            <p:nvPr/>
          </p:nvSpPr>
          <p:spPr bwMode="auto">
            <a:xfrm>
              <a:off x="1736" y="1208"/>
              <a:ext cx="1" cy="368"/>
            </a:xfrm>
            <a:custGeom>
              <a:avLst/>
              <a:gdLst>
                <a:gd name="T0" fmla="*/ 0 w 1"/>
                <a:gd name="T1" fmla="*/ 0 h 368"/>
                <a:gd name="T2" fmla="*/ 0 w 1"/>
                <a:gd name="T3" fmla="*/ 368 h 368"/>
                <a:gd name="T4" fmla="*/ 0 60000 65536"/>
                <a:gd name="T5" fmla="*/ 0 60000 65536"/>
                <a:gd name="T6" fmla="*/ 0 w 1"/>
                <a:gd name="T7" fmla="*/ 0 h 368"/>
                <a:gd name="T8" fmla="*/ 1 w 1"/>
                <a:gd name="T9" fmla="*/ 368 h 36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368">
                  <a:moveTo>
                    <a:pt x="0" y="0"/>
                  </a:moveTo>
                  <a:lnTo>
                    <a:pt x="0" y="368"/>
                  </a:lnTo>
                </a:path>
              </a:pathLst>
            </a:custGeom>
            <a:noFill/>
            <a:ln w="38100">
              <a:solidFill>
                <a:srgbClr val="00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" name="Line 36"/>
            <p:cNvSpPr>
              <a:spLocks noChangeShapeType="1"/>
            </p:cNvSpPr>
            <p:nvPr/>
          </p:nvSpPr>
          <p:spPr bwMode="auto">
            <a:xfrm>
              <a:off x="1728" y="1728"/>
              <a:ext cx="0" cy="384"/>
            </a:xfrm>
            <a:prstGeom prst="line">
              <a:avLst/>
            </a:prstGeom>
            <a:noFill/>
            <a:ln w="38100">
              <a:solidFill>
                <a:srgbClr val="00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" name="Line 37"/>
            <p:cNvSpPr>
              <a:spLocks noChangeShapeType="1"/>
            </p:cNvSpPr>
            <p:nvPr/>
          </p:nvSpPr>
          <p:spPr bwMode="auto">
            <a:xfrm>
              <a:off x="1728" y="2304"/>
              <a:ext cx="0" cy="384"/>
            </a:xfrm>
            <a:prstGeom prst="line">
              <a:avLst/>
            </a:prstGeom>
            <a:noFill/>
            <a:ln w="38100">
              <a:solidFill>
                <a:srgbClr val="00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" name="Line 38"/>
            <p:cNvSpPr>
              <a:spLocks noChangeShapeType="1"/>
            </p:cNvSpPr>
            <p:nvPr/>
          </p:nvSpPr>
          <p:spPr bwMode="auto">
            <a:xfrm flipH="1">
              <a:off x="3696" y="3120"/>
              <a:ext cx="336" cy="0"/>
            </a:xfrm>
            <a:prstGeom prst="line">
              <a:avLst/>
            </a:prstGeom>
            <a:noFill/>
            <a:ln w="38100">
              <a:solidFill>
                <a:srgbClr val="00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" name="Line 39"/>
            <p:cNvSpPr>
              <a:spLocks noChangeShapeType="1"/>
            </p:cNvSpPr>
            <p:nvPr/>
          </p:nvSpPr>
          <p:spPr bwMode="auto">
            <a:xfrm flipH="1">
              <a:off x="2928" y="3120"/>
              <a:ext cx="432" cy="0"/>
            </a:xfrm>
            <a:prstGeom prst="line">
              <a:avLst/>
            </a:prstGeom>
            <a:noFill/>
            <a:ln w="38100">
              <a:solidFill>
                <a:srgbClr val="00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" name="Line 40"/>
            <p:cNvSpPr>
              <a:spLocks noChangeShapeType="1"/>
            </p:cNvSpPr>
            <p:nvPr/>
          </p:nvSpPr>
          <p:spPr bwMode="auto">
            <a:xfrm flipH="1">
              <a:off x="2064" y="3120"/>
              <a:ext cx="624" cy="0"/>
            </a:xfrm>
            <a:prstGeom prst="line">
              <a:avLst/>
            </a:prstGeom>
            <a:noFill/>
            <a:ln w="38100">
              <a:solidFill>
                <a:srgbClr val="00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" name="Line 41"/>
            <p:cNvSpPr>
              <a:spLocks noChangeShapeType="1"/>
            </p:cNvSpPr>
            <p:nvPr/>
          </p:nvSpPr>
          <p:spPr bwMode="auto">
            <a:xfrm flipH="1">
              <a:off x="1728" y="3120"/>
              <a:ext cx="144" cy="0"/>
            </a:xfrm>
            <a:prstGeom prst="line">
              <a:avLst/>
            </a:prstGeom>
            <a:noFill/>
            <a:ln w="38100">
              <a:solidFill>
                <a:srgbClr val="00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" name="Freeform 42"/>
            <p:cNvSpPr>
              <a:spLocks/>
            </p:cNvSpPr>
            <p:nvPr/>
          </p:nvSpPr>
          <p:spPr bwMode="auto">
            <a:xfrm>
              <a:off x="1728" y="2832"/>
              <a:ext cx="1" cy="292"/>
            </a:xfrm>
            <a:custGeom>
              <a:avLst/>
              <a:gdLst>
                <a:gd name="T0" fmla="*/ 0 w 1"/>
                <a:gd name="T1" fmla="*/ 0 h 292"/>
                <a:gd name="T2" fmla="*/ 0 w 1"/>
                <a:gd name="T3" fmla="*/ 292 h 292"/>
                <a:gd name="T4" fmla="*/ 0 60000 65536"/>
                <a:gd name="T5" fmla="*/ 0 60000 65536"/>
                <a:gd name="T6" fmla="*/ 0 w 1"/>
                <a:gd name="T7" fmla="*/ 0 h 292"/>
                <a:gd name="T8" fmla="*/ 1 w 1"/>
                <a:gd name="T9" fmla="*/ 292 h 29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292">
                  <a:moveTo>
                    <a:pt x="0" y="0"/>
                  </a:moveTo>
                  <a:lnTo>
                    <a:pt x="0" y="292"/>
                  </a:lnTo>
                </a:path>
              </a:pathLst>
            </a:custGeom>
            <a:noFill/>
            <a:ln w="38100">
              <a:solidFill>
                <a:srgbClr val="00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" name="Line 43"/>
            <p:cNvSpPr>
              <a:spLocks noChangeShapeType="1"/>
            </p:cNvSpPr>
            <p:nvPr/>
          </p:nvSpPr>
          <p:spPr bwMode="auto">
            <a:xfrm flipH="1">
              <a:off x="1440" y="3120"/>
              <a:ext cx="288" cy="288"/>
            </a:xfrm>
            <a:prstGeom prst="line">
              <a:avLst/>
            </a:prstGeom>
            <a:noFill/>
            <a:ln w="38100">
              <a:solidFill>
                <a:srgbClr val="00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" name="Line 44"/>
            <p:cNvSpPr>
              <a:spLocks noChangeShapeType="1"/>
            </p:cNvSpPr>
            <p:nvPr/>
          </p:nvSpPr>
          <p:spPr bwMode="auto">
            <a:xfrm flipV="1">
              <a:off x="1104" y="3504"/>
              <a:ext cx="240" cy="240"/>
            </a:xfrm>
            <a:prstGeom prst="line">
              <a:avLst/>
            </a:prstGeom>
            <a:noFill/>
            <a:ln w="38100">
              <a:solidFill>
                <a:srgbClr val="00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9" name="Line 58"/>
          <p:cNvSpPr>
            <a:spLocks noChangeShapeType="1"/>
          </p:cNvSpPr>
          <p:nvPr/>
        </p:nvSpPr>
        <p:spPr bwMode="auto">
          <a:xfrm flipV="1">
            <a:off x="4572000" y="5181600"/>
            <a:ext cx="990600" cy="990600"/>
          </a:xfrm>
          <a:prstGeom prst="line">
            <a:avLst/>
          </a:prstGeom>
          <a:noFill/>
          <a:ln w="76200">
            <a:solidFill>
              <a:srgbClr val="FF99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" name="Line 50"/>
          <p:cNvSpPr>
            <a:spLocks noChangeShapeType="1"/>
          </p:cNvSpPr>
          <p:nvPr/>
        </p:nvSpPr>
        <p:spPr bwMode="auto">
          <a:xfrm>
            <a:off x="827584" y="6173044"/>
            <a:ext cx="3657600" cy="1588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" name="Line 53"/>
          <p:cNvSpPr>
            <a:spLocks noChangeShapeType="1"/>
          </p:cNvSpPr>
          <p:nvPr/>
        </p:nvSpPr>
        <p:spPr bwMode="auto">
          <a:xfrm>
            <a:off x="4572000" y="3140968"/>
            <a:ext cx="1587" cy="3048000"/>
          </a:xfrm>
          <a:prstGeom prst="line">
            <a:avLst/>
          </a:prstGeom>
          <a:noFill/>
          <a:ln w="76200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1877682" y="1772816"/>
            <a:ext cx="33304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 dirty="0" smtClean="0"/>
              <a:t>A</a:t>
            </a:r>
            <a:endParaRPr lang="ru-RU" sz="4000" b="1" dirty="0"/>
          </a:p>
        </p:txBody>
      </p:sp>
      <p:sp>
        <p:nvSpPr>
          <p:cNvPr id="37" name="Text Box 74"/>
          <p:cNvSpPr txBox="1">
            <a:spLocks noChangeArrowheads="1"/>
          </p:cNvSpPr>
          <p:nvPr/>
        </p:nvSpPr>
        <p:spPr bwMode="auto">
          <a:xfrm>
            <a:off x="395536" y="2839616"/>
            <a:ext cx="457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4000" b="1" dirty="0"/>
              <a:t>D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395536" y="5783936"/>
            <a:ext cx="5040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 dirty="0" smtClean="0"/>
              <a:t>H</a:t>
            </a:r>
            <a:endParaRPr lang="ru-RU" sz="3600" b="1" dirty="0"/>
          </a:p>
        </p:txBody>
      </p:sp>
      <p:sp>
        <p:nvSpPr>
          <p:cNvPr id="39" name="Text Box 75"/>
          <p:cNvSpPr txBox="1">
            <a:spLocks noChangeArrowheads="1"/>
          </p:cNvSpPr>
          <p:nvPr/>
        </p:nvSpPr>
        <p:spPr bwMode="auto">
          <a:xfrm>
            <a:off x="1403648" y="4653136"/>
            <a:ext cx="457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4000" b="1"/>
              <a:t>К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4536067" y="2708919"/>
            <a:ext cx="36003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 b="1" dirty="0" smtClean="0"/>
              <a:t>C</a:t>
            </a:r>
            <a:endParaRPr lang="ru-RU" sz="4400" b="1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4499992" y="5877272"/>
            <a:ext cx="7200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 dirty="0" smtClean="0"/>
              <a:t>М</a:t>
            </a:r>
            <a:endParaRPr lang="ru-RU" sz="4000" b="1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4378678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 flipH="1">
            <a:off x="5475784" y="1916833"/>
            <a:ext cx="91625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 b="1" dirty="0"/>
              <a:t>B</a:t>
            </a:r>
          </a:p>
        </p:txBody>
      </p:sp>
      <p:sp>
        <p:nvSpPr>
          <p:cNvPr id="44" name="Прямоугольник 43"/>
          <p:cNvSpPr/>
          <p:nvPr/>
        </p:nvSpPr>
        <p:spPr>
          <a:xfrm flipH="1">
            <a:off x="5652120" y="4630524"/>
            <a:ext cx="120226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 b="1" dirty="0"/>
              <a:t>F</a:t>
            </a:r>
          </a:p>
        </p:txBody>
      </p:sp>
      <p:graphicFrame>
        <p:nvGraphicFramePr>
          <p:cNvPr id="45" name="Объект 4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66596991"/>
              </p:ext>
            </p:extLst>
          </p:nvPr>
        </p:nvGraphicFramePr>
        <p:xfrm>
          <a:off x="4391025" y="5949950"/>
          <a:ext cx="360363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46" name="Формула" r:id="rId3" imgW="114102" imgH="114102" progId="Equation.3">
                  <p:embed/>
                </p:oleObj>
              </mc:Choice>
              <mc:Fallback>
                <p:oleObj name="Формула" r:id="rId3" imgW="114102" imgH="114102" progId="Equation.3">
                  <p:embed/>
                  <p:pic>
                    <p:nvPicPr>
                      <p:cNvPr id="0" name="Picture 1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91025" y="5949950"/>
                        <a:ext cx="360363" cy="384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" name="Объект 4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66596991"/>
              </p:ext>
            </p:extLst>
          </p:nvPr>
        </p:nvGraphicFramePr>
        <p:xfrm>
          <a:off x="4391024" y="5967401"/>
          <a:ext cx="360363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47" name="Формула" r:id="rId5" imgW="114102" imgH="114102" progId="Equation.3">
                  <p:embed/>
                </p:oleObj>
              </mc:Choice>
              <mc:Fallback>
                <p:oleObj name="Формула" r:id="rId5" imgW="114102" imgH="114102" progId="Equation.3">
                  <p:embed/>
                  <p:pic>
                    <p:nvPicPr>
                      <p:cNvPr id="0" name="Picture 1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91024" y="5967401"/>
                        <a:ext cx="360363" cy="384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" name="Объект 4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65159165"/>
              </p:ext>
            </p:extLst>
          </p:nvPr>
        </p:nvGraphicFramePr>
        <p:xfrm>
          <a:off x="5381624" y="4991944"/>
          <a:ext cx="360363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48" name="Формула" r:id="rId6" imgW="114102" imgH="114102" progId="Equation.3">
                  <p:embed/>
                </p:oleObj>
              </mc:Choice>
              <mc:Fallback>
                <p:oleObj name="Формула" r:id="rId6" imgW="114102" imgH="114102" progId="Equation.3">
                  <p:embed/>
                  <p:pic>
                    <p:nvPicPr>
                      <p:cNvPr id="0" name="Picture 1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81624" y="4991944"/>
                        <a:ext cx="360363" cy="384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" name="Объект 4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4400441"/>
              </p:ext>
            </p:extLst>
          </p:nvPr>
        </p:nvGraphicFramePr>
        <p:xfrm>
          <a:off x="4383227" y="2906370"/>
          <a:ext cx="360363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49" name="Формула" r:id="rId7" imgW="114102" imgH="114102" progId="Equation.3">
                  <p:embed/>
                </p:oleObj>
              </mc:Choice>
              <mc:Fallback>
                <p:oleObj name="Формула" r:id="rId7" imgW="114102" imgH="114102" progId="Equation.3">
                  <p:embed/>
                  <p:pic>
                    <p:nvPicPr>
                      <p:cNvPr id="0" name="Picture 1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83227" y="2906370"/>
                        <a:ext cx="360363" cy="384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" name="Объект 4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61800635"/>
              </p:ext>
            </p:extLst>
          </p:nvPr>
        </p:nvGraphicFramePr>
        <p:xfrm>
          <a:off x="5367611" y="1954212"/>
          <a:ext cx="360362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50" name="Формула" r:id="rId8" imgW="114102" imgH="114102" progId="Equation.3">
                  <p:embed/>
                </p:oleObj>
              </mc:Choice>
              <mc:Fallback>
                <p:oleObj name="Формула" r:id="rId8" imgW="114102" imgH="114102" progId="Equation.3">
                  <p:embed/>
                  <p:pic>
                    <p:nvPicPr>
                      <p:cNvPr id="0" name="Picture 1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67611" y="1954212"/>
                        <a:ext cx="360362" cy="384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" name="Объект 4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0903541"/>
              </p:ext>
            </p:extLst>
          </p:nvPr>
        </p:nvGraphicFramePr>
        <p:xfrm>
          <a:off x="1710011" y="1934671"/>
          <a:ext cx="360362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51" name="Формула" r:id="rId9" imgW="114102" imgH="114102" progId="Equation.3">
                  <p:embed/>
                </p:oleObj>
              </mc:Choice>
              <mc:Fallback>
                <p:oleObj name="Формула" r:id="rId9" imgW="114102" imgH="114102" progId="Equation.3">
                  <p:embed/>
                  <p:pic>
                    <p:nvPicPr>
                      <p:cNvPr id="0" name="Picture 1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10011" y="1934671"/>
                        <a:ext cx="360362" cy="384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" name="Объект 5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97798325"/>
              </p:ext>
            </p:extLst>
          </p:nvPr>
        </p:nvGraphicFramePr>
        <p:xfrm>
          <a:off x="734219" y="2934544"/>
          <a:ext cx="360362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52" name="Формула" r:id="rId10" imgW="114102" imgH="114102" progId="Equation.3">
                  <p:embed/>
                </p:oleObj>
              </mc:Choice>
              <mc:Fallback>
                <p:oleObj name="Формула" r:id="rId10" imgW="114102" imgH="114102" progId="Equation.3">
                  <p:embed/>
                  <p:pic>
                    <p:nvPicPr>
                      <p:cNvPr id="0" name="Picture 1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4219" y="2934544"/>
                        <a:ext cx="360362" cy="384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" name="Объект 5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6806560"/>
              </p:ext>
            </p:extLst>
          </p:nvPr>
        </p:nvGraphicFramePr>
        <p:xfrm>
          <a:off x="1737519" y="4972237"/>
          <a:ext cx="360362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53" name="Формула" r:id="rId11" imgW="114102" imgH="114102" progId="Equation.3">
                  <p:embed/>
                </p:oleObj>
              </mc:Choice>
              <mc:Fallback>
                <p:oleObj name="Формула" r:id="rId11" imgW="114102" imgH="114102" progId="Equation.3">
                  <p:embed/>
                  <p:pic>
                    <p:nvPicPr>
                      <p:cNvPr id="0" name="Picture 1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37519" y="4972237"/>
                        <a:ext cx="360362" cy="384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" name="Объект 5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3976246"/>
              </p:ext>
            </p:extLst>
          </p:nvPr>
        </p:nvGraphicFramePr>
        <p:xfrm>
          <a:off x="728802" y="5979368"/>
          <a:ext cx="360362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54" name="Формула" r:id="rId12" imgW="114102" imgH="114102" progId="Equation.3">
                  <p:embed/>
                </p:oleObj>
              </mc:Choice>
              <mc:Fallback>
                <p:oleObj name="Формула" r:id="rId12" imgW="114102" imgH="114102" progId="Equation.3">
                  <p:embed/>
                  <p:pic>
                    <p:nvPicPr>
                      <p:cNvPr id="0" name="Picture 1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8802" y="5979368"/>
                        <a:ext cx="360362" cy="384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4" name="Прямоугольник 53"/>
          <p:cNvSpPr/>
          <p:nvPr/>
        </p:nvSpPr>
        <p:spPr>
          <a:xfrm>
            <a:off x="5547793" y="1700808"/>
            <a:ext cx="34166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3"/>
            <a:r>
              <a:rPr lang="ru-RU" sz="4000" b="1" dirty="0">
                <a:solidFill>
                  <a:srgbClr val="FF0000"/>
                </a:solidFill>
              </a:rPr>
              <a:t>Длина</a:t>
            </a:r>
          </a:p>
        </p:txBody>
      </p:sp>
      <p:sp>
        <p:nvSpPr>
          <p:cNvPr id="55" name="Прямоугольник 54"/>
          <p:cNvSpPr/>
          <p:nvPr/>
        </p:nvSpPr>
        <p:spPr>
          <a:xfrm>
            <a:off x="6804248" y="3276600"/>
            <a:ext cx="23042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chemeClr val="accent3"/>
                </a:solidFill>
              </a:rPr>
              <a:t>Ширина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6660232" y="4634641"/>
            <a:ext cx="20882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/>
              <a:t>  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Высота</a:t>
            </a:r>
            <a:endParaRPr lang="ru-RU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72819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Прямоугольный параллелепипед, все ребра которого равны, называется </a:t>
            </a:r>
            <a:r>
              <a:rPr lang="ru-RU" sz="5300" b="1" dirty="0" smtClean="0">
                <a:solidFill>
                  <a:schemeClr val="bg2">
                    <a:lumMod val="50000"/>
                  </a:schemeClr>
                </a:solidFill>
              </a:rPr>
              <a:t>кубом.</a:t>
            </a:r>
            <a:endParaRPr lang="ru-RU" sz="53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" name="Куб 4"/>
          <p:cNvSpPr/>
          <p:nvPr/>
        </p:nvSpPr>
        <p:spPr>
          <a:xfrm>
            <a:off x="6660232" y="4149080"/>
            <a:ext cx="2016224" cy="1944216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3" name="Picture 3" descr="C:\Users\tanja\Desktop\GIMP_Spinning_Cube_Script_by_fence_post.gif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060848"/>
            <a:ext cx="3384375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5"/>
          <p:cNvSpPr>
            <a:spLocks noGrp="1"/>
          </p:cNvSpPr>
          <p:nvPr>
            <p:ph sz="half" idx="1"/>
          </p:nvPr>
        </p:nvSpPr>
        <p:spPr>
          <a:xfrm>
            <a:off x="457200" y="5229200"/>
            <a:ext cx="4906888" cy="93610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5602" name="Picture 2" descr="C:\Users\1\Desktop\0027-029-9110-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628800"/>
            <a:ext cx="3067050" cy="43529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70050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6228184" cy="850106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Сегодня мы быстро  научимся изображать прямоугольный параллелепипед.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96136" y="260648"/>
            <a:ext cx="3240360" cy="6597352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/>
              <a:t>Алгоритм построения прямоугольного параллелепипеда</a:t>
            </a:r>
          </a:p>
          <a:p>
            <a:endParaRPr lang="ru-RU" dirty="0" smtClean="0"/>
          </a:p>
          <a:p>
            <a:r>
              <a:rPr lang="ru-RU" dirty="0" smtClean="0"/>
              <a:t>1. Построить прямоугольник заданной длины (а) и высоты (</a:t>
            </a:r>
            <a:r>
              <a:rPr lang="ru-RU" dirty="0" err="1" smtClean="0"/>
              <a:t>h</a:t>
            </a:r>
            <a:r>
              <a:rPr lang="ru-RU" dirty="0" smtClean="0"/>
              <a:t>).</a:t>
            </a:r>
          </a:p>
          <a:p>
            <a:r>
              <a:rPr lang="ru-RU" dirty="0" smtClean="0"/>
              <a:t>2. Из каждой вершины отложить отрезок, равный половине ширины (в) под углом 45 градусов.</a:t>
            </a:r>
          </a:p>
          <a:p>
            <a:r>
              <a:rPr lang="ru-RU" dirty="0" smtClean="0"/>
              <a:t>3. Соединить концы отрезков, причем невидимые грани - пунктирной линией</a:t>
            </a:r>
            <a:endParaRPr lang="ru-RU" dirty="0"/>
          </a:p>
        </p:txBody>
      </p:sp>
      <p:sp>
        <p:nvSpPr>
          <p:cNvPr id="4" name="Line 21"/>
          <p:cNvSpPr>
            <a:spLocks noChangeShapeType="1"/>
          </p:cNvSpPr>
          <p:nvPr/>
        </p:nvSpPr>
        <p:spPr bwMode="auto">
          <a:xfrm>
            <a:off x="1042988" y="5373688"/>
            <a:ext cx="360045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" name="Line 22"/>
          <p:cNvSpPr>
            <a:spLocks noChangeShapeType="1"/>
          </p:cNvSpPr>
          <p:nvPr/>
        </p:nvSpPr>
        <p:spPr bwMode="auto">
          <a:xfrm flipV="1">
            <a:off x="1043608" y="2348880"/>
            <a:ext cx="0" cy="3024188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" name="Line 23"/>
          <p:cNvSpPr>
            <a:spLocks noChangeShapeType="1"/>
          </p:cNvSpPr>
          <p:nvPr/>
        </p:nvSpPr>
        <p:spPr bwMode="auto">
          <a:xfrm flipV="1">
            <a:off x="4643438" y="2276475"/>
            <a:ext cx="0" cy="3097213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" name="Line 24"/>
          <p:cNvSpPr>
            <a:spLocks noChangeShapeType="1"/>
          </p:cNvSpPr>
          <p:nvPr/>
        </p:nvSpPr>
        <p:spPr bwMode="auto">
          <a:xfrm>
            <a:off x="1116013" y="2349500"/>
            <a:ext cx="360045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" name="Line 25"/>
          <p:cNvSpPr>
            <a:spLocks noChangeShapeType="1"/>
          </p:cNvSpPr>
          <p:nvPr/>
        </p:nvSpPr>
        <p:spPr bwMode="auto">
          <a:xfrm flipV="1">
            <a:off x="4643438" y="4437063"/>
            <a:ext cx="1008062" cy="8636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" name="Line 26"/>
          <p:cNvSpPr>
            <a:spLocks noChangeShapeType="1"/>
          </p:cNvSpPr>
          <p:nvPr/>
        </p:nvSpPr>
        <p:spPr bwMode="auto">
          <a:xfrm flipV="1">
            <a:off x="4643438" y="1341438"/>
            <a:ext cx="1008062" cy="1008062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" name="Line 27"/>
          <p:cNvSpPr>
            <a:spLocks noChangeShapeType="1"/>
          </p:cNvSpPr>
          <p:nvPr/>
        </p:nvSpPr>
        <p:spPr bwMode="auto">
          <a:xfrm flipV="1">
            <a:off x="1042988" y="1341438"/>
            <a:ext cx="1008062" cy="1008062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" name="Line 28"/>
          <p:cNvSpPr>
            <a:spLocks noChangeShapeType="1"/>
          </p:cNvSpPr>
          <p:nvPr/>
        </p:nvSpPr>
        <p:spPr bwMode="auto">
          <a:xfrm>
            <a:off x="5651500" y="1341438"/>
            <a:ext cx="0" cy="3095625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" name="Line 29"/>
          <p:cNvSpPr>
            <a:spLocks noChangeShapeType="1"/>
          </p:cNvSpPr>
          <p:nvPr/>
        </p:nvSpPr>
        <p:spPr bwMode="auto">
          <a:xfrm>
            <a:off x="2051050" y="1341438"/>
            <a:ext cx="3529013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" name="Line 30"/>
          <p:cNvSpPr>
            <a:spLocks noChangeShapeType="1"/>
          </p:cNvSpPr>
          <p:nvPr/>
        </p:nvSpPr>
        <p:spPr bwMode="auto">
          <a:xfrm>
            <a:off x="2051050" y="1412875"/>
            <a:ext cx="0" cy="4318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" name="Line 31"/>
          <p:cNvSpPr>
            <a:spLocks noChangeShapeType="1"/>
          </p:cNvSpPr>
          <p:nvPr/>
        </p:nvSpPr>
        <p:spPr bwMode="auto">
          <a:xfrm>
            <a:off x="2051050" y="2205038"/>
            <a:ext cx="0" cy="576262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" name="Line 32"/>
          <p:cNvSpPr>
            <a:spLocks noChangeShapeType="1"/>
          </p:cNvSpPr>
          <p:nvPr/>
        </p:nvSpPr>
        <p:spPr bwMode="auto">
          <a:xfrm>
            <a:off x="2051050" y="3141663"/>
            <a:ext cx="0" cy="503237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" name="Line 35"/>
          <p:cNvSpPr>
            <a:spLocks noChangeShapeType="1"/>
          </p:cNvSpPr>
          <p:nvPr/>
        </p:nvSpPr>
        <p:spPr bwMode="auto">
          <a:xfrm>
            <a:off x="2051050" y="3933825"/>
            <a:ext cx="0" cy="4318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" name="Line 36"/>
          <p:cNvSpPr>
            <a:spLocks noChangeShapeType="1"/>
          </p:cNvSpPr>
          <p:nvPr/>
        </p:nvSpPr>
        <p:spPr bwMode="auto">
          <a:xfrm flipV="1">
            <a:off x="1116013" y="5013325"/>
            <a:ext cx="287337" cy="287338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" name="Line 37"/>
          <p:cNvSpPr>
            <a:spLocks noChangeShapeType="1"/>
          </p:cNvSpPr>
          <p:nvPr/>
        </p:nvSpPr>
        <p:spPr bwMode="auto">
          <a:xfrm flipV="1">
            <a:off x="1619250" y="4365625"/>
            <a:ext cx="431800" cy="4318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" name="Line 38"/>
          <p:cNvSpPr>
            <a:spLocks noChangeShapeType="1"/>
          </p:cNvSpPr>
          <p:nvPr/>
        </p:nvSpPr>
        <p:spPr bwMode="auto">
          <a:xfrm>
            <a:off x="2555875" y="4365625"/>
            <a:ext cx="10795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" name="Line 39"/>
          <p:cNvSpPr>
            <a:spLocks noChangeShapeType="1"/>
          </p:cNvSpPr>
          <p:nvPr/>
        </p:nvSpPr>
        <p:spPr bwMode="auto">
          <a:xfrm>
            <a:off x="3995738" y="4365625"/>
            <a:ext cx="6477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" name="Line 40"/>
          <p:cNvSpPr>
            <a:spLocks noChangeShapeType="1"/>
          </p:cNvSpPr>
          <p:nvPr/>
        </p:nvSpPr>
        <p:spPr bwMode="auto">
          <a:xfrm flipV="1">
            <a:off x="5148263" y="4365625"/>
            <a:ext cx="4318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5602" name="Picture 2" descr="C:\Users\1\Desktop\1238425486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5653028"/>
            <a:ext cx="1224136" cy="12049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20486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Найдем  </a:t>
            </a:r>
            <a:r>
              <a:rPr lang="en-US" sz="6000" b="1" dirty="0" smtClean="0"/>
              <a:t>S</a:t>
            </a:r>
            <a:r>
              <a:rPr lang="ru-RU" b="1" dirty="0" smtClean="0"/>
              <a:t> поверхности прямоугольного параллелепипеда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20" name="Объект 19"/>
          <p:cNvGraphicFramePr>
            <a:graphicFrameLocks noChangeAspect="1"/>
          </p:cNvGraphicFramePr>
          <p:nvPr/>
        </p:nvGraphicFramePr>
        <p:xfrm>
          <a:off x="4788024" y="5373216"/>
          <a:ext cx="374650" cy="1155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80" name="Формула" r:id="rId3" imgW="114250" imgH="431613" progId="Equation.3">
                  <p:embed/>
                </p:oleObj>
              </mc:Choice>
              <mc:Fallback>
                <p:oleObj name="Формула" r:id="rId3" imgW="114250" imgH="431613" progId="Equation.3">
                  <p:embed/>
                  <p:pic>
                    <p:nvPicPr>
                      <p:cNvPr id="0" name="Picture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8024" y="5373216"/>
                        <a:ext cx="374650" cy="1155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" name="Текст 36"/>
          <p:cNvSpPr>
            <a:spLocks noGrp="1"/>
          </p:cNvSpPr>
          <p:nvPr>
            <p:ph type="body" idx="1"/>
          </p:nvPr>
        </p:nvSpPr>
        <p:spPr>
          <a:xfrm>
            <a:off x="179513" y="1535112"/>
            <a:ext cx="3024336" cy="1255963"/>
          </a:xfrm>
        </p:spPr>
        <p:txBody>
          <a:bodyPr>
            <a:normAutofit lnSpcReduction="10000"/>
          </a:bodyPr>
          <a:lstStyle/>
          <a:p>
            <a:r>
              <a:rPr lang="ru-RU" sz="2800" dirty="0" smtClean="0"/>
              <a:t>Сколько одинаковых поверхностей?</a:t>
            </a:r>
            <a:endParaRPr lang="ru-RU" sz="2800" dirty="0"/>
          </a:p>
        </p:txBody>
      </p:sp>
      <p:pic>
        <p:nvPicPr>
          <p:cNvPr id="26638" name="Picture 1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1534" y="2791076"/>
            <a:ext cx="3059485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7" name="Объект 4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81884430"/>
              </p:ext>
            </p:extLst>
          </p:nvPr>
        </p:nvGraphicFramePr>
        <p:xfrm>
          <a:off x="4154488" y="1557338"/>
          <a:ext cx="2709862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81" name="Формула" r:id="rId6" imgW="787320" imgH="215640" progId="Equation.3">
                  <p:embed/>
                </p:oleObj>
              </mc:Choice>
              <mc:Fallback>
                <p:oleObj name="Формула" r:id="rId6" imgW="787320" imgH="215640" progId="Equation.3">
                  <p:embed/>
                  <p:pic>
                    <p:nvPicPr>
                      <p:cNvPr id="0" name="Picture 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54488" y="1557338"/>
                        <a:ext cx="2709862" cy="863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" name="Содержимое 47"/>
          <p:cNvGraphicFramePr>
            <a:graphicFrameLocks noGrp="1" noChangeAspect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1678316665"/>
              </p:ext>
            </p:extLst>
          </p:nvPr>
        </p:nvGraphicFramePr>
        <p:xfrm>
          <a:off x="4211960" y="2334955"/>
          <a:ext cx="2663601" cy="9122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82" name="Формула" r:id="rId8" imgW="787320" imgH="215640" progId="Equation.3">
                  <p:embed/>
                </p:oleObj>
              </mc:Choice>
              <mc:Fallback>
                <p:oleObj name="Формула" r:id="rId8" imgW="787320" imgH="215640" progId="Equation.3">
                  <p:embed/>
                  <p:pic>
                    <p:nvPicPr>
                      <p:cNvPr id="0" name="Picture 4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1960" y="2334955"/>
                        <a:ext cx="2663601" cy="91224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" name="Объект 4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9711385"/>
              </p:ext>
            </p:extLst>
          </p:nvPr>
        </p:nvGraphicFramePr>
        <p:xfrm>
          <a:off x="4198938" y="3141663"/>
          <a:ext cx="2833687" cy="935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83" name="Формула" r:id="rId10" imgW="799920" imgH="228600" progId="Equation.3">
                  <p:embed/>
                </p:oleObj>
              </mc:Choice>
              <mc:Fallback>
                <p:oleObj name="Формула" r:id="rId10" imgW="799920" imgH="228600" progId="Equation.3">
                  <p:embed/>
                  <p:pic>
                    <p:nvPicPr>
                      <p:cNvPr id="0" name="Picture 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8938" y="3141663"/>
                        <a:ext cx="2833687" cy="9350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" name="Объект 4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13205878"/>
              </p:ext>
            </p:extLst>
          </p:nvPr>
        </p:nvGraphicFramePr>
        <p:xfrm>
          <a:off x="7196174" y="3212976"/>
          <a:ext cx="720080" cy="648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84" name="Формула" r:id="rId12" imgW="190417" imgH="152334" progId="Equation.3">
                  <p:embed/>
                </p:oleObj>
              </mc:Choice>
              <mc:Fallback>
                <p:oleObj name="Формула" r:id="rId12" imgW="190417" imgH="152334" progId="Equation.3">
                  <p:embed/>
                  <p:pic>
                    <p:nvPicPr>
                      <p:cNvPr id="0" name="Picture 4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96174" y="3212976"/>
                        <a:ext cx="720080" cy="64807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" name="Объект 5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7025719"/>
              </p:ext>
            </p:extLst>
          </p:nvPr>
        </p:nvGraphicFramePr>
        <p:xfrm>
          <a:off x="3851920" y="3977288"/>
          <a:ext cx="4392488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85" name="Формула" r:id="rId14" imgW="1193800" imgH="215900" progId="Equation.3">
                  <p:embed/>
                </p:oleObj>
              </mc:Choice>
              <mc:Fallback>
                <p:oleObj name="Формула" r:id="rId14" imgW="1193800" imgH="215900" progId="Equation.3">
                  <p:embed/>
                  <p:pic>
                    <p:nvPicPr>
                      <p:cNvPr id="0" name="Picture 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1920" y="3977288"/>
                        <a:ext cx="4392488" cy="7920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6645" name="Picture 21" descr="C:\Users\1\Desktop\0_1e65b_c17e70a1_XL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6372200" y="4771296"/>
            <a:ext cx="1647948" cy="1980220"/>
          </a:xfrm>
          <a:prstGeom prst="rect">
            <a:avLst/>
          </a:prstGeom>
          <a:noFill/>
        </p:spPr>
      </p:pic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7102764"/>
              </p:ext>
            </p:extLst>
          </p:nvPr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86" name="Формула" r:id="rId17" imgW="114120" imgH="215640" progId="Equation.3">
                  <p:embed/>
                </p:oleObj>
              </mc:Choice>
              <mc:Fallback>
                <p:oleObj name="Формула" r:id="rId17" imgW="114120" imgH="215640" progId="Equation.3">
                  <p:embed/>
                  <p:pic>
                    <p:nvPicPr>
                      <p:cNvPr id="0" name="Picture 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6658" name="Picture 34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844824"/>
            <a:ext cx="723900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700808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Решим задачу</a:t>
            </a:r>
            <a:r>
              <a:rPr lang="ru-RU" sz="3200" dirty="0" smtClean="0"/>
              <a:t>. Найти площадь поверхности параллелепипеда, если три его измерения:6 см, 5 см, и 3 см. </a:t>
            </a:r>
            <a:endParaRPr lang="ru-RU" sz="32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923928" y="1988840"/>
            <a:ext cx="5220072" cy="4680520"/>
          </a:xfrm>
        </p:spPr>
        <p:txBody>
          <a:bodyPr/>
          <a:lstStyle/>
          <a:p>
            <a:r>
              <a:rPr lang="ru-RU" dirty="0" smtClean="0"/>
              <a:t>Как найти площадь грани, на которой параллелепипед стоит? Сколько таких граней?</a:t>
            </a:r>
            <a:endParaRPr lang="ru-RU" dirty="0"/>
          </a:p>
          <a:p>
            <a:endParaRPr lang="ru-RU" dirty="0"/>
          </a:p>
        </p:txBody>
      </p:sp>
      <p:pic>
        <p:nvPicPr>
          <p:cNvPr id="2969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132856"/>
            <a:ext cx="3851920" cy="341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4355976" y="3284984"/>
          <a:ext cx="4464496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08" name="Формула" r:id="rId4" imgW="1384200" imgH="228600" progId="Equation.3">
                  <p:embed/>
                </p:oleObj>
              </mc:Choice>
              <mc:Fallback>
                <p:oleObj name="Формула" r:id="rId4" imgW="1384200" imgH="2286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5976" y="3284984"/>
                        <a:ext cx="4464496" cy="7920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4283968" y="4077072"/>
          <a:ext cx="4536504" cy="720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09" name="Формула" r:id="rId6" imgW="1396800" imgH="228600" progId="Equation.3">
                  <p:embed/>
                </p:oleObj>
              </mc:Choice>
              <mc:Fallback>
                <p:oleObj name="Формула" r:id="rId6" imgW="1396800" imgH="2286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3968" y="4077072"/>
                        <a:ext cx="4536504" cy="72008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/>
        </p:nvGraphicFramePr>
        <p:xfrm>
          <a:off x="4355976" y="4797152"/>
          <a:ext cx="4392488" cy="864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10" name="Формула" r:id="rId8" imgW="1396800" imgH="241200" progId="Equation.3">
                  <p:embed/>
                </p:oleObj>
              </mc:Choice>
              <mc:Fallback>
                <p:oleObj name="Формула" r:id="rId8" imgW="1396800" imgH="24120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5976" y="4797152"/>
                        <a:ext cx="4392488" cy="86409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611560" y="5877272"/>
          <a:ext cx="8208912" cy="9807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11" name="Формула" r:id="rId10" imgW="2184120" imgH="253800" progId="Equation.3">
                  <p:embed/>
                </p:oleObj>
              </mc:Choice>
              <mc:Fallback>
                <p:oleObj name="Формула" r:id="rId10" imgW="2184120" imgH="2538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560" y="5877272"/>
                        <a:ext cx="8208912" cy="98072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78232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Самостоятельная работа 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340768"/>
            <a:ext cx="4038600" cy="4785395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   </a:t>
            </a:r>
            <a:r>
              <a:rPr lang="en-US" b="1" dirty="0" smtClean="0"/>
              <a:t>I –</a:t>
            </a:r>
            <a:r>
              <a:rPr lang="ru-RU" b="1" dirty="0" smtClean="0"/>
              <a:t> вариант </a:t>
            </a:r>
            <a:endParaRPr lang="ru-RU" b="1" dirty="0" smtClean="0"/>
          </a:p>
          <a:p>
            <a:pPr>
              <a:buNone/>
            </a:pPr>
            <a:r>
              <a:rPr lang="ru-RU" dirty="0" smtClean="0"/>
              <a:t>а = 6 см</a:t>
            </a:r>
          </a:p>
          <a:p>
            <a:pPr>
              <a:buNone/>
            </a:pPr>
            <a:r>
              <a:rPr lang="en-US" dirty="0" smtClean="0"/>
              <a:t>b = 8 </a:t>
            </a:r>
            <a:r>
              <a:rPr lang="ru-RU" dirty="0" smtClean="0"/>
              <a:t>см</a:t>
            </a:r>
          </a:p>
          <a:p>
            <a:pPr>
              <a:buNone/>
            </a:pPr>
            <a:r>
              <a:rPr lang="ru-RU" dirty="0" smtClean="0"/>
              <a:t>с = 4 см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/>
              <a:t>Найти площадь полной поверхности и объем.</a:t>
            </a:r>
            <a:endParaRPr lang="ru-RU" dirty="0" smtClean="0"/>
          </a:p>
          <a:p>
            <a:pPr>
              <a:buNone/>
            </a:pPr>
            <a:r>
              <a:rPr lang="ru-RU" sz="4400" dirty="0" smtClean="0">
                <a:solidFill>
                  <a:schemeClr val="tx2"/>
                </a:solidFill>
              </a:rPr>
              <a:t> </a:t>
            </a:r>
          </a:p>
          <a:p>
            <a:pPr>
              <a:buNone/>
            </a:pPr>
            <a:r>
              <a:rPr lang="ru-RU" sz="4400" dirty="0" smtClean="0"/>
              <a:t>   </a:t>
            </a:r>
            <a:endParaRPr lang="ru-RU" sz="3600" dirty="0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340768"/>
            <a:ext cx="4495800" cy="4785395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  </a:t>
            </a:r>
            <a:r>
              <a:rPr lang="en-US" b="1" dirty="0" smtClean="0"/>
              <a:t>II </a:t>
            </a:r>
            <a:r>
              <a:rPr lang="en-US" b="1" dirty="0" smtClean="0"/>
              <a:t>–</a:t>
            </a:r>
            <a:r>
              <a:rPr lang="ru-RU" b="1" dirty="0" smtClean="0"/>
              <a:t> вариант</a:t>
            </a:r>
            <a:r>
              <a:rPr lang="en-US" b="1" dirty="0" smtClean="0">
                <a:solidFill>
                  <a:schemeClr val="tx2"/>
                </a:solidFill>
              </a:rPr>
              <a:t> </a:t>
            </a:r>
            <a:endParaRPr lang="ru-RU" b="1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ru-RU" dirty="0"/>
              <a:t>а = </a:t>
            </a:r>
            <a:r>
              <a:rPr lang="ru-RU" dirty="0" smtClean="0"/>
              <a:t>11 </a:t>
            </a:r>
            <a:r>
              <a:rPr lang="ru-RU" dirty="0"/>
              <a:t>см</a:t>
            </a:r>
          </a:p>
          <a:p>
            <a:pPr>
              <a:buNone/>
            </a:pPr>
            <a:r>
              <a:rPr lang="en-US" dirty="0"/>
              <a:t>b = </a:t>
            </a:r>
            <a:r>
              <a:rPr lang="ru-RU" dirty="0" smtClean="0"/>
              <a:t>3</a:t>
            </a:r>
            <a:r>
              <a:rPr lang="en-US" dirty="0" smtClean="0"/>
              <a:t> </a:t>
            </a:r>
            <a:r>
              <a:rPr lang="ru-RU" dirty="0"/>
              <a:t>см</a:t>
            </a:r>
          </a:p>
          <a:p>
            <a:pPr>
              <a:buNone/>
            </a:pPr>
            <a:r>
              <a:rPr lang="ru-RU" dirty="0"/>
              <a:t>с = </a:t>
            </a:r>
            <a:r>
              <a:rPr lang="ru-RU" dirty="0" smtClean="0"/>
              <a:t>2 </a:t>
            </a:r>
            <a:r>
              <a:rPr lang="ru-RU" dirty="0"/>
              <a:t>см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Найти </a:t>
            </a:r>
            <a:r>
              <a:rPr lang="ru-RU" dirty="0"/>
              <a:t>площадь полной поверхности и объем.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/>
          <a:lstStyle/>
          <a:p>
            <a:r>
              <a:rPr lang="ru-RU" b="1" dirty="0" smtClean="0"/>
              <a:t>Найдем длину всех ребер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275856" y="1600200"/>
            <a:ext cx="5688632" cy="4525963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Покажите на модели равные ребра.       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По сколько равных ребер имеет параллелепипед?</a:t>
            </a:r>
          </a:p>
          <a:p>
            <a:pPr marL="514350" indent="-514350">
              <a:buFont typeface="+mj-lt"/>
              <a:buAutoNum type="arabicPeriod"/>
            </a:pP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Как определить сумму длин всех ребер?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Вычислите длину всех ребер по формуле </a:t>
            </a:r>
            <a:r>
              <a:rPr lang="ru-RU" b="1" dirty="0" smtClean="0"/>
              <a:t> </a:t>
            </a:r>
            <a:r>
              <a:rPr lang="en-US" sz="4400" b="1" dirty="0" smtClean="0"/>
              <a:t>L</a:t>
            </a:r>
            <a:r>
              <a:rPr lang="ru-RU" b="1" dirty="0" smtClean="0"/>
              <a:t> </a:t>
            </a:r>
            <a:r>
              <a:rPr lang="en-US" b="1" dirty="0" smtClean="0"/>
              <a:t>= 4</a:t>
            </a:r>
            <a:r>
              <a:rPr lang="ru-RU" b="1" dirty="0" smtClean="0"/>
              <a:t>а + 4в + 4с</a:t>
            </a:r>
            <a:endParaRPr lang="ru-RU" b="1" dirty="0"/>
          </a:p>
        </p:txBody>
      </p:sp>
      <p:pic>
        <p:nvPicPr>
          <p:cNvPr id="31747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24744"/>
            <a:ext cx="2736304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ятно 1 6"/>
          <p:cNvSpPr/>
          <p:nvPr/>
        </p:nvSpPr>
        <p:spPr>
          <a:xfrm>
            <a:off x="6732240" y="2924944"/>
            <a:ext cx="1728192" cy="1008112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4</a:t>
            </a:r>
            <a:endParaRPr lang="ru-RU" sz="4000" dirty="0">
              <a:solidFill>
                <a:schemeClr val="tx1"/>
              </a:solidFill>
            </a:endParaRPr>
          </a:p>
        </p:txBody>
      </p:sp>
      <p:pic>
        <p:nvPicPr>
          <p:cNvPr id="31748" name="Picture 4" descr="C:\Users\1\Desktop\0027-029-9110-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4653136"/>
            <a:ext cx="1728192" cy="19888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126876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600" b="1" dirty="0" smtClean="0"/>
              <a:t>Вычислите общую длину всех ребер прямоугольного параллелепипеда, если его измерения равны: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03648" y="1988840"/>
            <a:ext cx="2448272" cy="413732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err="1" smtClean="0"/>
              <a:t>а=</a:t>
            </a:r>
            <a:r>
              <a:rPr lang="ru-RU" sz="4000" dirty="0" smtClean="0"/>
              <a:t> 4 см</a:t>
            </a:r>
          </a:p>
          <a:p>
            <a:pPr>
              <a:buNone/>
            </a:pPr>
            <a:r>
              <a:rPr lang="ru-RU" sz="4000" dirty="0" smtClean="0"/>
              <a:t>в=6 см</a:t>
            </a:r>
          </a:p>
          <a:p>
            <a:pPr>
              <a:buNone/>
            </a:pPr>
            <a:r>
              <a:rPr lang="ru-RU" sz="4000" dirty="0" err="1" smtClean="0"/>
              <a:t>с=</a:t>
            </a:r>
            <a:r>
              <a:rPr lang="ru-RU" sz="4000" dirty="0" smtClean="0"/>
              <a:t> 5 см</a:t>
            </a:r>
          </a:p>
          <a:p>
            <a:pPr>
              <a:buNone/>
            </a:pPr>
            <a:r>
              <a:rPr lang="en-US" sz="4000" dirty="0" smtClean="0"/>
              <a:t>L = </a:t>
            </a:r>
            <a:r>
              <a:rPr lang="ru-RU" sz="4000" dirty="0" smtClean="0"/>
              <a:t>?</a:t>
            </a:r>
            <a:endParaRPr lang="ru-RU" sz="4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851920" y="1916832"/>
            <a:ext cx="4834880" cy="420933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         Решение.</a:t>
            </a:r>
          </a:p>
          <a:p>
            <a:pPr>
              <a:buNone/>
            </a:pPr>
            <a:r>
              <a:rPr lang="en-US" sz="4000" dirty="0" smtClean="0"/>
              <a:t>L = 4·4 + 4·6 + 4·5 =</a:t>
            </a:r>
          </a:p>
          <a:p>
            <a:pPr>
              <a:buNone/>
            </a:pPr>
            <a:r>
              <a:rPr lang="en-US" sz="4000" dirty="0" smtClean="0"/>
              <a:t>= 16+24+20= 60 </a:t>
            </a:r>
            <a:r>
              <a:rPr lang="ru-RU" sz="4000" dirty="0" smtClean="0"/>
              <a:t>см</a:t>
            </a:r>
          </a:p>
          <a:p>
            <a:pPr>
              <a:buNone/>
            </a:pPr>
            <a:endParaRPr lang="ru-RU" sz="4000" dirty="0" smtClean="0"/>
          </a:p>
          <a:p>
            <a:pPr>
              <a:buNone/>
            </a:pPr>
            <a:r>
              <a:rPr lang="ru-RU" sz="4000" dirty="0" smtClean="0"/>
              <a:t>Ответ:  60 см</a:t>
            </a:r>
            <a:endParaRPr lang="ru-RU" sz="4000" dirty="0"/>
          </a:p>
        </p:txBody>
      </p:sp>
      <p:pic>
        <p:nvPicPr>
          <p:cNvPr id="5" name="Picture 4" descr="C:\Users\1\Desktop\0027-029-9110-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4653136"/>
            <a:ext cx="1728192" cy="19888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/>
              <a:t>Домашнее задание:</a:t>
            </a:r>
            <a:br>
              <a:rPr lang="ru-RU" smtClean="0"/>
            </a:br>
            <a:endParaRPr lang="ru-RU" dirty="0"/>
          </a:p>
        </p:txBody>
      </p:sp>
      <p:pic>
        <p:nvPicPr>
          <p:cNvPr id="32770" name="Picture 2" descr="C:\Users\1\Desktop\460051761.gif"/>
          <p:cNvPicPr>
            <a:picLocks noGrp="1" noChangeAspect="1" noChangeArrowheads="1" noCrop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047875" y="3434556"/>
            <a:ext cx="857250" cy="857250"/>
          </a:xfrm>
          <a:prstGeom prst="rect">
            <a:avLst/>
          </a:prstGeom>
          <a:noFill/>
        </p:spPr>
      </p:pic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Измерить длину, ширину и высоту комнаты и найти ее объем и площадь поверхности.</a:t>
            </a:r>
          </a:p>
          <a:p>
            <a:r>
              <a:rPr lang="ru-RU" dirty="0" smtClean="0"/>
              <a:t>Создать модель параллелепипеда (и/или куба).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Параллелепипед</a:t>
            </a:r>
            <a:r>
              <a:rPr lang="ru-RU" sz="6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6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sz="4800" dirty="0" smtClean="0"/>
              <a:t>Пара-</a:t>
            </a:r>
            <a:r>
              <a:rPr lang="ru-RU" sz="4800" dirty="0" err="1" smtClean="0"/>
              <a:t>ллеле</a:t>
            </a:r>
            <a:r>
              <a:rPr lang="ru-RU" sz="4800" dirty="0" smtClean="0"/>
              <a:t>-</a:t>
            </a:r>
            <a:r>
              <a:rPr lang="ru-RU" sz="4800" dirty="0" err="1" smtClean="0"/>
              <a:t>пипед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507515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15616" y="2564904"/>
            <a:ext cx="7128792" cy="142738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1">
              <a:avLst/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Спасибо за 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2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урок!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accent2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656183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Прямоугольный параллелепипед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0" y="-1284967"/>
            <a:ext cx="1997075" cy="2569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2"/>
              </a:rPr>
              <a:t>  </a:t>
            </a:r>
            <a:r>
              <a:rPr kumimoji="0" lang="ru-RU" sz="125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 </a:t>
            </a:r>
            <a:r>
              <a:rPr kumimoji="0" lang="ru-RU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                      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3" tooltip="Увеличить"/>
              </a:rPr>
              <a:t>  </a:t>
            </a:r>
            <a:r>
              <a:rPr kumimoji="0" lang="ru-RU" sz="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 </a:t>
            </a:r>
            <a:r>
              <a:rPr kumimoji="0" lang="ru-RU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14338" name="Picture 2" descr="http://upload.wikimedia.org/wikipedia/commons/thumb/9/9b/Rectrangular_parallelepiped.png/160px-Rectrangular_parallelepiped.png">
            <a:hlinkClick r:id="rId2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1916832"/>
            <a:ext cx="3540224" cy="3600400"/>
          </a:xfrm>
          <a:prstGeom prst="rect">
            <a:avLst/>
          </a:prstGeom>
          <a:noFill/>
        </p:spPr>
      </p:pic>
      <p:pic>
        <p:nvPicPr>
          <p:cNvPr id="14339" name="Picture 3" descr="http://bits.wikimedia.org/static-1.22wmf5/skins/common/images/magnify-clip.png">
            <a:hlinkClick r:id="rId3" tooltip="Увеличить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5575" y="617538"/>
            <a:ext cx="142875" cy="104775"/>
          </a:xfrm>
          <a:prstGeom prst="rect">
            <a:avLst/>
          </a:prstGeom>
          <a:noFill/>
        </p:spPr>
      </p:pic>
      <p:sp>
        <p:nvSpPr>
          <p:cNvPr id="7" name="Куб 6"/>
          <p:cNvSpPr/>
          <p:nvPr/>
        </p:nvSpPr>
        <p:spPr>
          <a:xfrm>
            <a:off x="6588224" y="1268760"/>
            <a:ext cx="2232248" cy="417646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42687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Р е ш и т е     у с т н о:      </a:t>
            </a:r>
            <a:endParaRPr lang="ru-RU" sz="4800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645652"/>
              </p:ext>
            </p:extLst>
          </p:nvPr>
        </p:nvGraphicFramePr>
        <p:xfrm>
          <a:off x="728788" y="2072146"/>
          <a:ext cx="1533525" cy="536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4" name="Формула" r:id="rId3" imgW="507780" imgH="177723" progId="Equation.3">
                  <p:embed/>
                </p:oleObj>
              </mc:Choice>
              <mc:Fallback>
                <p:oleObj name="Формула" r:id="rId3" imgW="507780" imgH="177723" progId="Equation.3">
                  <p:embed/>
                  <p:pic>
                    <p:nvPicPr>
                      <p:cNvPr id="0" name="Picture 198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8788" y="2072146"/>
                        <a:ext cx="1533525" cy="5365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395536" y="3501008"/>
          <a:ext cx="1822703" cy="648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5" name="Формула" r:id="rId5" imgW="571252" imgH="203112" progId="Equation.3">
                  <p:embed/>
                </p:oleObj>
              </mc:Choice>
              <mc:Fallback>
                <p:oleObj name="Формула" r:id="rId5" imgW="571252" imgH="203112" progId="Equation.3">
                  <p:embed/>
                  <p:pic>
                    <p:nvPicPr>
                      <p:cNvPr id="0" name="Picture 20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536" y="3501008"/>
                        <a:ext cx="1822703" cy="64807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Объект 11"/>
          <p:cNvGraphicFramePr>
            <a:graphicFrameLocks noChangeAspect="1"/>
          </p:cNvGraphicFramePr>
          <p:nvPr/>
        </p:nvGraphicFramePr>
        <p:xfrm>
          <a:off x="251520" y="4221088"/>
          <a:ext cx="2707353" cy="664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6" name="Формула" r:id="rId7" imgW="723272" imgH="177646" progId="Equation.3">
                  <p:embed/>
                </p:oleObj>
              </mc:Choice>
              <mc:Fallback>
                <p:oleObj name="Формула" r:id="rId7" imgW="723272" imgH="177646" progId="Equation.3">
                  <p:embed/>
                  <p:pic>
                    <p:nvPicPr>
                      <p:cNvPr id="0" name="Picture 20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20" y="4221088"/>
                        <a:ext cx="2707353" cy="66496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Объект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4452284"/>
              </p:ext>
            </p:extLst>
          </p:nvPr>
        </p:nvGraphicFramePr>
        <p:xfrm>
          <a:off x="308669" y="5407092"/>
          <a:ext cx="3733554" cy="7647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7" name="Формула" r:id="rId9" imgW="1053643" imgH="215806" progId="Equation.3">
                  <p:embed/>
                </p:oleObj>
              </mc:Choice>
              <mc:Fallback>
                <p:oleObj name="Формула" r:id="rId9" imgW="1053643" imgH="215806" progId="Equation.3">
                  <p:embed/>
                  <p:pic>
                    <p:nvPicPr>
                      <p:cNvPr id="0" name="Picture 20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8669" y="5407092"/>
                        <a:ext cx="3733554" cy="76470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Овал 19"/>
          <p:cNvSpPr/>
          <p:nvPr/>
        </p:nvSpPr>
        <p:spPr>
          <a:xfrm>
            <a:off x="2514156" y="1893090"/>
            <a:ext cx="1008112" cy="792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6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5269287"/>
              </p:ext>
            </p:extLst>
          </p:nvPr>
        </p:nvGraphicFramePr>
        <p:xfrm>
          <a:off x="2514156" y="2043956"/>
          <a:ext cx="889434" cy="5929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8" name="Формула" r:id="rId11" imgW="266353" imgH="177569" progId="Equation.3">
                  <p:embed/>
                </p:oleObj>
              </mc:Choice>
              <mc:Fallback>
                <p:oleObj name="Формула" r:id="rId11" imgW="266353" imgH="177569" progId="Equation.3">
                  <p:embed/>
                  <p:pic>
                    <p:nvPicPr>
                      <p:cNvPr id="0" name="Picture 20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156" y="2043956"/>
                        <a:ext cx="889434" cy="59295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Равнобедренный треугольник 26"/>
          <p:cNvSpPr/>
          <p:nvPr/>
        </p:nvSpPr>
        <p:spPr>
          <a:xfrm>
            <a:off x="4021274" y="5367395"/>
            <a:ext cx="1080120" cy="720080"/>
          </a:xfrm>
          <a:prstGeom prst="triangl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7" name="Объект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0027199"/>
              </p:ext>
            </p:extLst>
          </p:nvPr>
        </p:nvGraphicFramePr>
        <p:xfrm>
          <a:off x="4307111" y="5401268"/>
          <a:ext cx="504056" cy="7056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9" name="Формула" r:id="rId13" imgW="126725" imgH="177415" progId="Equation.3">
                  <p:embed/>
                </p:oleObj>
              </mc:Choice>
              <mc:Fallback>
                <p:oleObj name="Формула" r:id="rId13" imgW="126725" imgH="177415" progId="Equation.3">
                  <p:embed/>
                  <p:pic>
                    <p:nvPicPr>
                      <p:cNvPr id="0" name="Picture 20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07111" y="5401268"/>
                        <a:ext cx="504056" cy="70567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Шестиугольник 27"/>
          <p:cNvSpPr/>
          <p:nvPr/>
        </p:nvSpPr>
        <p:spPr>
          <a:xfrm>
            <a:off x="2267744" y="3501008"/>
            <a:ext cx="936104" cy="720080"/>
          </a:xfrm>
          <a:prstGeom prst="hexago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/>
        </p:nvGraphicFramePr>
        <p:xfrm>
          <a:off x="2339752" y="3573016"/>
          <a:ext cx="822949" cy="5760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0" name="Формула" r:id="rId15" imgW="253670" imgH="177569" progId="Equation.3">
                  <p:embed/>
                </p:oleObj>
              </mc:Choice>
              <mc:Fallback>
                <p:oleObj name="Формула" r:id="rId15" imgW="253670" imgH="177569" progId="Equation.3">
                  <p:embed/>
                  <p:pic>
                    <p:nvPicPr>
                      <p:cNvPr id="0" name="Picture 20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752" y="3573016"/>
                        <a:ext cx="822949" cy="57606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Овал 28"/>
          <p:cNvSpPr/>
          <p:nvPr/>
        </p:nvSpPr>
        <p:spPr>
          <a:xfrm>
            <a:off x="3059832" y="4365104"/>
            <a:ext cx="1080120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/>
        </p:nvGraphicFramePr>
        <p:xfrm>
          <a:off x="3131840" y="4365104"/>
          <a:ext cx="889434" cy="5929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1" name="Формула" r:id="rId17" imgW="266353" imgH="177569" progId="Equation.3">
                  <p:embed/>
                </p:oleObj>
              </mc:Choice>
              <mc:Fallback>
                <p:oleObj name="Формула" r:id="rId17" imgW="266353" imgH="177569" progId="Equation.3">
                  <p:embed/>
                  <p:pic>
                    <p:nvPicPr>
                      <p:cNvPr id="0" name="Picture 2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1840" y="4365104"/>
                        <a:ext cx="889434" cy="59295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0" y="4005064"/>
          <a:ext cx="611560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1560"/>
              </a:tblGrid>
              <a:tr h="86409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7200" dirty="0" smtClean="0">
                          <a:solidFill>
                            <a:schemeClr val="accent2"/>
                          </a:solidFill>
                        </a:rPr>
                        <a:t>П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611560" y="4005064"/>
          <a:ext cx="720080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0080"/>
              </a:tblGrid>
              <a:tr h="14401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7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А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1331640" y="4005064"/>
          <a:ext cx="576064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"/>
              </a:tblGrid>
              <a:tr h="144016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7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Р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1907704" y="4005064"/>
          <a:ext cx="720080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0080"/>
              </a:tblGrid>
              <a:tr h="14401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7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А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2627784" y="4005064"/>
          <a:ext cx="648072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72"/>
              </a:tblGrid>
              <a:tr h="145593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7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Л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5868144" y="4005064"/>
          <a:ext cx="648072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72"/>
              </a:tblGrid>
              <a:tr h="14401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7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3275856" y="4005064"/>
          <a:ext cx="720080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0080"/>
              </a:tblGrid>
              <a:tr h="14401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7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Л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3923928" y="4005064"/>
          <a:ext cx="648072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72"/>
              </a:tblGrid>
              <a:tr h="145593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7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Е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9" name="Таблица 18"/>
          <p:cNvGraphicFramePr>
            <a:graphicFrameLocks noGrp="1"/>
          </p:cNvGraphicFramePr>
          <p:nvPr/>
        </p:nvGraphicFramePr>
        <p:xfrm>
          <a:off x="4572000" y="4005064"/>
          <a:ext cx="648072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72"/>
              </a:tblGrid>
              <a:tr h="14401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7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Л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0" name="Таблица 19"/>
          <p:cNvGraphicFramePr>
            <a:graphicFrameLocks noGrp="1"/>
          </p:cNvGraphicFramePr>
          <p:nvPr/>
        </p:nvGraphicFramePr>
        <p:xfrm>
          <a:off x="5220072" y="4005064"/>
          <a:ext cx="648072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72"/>
              </a:tblGrid>
              <a:tr h="14401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7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Е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1" name="Таблица 20"/>
          <p:cNvGraphicFramePr>
            <a:graphicFrameLocks noGrp="1"/>
          </p:cNvGraphicFramePr>
          <p:nvPr/>
        </p:nvGraphicFramePr>
        <p:xfrm>
          <a:off x="6516216" y="4005064"/>
          <a:ext cx="720080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0080"/>
              </a:tblGrid>
              <a:tr h="14401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7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И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2" name="Таблица 21"/>
          <p:cNvGraphicFramePr>
            <a:graphicFrameLocks noGrp="1"/>
          </p:cNvGraphicFramePr>
          <p:nvPr/>
        </p:nvGraphicFramePr>
        <p:xfrm>
          <a:off x="7236296" y="4005064"/>
          <a:ext cx="648072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72"/>
              </a:tblGrid>
              <a:tr h="14401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7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4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3" name="Таблица 22"/>
          <p:cNvGraphicFramePr>
            <a:graphicFrameLocks noGrp="1"/>
          </p:cNvGraphicFramePr>
          <p:nvPr/>
        </p:nvGraphicFramePr>
        <p:xfrm>
          <a:off x="7884368" y="4005064"/>
          <a:ext cx="576064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"/>
              </a:tblGrid>
              <a:tr h="14401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7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Е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4" name="Таблица 23"/>
          <p:cNvGraphicFramePr>
            <a:graphicFrameLocks noGrp="1"/>
          </p:cNvGraphicFramePr>
          <p:nvPr/>
        </p:nvGraphicFramePr>
        <p:xfrm>
          <a:off x="8460432" y="4005064"/>
          <a:ext cx="683568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3568"/>
              </a:tblGrid>
              <a:tr h="14401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7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Д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5" name="Picture 4" descr="http://www.mebio.ru/dbpics/1247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92180" y="195064"/>
            <a:ext cx="2933700" cy="3810000"/>
          </a:xfrm>
          <a:prstGeom prst="rect">
            <a:avLst/>
          </a:prstGeom>
          <a:noFill/>
        </p:spPr>
      </p:pic>
      <p:grpSp>
        <p:nvGrpSpPr>
          <p:cNvPr id="26" name="Group 76"/>
          <p:cNvGrpSpPr>
            <a:grpSpLocks/>
          </p:cNvGrpSpPr>
          <p:nvPr/>
        </p:nvGrpSpPr>
        <p:grpSpPr bwMode="auto">
          <a:xfrm>
            <a:off x="3059832" y="908720"/>
            <a:ext cx="2663825" cy="1643063"/>
            <a:chOff x="1584" y="3216"/>
            <a:chExt cx="1488" cy="912"/>
          </a:xfrm>
        </p:grpSpPr>
        <p:grpSp>
          <p:nvGrpSpPr>
            <p:cNvPr id="27" name="Group 73"/>
            <p:cNvGrpSpPr>
              <a:grpSpLocks/>
            </p:cNvGrpSpPr>
            <p:nvPr/>
          </p:nvGrpSpPr>
          <p:grpSpPr bwMode="auto">
            <a:xfrm>
              <a:off x="1584" y="3216"/>
              <a:ext cx="720" cy="720"/>
              <a:chOff x="1584" y="3216"/>
              <a:chExt cx="720" cy="720"/>
            </a:xfrm>
          </p:grpSpPr>
          <p:sp>
            <p:nvSpPr>
              <p:cNvPr id="38" name="AutoShape 50"/>
              <p:cNvSpPr>
                <a:spLocks noChangeArrowheads="1"/>
              </p:cNvSpPr>
              <p:nvPr/>
            </p:nvSpPr>
            <p:spPr bwMode="auto">
              <a:xfrm>
                <a:off x="1584" y="3216"/>
                <a:ext cx="720" cy="720"/>
              </a:xfrm>
              <a:prstGeom prst="cube">
                <a:avLst>
                  <a:gd name="adj" fmla="val 25000"/>
                </a:avLst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sy="50000" kx="-2453608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9" name="Oval 52"/>
              <p:cNvSpPr>
                <a:spLocks noChangeArrowheads="1"/>
              </p:cNvSpPr>
              <p:nvPr/>
            </p:nvSpPr>
            <p:spPr bwMode="auto">
              <a:xfrm>
                <a:off x="1680" y="3504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0" name="Oval 53"/>
              <p:cNvSpPr>
                <a:spLocks noChangeArrowheads="1"/>
              </p:cNvSpPr>
              <p:nvPr/>
            </p:nvSpPr>
            <p:spPr bwMode="auto">
              <a:xfrm>
                <a:off x="1920" y="3504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" name="Oval 54"/>
              <p:cNvSpPr>
                <a:spLocks noChangeArrowheads="1"/>
              </p:cNvSpPr>
              <p:nvPr/>
            </p:nvSpPr>
            <p:spPr bwMode="auto">
              <a:xfrm>
                <a:off x="1920" y="3648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" name="Oval 55"/>
              <p:cNvSpPr>
                <a:spLocks noChangeArrowheads="1"/>
              </p:cNvSpPr>
              <p:nvPr/>
            </p:nvSpPr>
            <p:spPr bwMode="auto">
              <a:xfrm>
                <a:off x="1920" y="3792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3" name="Oval 56"/>
              <p:cNvSpPr>
                <a:spLocks noChangeArrowheads="1"/>
              </p:cNvSpPr>
              <p:nvPr/>
            </p:nvSpPr>
            <p:spPr bwMode="auto">
              <a:xfrm>
                <a:off x="1680" y="3792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4" name="Oval 57"/>
              <p:cNvSpPr>
                <a:spLocks noChangeArrowheads="1"/>
              </p:cNvSpPr>
              <p:nvPr/>
            </p:nvSpPr>
            <p:spPr bwMode="auto">
              <a:xfrm>
                <a:off x="1680" y="3648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5" name="Oval 58"/>
              <p:cNvSpPr>
                <a:spLocks noChangeArrowheads="1"/>
              </p:cNvSpPr>
              <p:nvPr/>
            </p:nvSpPr>
            <p:spPr bwMode="auto">
              <a:xfrm>
                <a:off x="2208" y="3408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6" name="Oval 59"/>
              <p:cNvSpPr>
                <a:spLocks noChangeArrowheads="1"/>
              </p:cNvSpPr>
              <p:nvPr/>
            </p:nvSpPr>
            <p:spPr bwMode="auto">
              <a:xfrm>
                <a:off x="2160" y="3744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7" name="Oval 60"/>
              <p:cNvSpPr>
                <a:spLocks noChangeArrowheads="1"/>
              </p:cNvSpPr>
              <p:nvPr/>
            </p:nvSpPr>
            <p:spPr bwMode="auto">
              <a:xfrm>
                <a:off x="2208" y="3600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" name="Oval 61"/>
              <p:cNvSpPr>
                <a:spLocks noChangeArrowheads="1"/>
              </p:cNvSpPr>
              <p:nvPr/>
            </p:nvSpPr>
            <p:spPr bwMode="auto">
              <a:xfrm>
                <a:off x="1776" y="3264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" name="Oval 62"/>
              <p:cNvSpPr>
                <a:spLocks noChangeArrowheads="1"/>
              </p:cNvSpPr>
              <p:nvPr/>
            </p:nvSpPr>
            <p:spPr bwMode="auto">
              <a:xfrm>
                <a:off x="2016" y="3312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28" name="Group 75"/>
            <p:cNvGrpSpPr>
              <a:grpSpLocks/>
            </p:cNvGrpSpPr>
            <p:nvPr/>
          </p:nvGrpSpPr>
          <p:grpSpPr bwMode="auto">
            <a:xfrm>
              <a:off x="2352" y="3408"/>
              <a:ext cx="720" cy="720"/>
              <a:chOff x="2352" y="3408"/>
              <a:chExt cx="720" cy="720"/>
            </a:xfrm>
          </p:grpSpPr>
          <p:sp>
            <p:nvSpPr>
              <p:cNvPr id="29" name="AutoShape 51"/>
              <p:cNvSpPr>
                <a:spLocks noChangeArrowheads="1"/>
              </p:cNvSpPr>
              <p:nvPr/>
            </p:nvSpPr>
            <p:spPr bwMode="auto">
              <a:xfrm flipH="1">
                <a:off x="2352" y="3408"/>
                <a:ext cx="720" cy="720"/>
              </a:xfrm>
              <a:prstGeom prst="cube">
                <a:avLst>
                  <a:gd name="adj" fmla="val 25000"/>
                </a:avLst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prstShdw prst="shdw12">
                  <a:schemeClr val="bg2"/>
                </a:prstShdw>
              </a:effec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" name="Oval 63"/>
              <p:cNvSpPr>
                <a:spLocks noChangeArrowheads="1"/>
              </p:cNvSpPr>
              <p:nvPr/>
            </p:nvSpPr>
            <p:spPr bwMode="auto">
              <a:xfrm>
                <a:off x="2592" y="3696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" name="Oval 64"/>
              <p:cNvSpPr>
                <a:spLocks noChangeArrowheads="1"/>
              </p:cNvSpPr>
              <p:nvPr/>
            </p:nvSpPr>
            <p:spPr bwMode="auto">
              <a:xfrm>
                <a:off x="2928" y="3696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" name="Oval 65"/>
              <p:cNvSpPr>
                <a:spLocks noChangeArrowheads="1"/>
              </p:cNvSpPr>
              <p:nvPr/>
            </p:nvSpPr>
            <p:spPr bwMode="auto">
              <a:xfrm>
                <a:off x="2928" y="3984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3" name="Oval 66"/>
              <p:cNvSpPr>
                <a:spLocks noChangeArrowheads="1"/>
              </p:cNvSpPr>
              <p:nvPr/>
            </p:nvSpPr>
            <p:spPr bwMode="auto">
              <a:xfrm>
                <a:off x="2592" y="3984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4" name="Oval 67"/>
              <p:cNvSpPr>
                <a:spLocks noChangeArrowheads="1"/>
              </p:cNvSpPr>
              <p:nvPr/>
            </p:nvSpPr>
            <p:spPr bwMode="auto">
              <a:xfrm>
                <a:off x="2784" y="3840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" name="Oval 68"/>
              <p:cNvSpPr>
                <a:spLocks noChangeArrowheads="1"/>
              </p:cNvSpPr>
              <p:nvPr/>
            </p:nvSpPr>
            <p:spPr bwMode="auto">
              <a:xfrm>
                <a:off x="2400" y="3744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6" name="Oval 69"/>
              <p:cNvSpPr>
                <a:spLocks noChangeArrowheads="1"/>
              </p:cNvSpPr>
              <p:nvPr/>
            </p:nvSpPr>
            <p:spPr bwMode="auto">
              <a:xfrm>
                <a:off x="2496" y="3456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7" name="Oval 71"/>
              <p:cNvSpPr>
                <a:spLocks noChangeArrowheads="1"/>
              </p:cNvSpPr>
              <p:nvPr/>
            </p:nvSpPr>
            <p:spPr bwMode="auto">
              <a:xfrm>
                <a:off x="2880" y="3504"/>
                <a:ext cx="48" cy="48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pic>
        <p:nvPicPr>
          <p:cNvPr id="50" name="Picture 2" descr="http://poforest.ru/images/stories/19-12/0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22546" y="43247"/>
            <a:ext cx="2627784" cy="3028099"/>
          </a:xfrm>
          <a:prstGeom prst="rect">
            <a:avLst/>
          </a:prstGeom>
          <a:noFill/>
        </p:spPr>
      </p:pic>
      <p:pic>
        <p:nvPicPr>
          <p:cNvPr id="51" name="Picture 100" descr="BOOK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261851">
            <a:off x="1367780" y="1861952"/>
            <a:ext cx="2566987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000"/>
                            </p:stCondLst>
                            <p:childTnLst>
                              <p:par>
                                <p:cTn id="102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9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1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уб 1"/>
          <p:cNvSpPr/>
          <p:nvPr/>
        </p:nvSpPr>
        <p:spPr>
          <a:xfrm>
            <a:off x="839151" y="1567903"/>
            <a:ext cx="1152128" cy="2520280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8" name="Group 78"/>
          <p:cNvGrpSpPr>
            <a:grpSpLocks/>
          </p:cNvGrpSpPr>
          <p:nvPr/>
        </p:nvGrpSpPr>
        <p:grpSpPr bwMode="auto">
          <a:xfrm flipH="1">
            <a:off x="3851920" y="3501008"/>
            <a:ext cx="1728592" cy="3024336"/>
            <a:chOff x="1104" y="1200"/>
            <a:chExt cx="2928" cy="2544"/>
          </a:xfrm>
        </p:grpSpPr>
        <p:sp>
          <p:nvSpPr>
            <p:cNvPr id="29" name="AutoShape 79"/>
            <p:cNvSpPr>
              <a:spLocks noChangeArrowheads="1"/>
            </p:cNvSpPr>
            <p:nvPr/>
          </p:nvSpPr>
          <p:spPr bwMode="auto">
            <a:xfrm>
              <a:off x="1104" y="1200"/>
              <a:ext cx="2928" cy="2544"/>
            </a:xfrm>
            <a:prstGeom prst="cube">
              <a:avLst>
                <a:gd name="adj" fmla="val 25000"/>
              </a:avLst>
            </a:prstGeom>
            <a:noFill/>
            <a:ln w="38100">
              <a:solidFill>
                <a:srgbClr val="000066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" name="Freeform 80"/>
            <p:cNvSpPr>
              <a:spLocks/>
            </p:cNvSpPr>
            <p:nvPr/>
          </p:nvSpPr>
          <p:spPr bwMode="auto">
            <a:xfrm>
              <a:off x="1736" y="1208"/>
              <a:ext cx="1" cy="368"/>
            </a:xfrm>
            <a:custGeom>
              <a:avLst/>
              <a:gdLst>
                <a:gd name="T0" fmla="*/ 0 w 1"/>
                <a:gd name="T1" fmla="*/ 0 h 368"/>
                <a:gd name="T2" fmla="*/ 0 w 1"/>
                <a:gd name="T3" fmla="*/ 368 h 368"/>
                <a:gd name="T4" fmla="*/ 0 60000 65536"/>
                <a:gd name="T5" fmla="*/ 0 60000 65536"/>
                <a:gd name="T6" fmla="*/ 0 w 1"/>
                <a:gd name="T7" fmla="*/ 0 h 368"/>
                <a:gd name="T8" fmla="*/ 1 w 1"/>
                <a:gd name="T9" fmla="*/ 368 h 36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368">
                  <a:moveTo>
                    <a:pt x="0" y="0"/>
                  </a:moveTo>
                  <a:lnTo>
                    <a:pt x="0" y="368"/>
                  </a:lnTo>
                </a:path>
              </a:pathLst>
            </a:custGeom>
            <a:noFill/>
            <a:ln w="38100">
              <a:solidFill>
                <a:srgbClr val="00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" name="Line 81"/>
            <p:cNvSpPr>
              <a:spLocks noChangeShapeType="1"/>
            </p:cNvSpPr>
            <p:nvPr/>
          </p:nvSpPr>
          <p:spPr bwMode="auto">
            <a:xfrm>
              <a:off x="1728" y="1728"/>
              <a:ext cx="0" cy="384"/>
            </a:xfrm>
            <a:prstGeom prst="line">
              <a:avLst/>
            </a:prstGeom>
            <a:noFill/>
            <a:ln w="38100">
              <a:solidFill>
                <a:srgbClr val="00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" name="Line 82"/>
            <p:cNvSpPr>
              <a:spLocks noChangeShapeType="1"/>
            </p:cNvSpPr>
            <p:nvPr/>
          </p:nvSpPr>
          <p:spPr bwMode="auto">
            <a:xfrm>
              <a:off x="1728" y="2304"/>
              <a:ext cx="0" cy="384"/>
            </a:xfrm>
            <a:prstGeom prst="line">
              <a:avLst/>
            </a:prstGeom>
            <a:noFill/>
            <a:ln w="38100">
              <a:solidFill>
                <a:srgbClr val="00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" name="Line 83"/>
            <p:cNvSpPr>
              <a:spLocks noChangeShapeType="1"/>
            </p:cNvSpPr>
            <p:nvPr/>
          </p:nvSpPr>
          <p:spPr bwMode="auto">
            <a:xfrm flipH="1">
              <a:off x="3696" y="3120"/>
              <a:ext cx="336" cy="0"/>
            </a:xfrm>
            <a:prstGeom prst="line">
              <a:avLst/>
            </a:prstGeom>
            <a:noFill/>
            <a:ln w="38100">
              <a:solidFill>
                <a:srgbClr val="00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4" name="Line 84"/>
            <p:cNvSpPr>
              <a:spLocks noChangeShapeType="1"/>
            </p:cNvSpPr>
            <p:nvPr/>
          </p:nvSpPr>
          <p:spPr bwMode="auto">
            <a:xfrm flipH="1">
              <a:off x="2928" y="3120"/>
              <a:ext cx="432" cy="0"/>
            </a:xfrm>
            <a:prstGeom prst="line">
              <a:avLst/>
            </a:prstGeom>
            <a:noFill/>
            <a:ln w="38100">
              <a:solidFill>
                <a:srgbClr val="00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" name="Line 85"/>
            <p:cNvSpPr>
              <a:spLocks noChangeShapeType="1"/>
            </p:cNvSpPr>
            <p:nvPr/>
          </p:nvSpPr>
          <p:spPr bwMode="auto">
            <a:xfrm flipH="1">
              <a:off x="2064" y="3120"/>
              <a:ext cx="624" cy="0"/>
            </a:xfrm>
            <a:prstGeom prst="line">
              <a:avLst/>
            </a:prstGeom>
            <a:noFill/>
            <a:ln w="38100">
              <a:solidFill>
                <a:srgbClr val="00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6" name="Line 86"/>
            <p:cNvSpPr>
              <a:spLocks noChangeShapeType="1"/>
            </p:cNvSpPr>
            <p:nvPr/>
          </p:nvSpPr>
          <p:spPr bwMode="auto">
            <a:xfrm flipH="1">
              <a:off x="1728" y="3120"/>
              <a:ext cx="144" cy="0"/>
            </a:xfrm>
            <a:prstGeom prst="line">
              <a:avLst/>
            </a:prstGeom>
            <a:noFill/>
            <a:ln w="38100">
              <a:solidFill>
                <a:srgbClr val="00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7" name="Freeform 87"/>
            <p:cNvSpPr>
              <a:spLocks/>
            </p:cNvSpPr>
            <p:nvPr/>
          </p:nvSpPr>
          <p:spPr bwMode="auto">
            <a:xfrm>
              <a:off x="1728" y="2832"/>
              <a:ext cx="1" cy="292"/>
            </a:xfrm>
            <a:custGeom>
              <a:avLst/>
              <a:gdLst>
                <a:gd name="T0" fmla="*/ 0 w 1"/>
                <a:gd name="T1" fmla="*/ 0 h 292"/>
                <a:gd name="T2" fmla="*/ 0 w 1"/>
                <a:gd name="T3" fmla="*/ 292 h 292"/>
                <a:gd name="T4" fmla="*/ 0 60000 65536"/>
                <a:gd name="T5" fmla="*/ 0 60000 65536"/>
                <a:gd name="T6" fmla="*/ 0 w 1"/>
                <a:gd name="T7" fmla="*/ 0 h 292"/>
                <a:gd name="T8" fmla="*/ 1 w 1"/>
                <a:gd name="T9" fmla="*/ 292 h 29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292">
                  <a:moveTo>
                    <a:pt x="0" y="0"/>
                  </a:moveTo>
                  <a:lnTo>
                    <a:pt x="0" y="292"/>
                  </a:lnTo>
                </a:path>
              </a:pathLst>
            </a:custGeom>
            <a:noFill/>
            <a:ln w="38100">
              <a:solidFill>
                <a:srgbClr val="00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8" name="Line 88"/>
            <p:cNvSpPr>
              <a:spLocks noChangeShapeType="1"/>
            </p:cNvSpPr>
            <p:nvPr/>
          </p:nvSpPr>
          <p:spPr bwMode="auto">
            <a:xfrm flipH="1">
              <a:off x="1440" y="3120"/>
              <a:ext cx="288" cy="288"/>
            </a:xfrm>
            <a:prstGeom prst="line">
              <a:avLst/>
            </a:prstGeom>
            <a:noFill/>
            <a:ln w="38100">
              <a:solidFill>
                <a:srgbClr val="00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9" name="Line 89"/>
            <p:cNvSpPr>
              <a:spLocks noChangeShapeType="1"/>
            </p:cNvSpPr>
            <p:nvPr/>
          </p:nvSpPr>
          <p:spPr bwMode="auto">
            <a:xfrm flipV="1">
              <a:off x="1104" y="3504"/>
              <a:ext cx="240" cy="240"/>
            </a:xfrm>
            <a:prstGeom prst="line">
              <a:avLst/>
            </a:prstGeom>
            <a:noFill/>
            <a:ln w="38100">
              <a:solidFill>
                <a:srgbClr val="00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17413" name="Picture 5" descr="http://yandex.st/lego/_/La6qi18Z8LwgnZdsAr1qy1GwCwo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800" y="2133600"/>
            <a:ext cx="9525" cy="9525"/>
          </a:xfrm>
          <a:prstGeom prst="rect">
            <a:avLst/>
          </a:prstGeom>
          <a:noFill/>
        </p:spPr>
      </p:pic>
      <p:pic>
        <p:nvPicPr>
          <p:cNvPr id="53" name="Picture 1" descr="C:\Users\1\Desktop\АН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713803"/>
            <a:ext cx="2880320" cy="3374380"/>
          </a:xfrm>
          <a:prstGeom prst="rect">
            <a:avLst/>
          </a:prstGeom>
          <a:noFill/>
        </p:spPr>
      </p:pic>
      <p:sp>
        <p:nvSpPr>
          <p:cNvPr id="54" name="Куб 53"/>
          <p:cNvSpPr/>
          <p:nvPr/>
        </p:nvSpPr>
        <p:spPr>
          <a:xfrm>
            <a:off x="6660232" y="4149080"/>
            <a:ext cx="2016224" cy="1944216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5" name="Picture 2" descr="C:\Users\1\Desktop\460051761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02022" y="234704"/>
            <a:ext cx="3395543" cy="33955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026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Эти предметы имеют похожую форму. Все они напоминают по форме изображенный на рисунке предмет, не имеющий никаких второстепенных деталей.</a:t>
            </a:r>
            <a:endParaRPr lang="ru-RU" sz="32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508104" y="2996952"/>
            <a:ext cx="3635896" cy="3672408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Изображенное тело называется</a:t>
            </a:r>
          </a:p>
          <a:p>
            <a:pPr>
              <a:buNone/>
            </a:pPr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П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РЯМОУГОЛЬНЫЙ</a:t>
            </a:r>
          </a:p>
          <a:p>
            <a:pPr>
              <a:buNone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ПАРАЛЛЕЛЕПИПЕД</a:t>
            </a:r>
          </a:p>
        </p:txBody>
      </p:sp>
      <p:pic>
        <p:nvPicPr>
          <p:cNvPr id="19457" name="Picture 1" descr="C:\Users\1\Desktop\АН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068960"/>
            <a:ext cx="2880320" cy="3374380"/>
          </a:xfrm>
          <a:prstGeom prst="rect">
            <a:avLst/>
          </a:prstGeom>
          <a:noFill/>
        </p:spPr>
      </p:pic>
      <p:pic>
        <p:nvPicPr>
          <p:cNvPr id="19458" name="Picture 2" descr="C:\Users\1\Desktop\ar13027871923645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5013176"/>
            <a:ext cx="1385434" cy="17057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116632"/>
            <a:ext cx="8686800" cy="1440160"/>
          </a:xfrm>
        </p:spPr>
        <p:txBody>
          <a:bodyPr>
            <a:normAutofit fontScale="90000"/>
          </a:bodyPr>
          <a:lstStyle/>
          <a:p>
            <a:r>
              <a:rPr lang="ru-RU" sz="2800" smtClean="0">
                <a:latin typeface="Calibri" pitchFamily="34" charset="0"/>
              </a:rPr>
              <a:t>Обращенная к нам сторона имеет форму прямоугольника</a:t>
            </a:r>
            <a:r>
              <a:rPr lang="ru-RU" sz="2400" smtClean="0">
                <a:latin typeface="Calibri" pitchFamily="34" charset="0"/>
              </a:rPr>
              <a:t>. Если внимательно посмотреть на эту фигуру, то мы заметим, что вся поверхность  прямоугольного параллелепипеда состоит из прямоугольников, которые называются </a:t>
            </a:r>
            <a:r>
              <a:rPr lang="ru-RU" sz="2400" b="1" i="1" smtClean="0">
                <a:solidFill>
                  <a:srgbClr val="C00000"/>
                </a:solidFill>
                <a:latin typeface="Calibri" pitchFamily="34" charset="0"/>
              </a:rPr>
              <a:t>ГРАНЯМИ.</a:t>
            </a:r>
            <a:endParaRPr lang="ru-RU" sz="2400" b="1" i="1" dirty="0">
              <a:solidFill>
                <a:srgbClr val="C00000"/>
              </a:solidFill>
              <a:latin typeface="Calibri" pitchFamily="34" charset="0"/>
            </a:endParaRPr>
          </a:p>
        </p:txBody>
      </p:sp>
      <p:grpSp>
        <p:nvGrpSpPr>
          <p:cNvPr id="7" name="Group 2"/>
          <p:cNvGrpSpPr>
            <a:grpSpLocks/>
          </p:cNvGrpSpPr>
          <p:nvPr/>
        </p:nvGrpSpPr>
        <p:grpSpPr bwMode="auto">
          <a:xfrm>
            <a:off x="1043608" y="1844824"/>
            <a:ext cx="4648200" cy="4038600"/>
            <a:chOff x="1104" y="1200"/>
            <a:chExt cx="2928" cy="2544"/>
          </a:xfrm>
        </p:grpSpPr>
        <p:sp>
          <p:nvSpPr>
            <p:cNvPr id="8" name="AutoShape 3"/>
            <p:cNvSpPr>
              <a:spLocks noChangeArrowheads="1"/>
            </p:cNvSpPr>
            <p:nvPr/>
          </p:nvSpPr>
          <p:spPr bwMode="auto">
            <a:xfrm>
              <a:off x="1104" y="1200"/>
              <a:ext cx="2928" cy="2544"/>
            </a:xfrm>
            <a:prstGeom prst="cube">
              <a:avLst>
                <a:gd name="adj" fmla="val 25000"/>
              </a:avLst>
            </a:prstGeom>
            <a:noFill/>
            <a:ln w="38100">
              <a:solidFill>
                <a:srgbClr val="000066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" name="Freeform 4"/>
            <p:cNvSpPr>
              <a:spLocks/>
            </p:cNvSpPr>
            <p:nvPr/>
          </p:nvSpPr>
          <p:spPr bwMode="auto">
            <a:xfrm>
              <a:off x="1736" y="1208"/>
              <a:ext cx="1" cy="368"/>
            </a:xfrm>
            <a:custGeom>
              <a:avLst/>
              <a:gdLst>
                <a:gd name="T0" fmla="*/ 0 w 1"/>
                <a:gd name="T1" fmla="*/ 0 h 368"/>
                <a:gd name="T2" fmla="*/ 0 w 1"/>
                <a:gd name="T3" fmla="*/ 368 h 368"/>
                <a:gd name="T4" fmla="*/ 0 60000 65536"/>
                <a:gd name="T5" fmla="*/ 0 60000 65536"/>
                <a:gd name="T6" fmla="*/ 0 w 1"/>
                <a:gd name="T7" fmla="*/ 0 h 368"/>
                <a:gd name="T8" fmla="*/ 1 w 1"/>
                <a:gd name="T9" fmla="*/ 368 h 36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368">
                  <a:moveTo>
                    <a:pt x="0" y="0"/>
                  </a:moveTo>
                  <a:lnTo>
                    <a:pt x="0" y="368"/>
                  </a:lnTo>
                </a:path>
              </a:pathLst>
            </a:custGeom>
            <a:noFill/>
            <a:ln w="38100">
              <a:solidFill>
                <a:srgbClr val="00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" name="Line 5"/>
            <p:cNvSpPr>
              <a:spLocks noChangeShapeType="1"/>
            </p:cNvSpPr>
            <p:nvPr/>
          </p:nvSpPr>
          <p:spPr bwMode="auto">
            <a:xfrm>
              <a:off x="1728" y="1728"/>
              <a:ext cx="0" cy="384"/>
            </a:xfrm>
            <a:prstGeom prst="line">
              <a:avLst/>
            </a:prstGeom>
            <a:noFill/>
            <a:ln w="38100">
              <a:solidFill>
                <a:srgbClr val="00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" name="Line 6"/>
            <p:cNvSpPr>
              <a:spLocks noChangeShapeType="1"/>
            </p:cNvSpPr>
            <p:nvPr/>
          </p:nvSpPr>
          <p:spPr bwMode="auto">
            <a:xfrm>
              <a:off x="1728" y="2304"/>
              <a:ext cx="0" cy="384"/>
            </a:xfrm>
            <a:prstGeom prst="line">
              <a:avLst/>
            </a:prstGeom>
            <a:noFill/>
            <a:ln w="38100">
              <a:solidFill>
                <a:srgbClr val="00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" name="Line 7"/>
            <p:cNvSpPr>
              <a:spLocks noChangeShapeType="1"/>
            </p:cNvSpPr>
            <p:nvPr/>
          </p:nvSpPr>
          <p:spPr bwMode="auto">
            <a:xfrm flipH="1">
              <a:off x="3696" y="3120"/>
              <a:ext cx="336" cy="0"/>
            </a:xfrm>
            <a:prstGeom prst="line">
              <a:avLst/>
            </a:prstGeom>
            <a:noFill/>
            <a:ln w="38100">
              <a:solidFill>
                <a:srgbClr val="00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" name="Line 8"/>
            <p:cNvSpPr>
              <a:spLocks noChangeShapeType="1"/>
            </p:cNvSpPr>
            <p:nvPr/>
          </p:nvSpPr>
          <p:spPr bwMode="auto">
            <a:xfrm flipH="1">
              <a:off x="2928" y="3120"/>
              <a:ext cx="432" cy="0"/>
            </a:xfrm>
            <a:prstGeom prst="line">
              <a:avLst/>
            </a:prstGeom>
            <a:noFill/>
            <a:ln w="38100">
              <a:solidFill>
                <a:srgbClr val="00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" name="Line 9"/>
            <p:cNvSpPr>
              <a:spLocks noChangeShapeType="1"/>
            </p:cNvSpPr>
            <p:nvPr/>
          </p:nvSpPr>
          <p:spPr bwMode="auto">
            <a:xfrm flipH="1">
              <a:off x="2064" y="3120"/>
              <a:ext cx="624" cy="0"/>
            </a:xfrm>
            <a:prstGeom prst="line">
              <a:avLst/>
            </a:prstGeom>
            <a:noFill/>
            <a:ln w="38100">
              <a:solidFill>
                <a:srgbClr val="00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" name="Line 10"/>
            <p:cNvSpPr>
              <a:spLocks noChangeShapeType="1"/>
            </p:cNvSpPr>
            <p:nvPr/>
          </p:nvSpPr>
          <p:spPr bwMode="auto">
            <a:xfrm flipH="1">
              <a:off x="1728" y="3120"/>
              <a:ext cx="144" cy="0"/>
            </a:xfrm>
            <a:prstGeom prst="line">
              <a:avLst/>
            </a:prstGeom>
            <a:noFill/>
            <a:ln w="38100">
              <a:solidFill>
                <a:srgbClr val="00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" name="Freeform 11"/>
            <p:cNvSpPr>
              <a:spLocks/>
            </p:cNvSpPr>
            <p:nvPr/>
          </p:nvSpPr>
          <p:spPr bwMode="auto">
            <a:xfrm>
              <a:off x="1728" y="2832"/>
              <a:ext cx="1" cy="292"/>
            </a:xfrm>
            <a:custGeom>
              <a:avLst/>
              <a:gdLst>
                <a:gd name="T0" fmla="*/ 0 w 1"/>
                <a:gd name="T1" fmla="*/ 0 h 292"/>
                <a:gd name="T2" fmla="*/ 0 w 1"/>
                <a:gd name="T3" fmla="*/ 292 h 292"/>
                <a:gd name="T4" fmla="*/ 0 60000 65536"/>
                <a:gd name="T5" fmla="*/ 0 60000 65536"/>
                <a:gd name="T6" fmla="*/ 0 w 1"/>
                <a:gd name="T7" fmla="*/ 0 h 292"/>
                <a:gd name="T8" fmla="*/ 1 w 1"/>
                <a:gd name="T9" fmla="*/ 292 h 29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292">
                  <a:moveTo>
                    <a:pt x="0" y="0"/>
                  </a:moveTo>
                  <a:lnTo>
                    <a:pt x="0" y="292"/>
                  </a:lnTo>
                </a:path>
              </a:pathLst>
            </a:custGeom>
            <a:noFill/>
            <a:ln w="38100">
              <a:solidFill>
                <a:srgbClr val="00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" name="Line 12"/>
            <p:cNvSpPr>
              <a:spLocks noChangeShapeType="1"/>
            </p:cNvSpPr>
            <p:nvPr/>
          </p:nvSpPr>
          <p:spPr bwMode="auto">
            <a:xfrm flipH="1">
              <a:off x="1440" y="3120"/>
              <a:ext cx="288" cy="288"/>
            </a:xfrm>
            <a:prstGeom prst="line">
              <a:avLst/>
            </a:prstGeom>
            <a:noFill/>
            <a:ln w="38100">
              <a:solidFill>
                <a:srgbClr val="00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" name="Line 13"/>
            <p:cNvSpPr>
              <a:spLocks noChangeShapeType="1"/>
            </p:cNvSpPr>
            <p:nvPr/>
          </p:nvSpPr>
          <p:spPr bwMode="auto">
            <a:xfrm flipV="1">
              <a:off x="1104" y="3504"/>
              <a:ext cx="240" cy="240"/>
            </a:xfrm>
            <a:prstGeom prst="line">
              <a:avLst/>
            </a:prstGeom>
            <a:noFill/>
            <a:ln w="38100">
              <a:solidFill>
                <a:srgbClr val="00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9" name="Group 14"/>
          <p:cNvGrpSpPr>
            <a:grpSpLocks/>
          </p:cNvGrpSpPr>
          <p:nvPr/>
        </p:nvGrpSpPr>
        <p:grpSpPr bwMode="auto">
          <a:xfrm>
            <a:off x="467544" y="1484784"/>
            <a:ext cx="5715000" cy="4770438"/>
            <a:chOff x="768" y="1008"/>
            <a:chExt cx="3600" cy="3005"/>
          </a:xfrm>
        </p:grpSpPr>
        <p:sp>
          <p:nvSpPr>
            <p:cNvPr id="20" name="Text Box 15"/>
            <p:cNvSpPr txBox="1">
              <a:spLocks noChangeArrowheads="1"/>
            </p:cNvSpPr>
            <p:nvPr/>
          </p:nvSpPr>
          <p:spPr bwMode="auto">
            <a:xfrm>
              <a:off x="1392" y="1008"/>
              <a:ext cx="624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ru-RU" sz="4000" b="1"/>
                <a:t>A</a:t>
              </a:r>
            </a:p>
          </p:txBody>
        </p:sp>
        <p:sp>
          <p:nvSpPr>
            <p:cNvPr id="21" name="Text Box 16"/>
            <p:cNvSpPr txBox="1">
              <a:spLocks noChangeArrowheads="1"/>
            </p:cNvSpPr>
            <p:nvPr/>
          </p:nvSpPr>
          <p:spPr bwMode="auto">
            <a:xfrm>
              <a:off x="3989" y="1008"/>
              <a:ext cx="318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ru-RU" sz="4000" b="1" dirty="0"/>
                <a:t>B</a:t>
              </a:r>
            </a:p>
          </p:txBody>
        </p:sp>
        <p:sp>
          <p:nvSpPr>
            <p:cNvPr id="22" name="Text Box 17"/>
            <p:cNvSpPr txBox="1">
              <a:spLocks noChangeArrowheads="1"/>
            </p:cNvSpPr>
            <p:nvPr/>
          </p:nvSpPr>
          <p:spPr bwMode="auto">
            <a:xfrm>
              <a:off x="3408" y="1728"/>
              <a:ext cx="288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ru-RU" sz="4000" b="1"/>
                <a:t>C</a:t>
              </a:r>
            </a:p>
          </p:txBody>
        </p:sp>
        <p:sp>
          <p:nvSpPr>
            <p:cNvPr id="23" name="Text Box 18"/>
            <p:cNvSpPr txBox="1">
              <a:spLocks noChangeArrowheads="1"/>
            </p:cNvSpPr>
            <p:nvPr/>
          </p:nvSpPr>
          <p:spPr bwMode="auto">
            <a:xfrm>
              <a:off x="768" y="1680"/>
              <a:ext cx="288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ru-RU" sz="4000" b="1"/>
                <a:t>D</a:t>
              </a:r>
            </a:p>
          </p:txBody>
        </p:sp>
        <p:sp>
          <p:nvSpPr>
            <p:cNvPr id="24" name="Text Box 19"/>
            <p:cNvSpPr txBox="1">
              <a:spLocks noChangeArrowheads="1"/>
            </p:cNvSpPr>
            <p:nvPr/>
          </p:nvSpPr>
          <p:spPr bwMode="auto">
            <a:xfrm>
              <a:off x="1392" y="2784"/>
              <a:ext cx="288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ru-RU" sz="4000" b="1"/>
                <a:t>К</a:t>
              </a:r>
            </a:p>
          </p:txBody>
        </p:sp>
        <p:sp>
          <p:nvSpPr>
            <p:cNvPr id="25" name="Text Box 20"/>
            <p:cNvSpPr txBox="1">
              <a:spLocks noChangeArrowheads="1"/>
            </p:cNvSpPr>
            <p:nvPr/>
          </p:nvSpPr>
          <p:spPr bwMode="auto">
            <a:xfrm>
              <a:off x="3943" y="3095"/>
              <a:ext cx="425" cy="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ru-RU" sz="4000" b="1" dirty="0"/>
                <a:t>F</a:t>
              </a:r>
            </a:p>
          </p:txBody>
        </p:sp>
        <p:sp>
          <p:nvSpPr>
            <p:cNvPr id="26" name="Text Box 21"/>
            <p:cNvSpPr txBox="1">
              <a:spLocks noChangeArrowheads="1"/>
            </p:cNvSpPr>
            <p:nvPr/>
          </p:nvSpPr>
          <p:spPr bwMode="auto">
            <a:xfrm>
              <a:off x="3456" y="3571"/>
              <a:ext cx="384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ru-RU" sz="4000" b="1"/>
                <a:t>М</a:t>
              </a:r>
            </a:p>
          </p:txBody>
        </p:sp>
        <p:sp>
          <p:nvSpPr>
            <p:cNvPr id="27" name="Text Box 22"/>
            <p:cNvSpPr txBox="1">
              <a:spLocks noChangeArrowheads="1"/>
            </p:cNvSpPr>
            <p:nvPr/>
          </p:nvSpPr>
          <p:spPr bwMode="auto">
            <a:xfrm>
              <a:off x="768" y="3552"/>
              <a:ext cx="288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ru-RU" sz="4000" b="1"/>
                <a:t>H</a:t>
              </a:r>
            </a:p>
          </p:txBody>
        </p:sp>
      </p:grpSp>
      <p:grpSp>
        <p:nvGrpSpPr>
          <p:cNvPr id="28" name="Group 24"/>
          <p:cNvGrpSpPr>
            <a:grpSpLocks/>
          </p:cNvGrpSpPr>
          <p:nvPr/>
        </p:nvGrpSpPr>
        <p:grpSpPr bwMode="auto">
          <a:xfrm>
            <a:off x="924744" y="1793776"/>
            <a:ext cx="4800600" cy="4191000"/>
            <a:chOff x="1056" y="1152"/>
            <a:chExt cx="3024" cy="2640"/>
          </a:xfrm>
        </p:grpSpPr>
        <p:sp>
          <p:nvSpPr>
            <p:cNvPr id="29" name="AutoShape 25"/>
            <p:cNvSpPr>
              <a:spLocks noChangeArrowheads="1"/>
            </p:cNvSpPr>
            <p:nvPr/>
          </p:nvSpPr>
          <p:spPr bwMode="auto">
            <a:xfrm>
              <a:off x="1056" y="3696"/>
              <a:ext cx="96" cy="96"/>
            </a:xfrm>
            <a:prstGeom prst="flowChartConnector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" name="AutoShape 26"/>
            <p:cNvSpPr>
              <a:spLocks noChangeArrowheads="1"/>
            </p:cNvSpPr>
            <p:nvPr/>
          </p:nvSpPr>
          <p:spPr bwMode="auto">
            <a:xfrm>
              <a:off x="1680" y="3072"/>
              <a:ext cx="96" cy="96"/>
            </a:xfrm>
            <a:prstGeom prst="flowChartConnector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" name="AutoShape 27"/>
            <p:cNvSpPr>
              <a:spLocks noChangeArrowheads="1"/>
            </p:cNvSpPr>
            <p:nvPr/>
          </p:nvSpPr>
          <p:spPr bwMode="auto">
            <a:xfrm>
              <a:off x="1680" y="1152"/>
              <a:ext cx="96" cy="96"/>
            </a:xfrm>
            <a:prstGeom prst="flowChartConnector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" name="AutoShape 28"/>
            <p:cNvSpPr>
              <a:spLocks noChangeArrowheads="1"/>
            </p:cNvSpPr>
            <p:nvPr/>
          </p:nvSpPr>
          <p:spPr bwMode="auto">
            <a:xfrm>
              <a:off x="1056" y="1776"/>
              <a:ext cx="96" cy="96"/>
            </a:xfrm>
            <a:prstGeom prst="flowChartConnector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" name="AutoShape 29"/>
            <p:cNvSpPr>
              <a:spLocks noChangeArrowheads="1"/>
            </p:cNvSpPr>
            <p:nvPr/>
          </p:nvSpPr>
          <p:spPr bwMode="auto">
            <a:xfrm>
              <a:off x="3984" y="1152"/>
              <a:ext cx="96" cy="96"/>
            </a:xfrm>
            <a:prstGeom prst="flowChartConnector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4" name="AutoShape 30"/>
            <p:cNvSpPr>
              <a:spLocks noChangeArrowheads="1"/>
            </p:cNvSpPr>
            <p:nvPr/>
          </p:nvSpPr>
          <p:spPr bwMode="auto">
            <a:xfrm>
              <a:off x="3360" y="1776"/>
              <a:ext cx="96" cy="96"/>
            </a:xfrm>
            <a:prstGeom prst="flowChartConnector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" name="AutoShape 31"/>
            <p:cNvSpPr>
              <a:spLocks noChangeArrowheads="1"/>
            </p:cNvSpPr>
            <p:nvPr/>
          </p:nvSpPr>
          <p:spPr bwMode="auto">
            <a:xfrm>
              <a:off x="3984" y="3072"/>
              <a:ext cx="96" cy="96"/>
            </a:xfrm>
            <a:prstGeom prst="flowChartConnector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6" name="AutoShape 32"/>
            <p:cNvSpPr>
              <a:spLocks noChangeArrowheads="1"/>
            </p:cNvSpPr>
            <p:nvPr/>
          </p:nvSpPr>
          <p:spPr bwMode="auto">
            <a:xfrm>
              <a:off x="3360" y="3696"/>
              <a:ext cx="96" cy="96"/>
            </a:xfrm>
            <a:prstGeom prst="flowChartConnector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7" name="Прямоугольник 36"/>
          <p:cNvSpPr/>
          <p:nvPr/>
        </p:nvSpPr>
        <p:spPr>
          <a:xfrm>
            <a:off x="6012160" y="1556793"/>
            <a:ext cx="313184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Сколько граней имеет прямоугольный параллелепипед?</a:t>
            </a:r>
          </a:p>
          <a:p>
            <a:r>
              <a:rPr lang="ru-RU" sz="2400" dirty="0" smtClean="0"/>
              <a:t>Та грань, которая обращена к нам называется передней, а сзади – это задняя грань, </a:t>
            </a:r>
          </a:p>
          <a:p>
            <a:pPr>
              <a:buNone/>
            </a:pPr>
            <a:r>
              <a:rPr lang="ru-RU" sz="2400" dirty="0" smtClean="0"/>
              <a:t>     боковые грани – левая и правая, а также верхняя и нижняя. Нижняя грань – называется основанием.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5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53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8" name="AutoShape 8"/>
          <p:cNvSpPr>
            <a:spLocks noChangeArrowheads="1"/>
          </p:cNvSpPr>
          <p:nvPr/>
        </p:nvSpPr>
        <p:spPr bwMode="auto">
          <a:xfrm>
            <a:off x="2743200" y="2209800"/>
            <a:ext cx="2819400" cy="2514600"/>
          </a:xfrm>
          <a:prstGeom prst="cube">
            <a:avLst>
              <a:gd name="adj" fmla="val 25000"/>
            </a:avLst>
          </a:prstGeom>
          <a:solidFill>
            <a:srgbClr val="005D9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72" name="Freeform 12"/>
          <p:cNvSpPr>
            <a:spLocks/>
          </p:cNvSpPr>
          <p:nvPr/>
        </p:nvSpPr>
        <p:spPr bwMode="auto">
          <a:xfrm>
            <a:off x="4953000" y="2209800"/>
            <a:ext cx="609600" cy="2514600"/>
          </a:xfrm>
          <a:custGeom>
            <a:avLst/>
            <a:gdLst>
              <a:gd name="T0" fmla="*/ 0 w 384"/>
              <a:gd name="T1" fmla="*/ 609600 h 1584"/>
              <a:gd name="T2" fmla="*/ 0 w 384"/>
              <a:gd name="T3" fmla="*/ 2514600 h 1584"/>
              <a:gd name="T4" fmla="*/ 609600 w 384"/>
              <a:gd name="T5" fmla="*/ 1905000 h 1584"/>
              <a:gd name="T6" fmla="*/ 609600 w 384"/>
              <a:gd name="T7" fmla="*/ 0 h 1584"/>
              <a:gd name="T8" fmla="*/ 0 w 384"/>
              <a:gd name="T9" fmla="*/ 609600 h 158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84"/>
              <a:gd name="T16" fmla="*/ 0 h 1584"/>
              <a:gd name="T17" fmla="*/ 384 w 384"/>
              <a:gd name="T18" fmla="*/ 1584 h 158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84" h="1584">
                <a:moveTo>
                  <a:pt x="0" y="384"/>
                </a:moveTo>
                <a:lnTo>
                  <a:pt x="0" y="1584"/>
                </a:lnTo>
                <a:lnTo>
                  <a:pt x="384" y="1200"/>
                </a:lnTo>
                <a:lnTo>
                  <a:pt x="384" y="0"/>
                </a:lnTo>
                <a:lnTo>
                  <a:pt x="0" y="384"/>
                </a:lnTo>
                <a:close/>
              </a:path>
            </a:pathLst>
          </a:custGeom>
          <a:solidFill>
            <a:srgbClr val="FFFF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371" name="Freeform 11"/>
          <p:cNvSpPr>
            <a:spLocks/>
          </p:cNvSpPr>
          <p:nvPr/>
        </p:nvSpPr>
        <p:spPr bwMode="auto">
          <a:xfrm>
            <a:off x="2743200" y="2209800"/>
            <a:ext cx="2819400" cy="609600"/>
          </a:xfrm>
          <a:custGeom>
            <a:avLst/>
            <a:gdLst>
              <a:gd name="T0" fmla="*/ 609600 w 1776"/>
              <a:gd name="T1" fmla="*/ 0 h 384"/>
              <a:gd name="T2" fmla="*/ 2819400 w 1776"/>
              <a:gd name="T3" fmla="*/ 0 h 384"/>
              <a:gd name="T4" fmla="*/ 2209800 w 1776"/>
              <a:gd name="T5" fmla="*/ 609600 h 384"/>
              <a:gd name="T6" fmla="*/ 0 w 1776"/>
              <a:gd name="T7" fmla="*/ 609600 h 384"/>
              <a:gd name="T8" fmla="*/ 609600 w 1776"/>
              <a:gd name="T9" fmla="*/ 0 h 38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76"/>
              <a:gd name="T16" fmla="*/ 0 h 384"/>
              <a:gd name="T17" fmla="*/ 1776 w 1776"/>
              <a:gd name="T18" fmla="*/ 384 h 38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76" h="384">
                <a:moveTo>
                  <a:pt x="384" y="0"/>
                </a:moveTo>
                <a:lnTo>
                  <a:pt x="1776" y="0"/>
                </a:lnTo>
                <a:lnTo>
                  <a:pt x="1392" y="384"/>
                </a:lnTo>
                <a:lnTo>
                  <a:pt x="0" y="384"/>
                </a:lnTo>
                <a:lnTo>
                  <a:pt x="384" y="0"/>
                </a:lnTo>
                <a:close/>
              </a:path>
            </a:pathLst>
          </a:cu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370" name="Freeform 10"/>
          <p:cNvSpPr>
            <a:spLocks/>
          </p:cNvSpPr>
          <p:nvPr/>
        </p:nvSpPr>
        <p:spPr bwMode="auto">
          <a:xfrm>
            <a:off x="2743200" y="2819400"/>
            <a:ext cx="2209800" cy="1905000"/>
          </a:xfrm>
          <a:custGeom>
            <a:avLst/>
            <a:gdLst>
              <a:gd name="T0" fmla="*/ 0 w 1392"/>
              <a:gd name="T1" fmla="*/ 0 h 1200"/>
              <a:gd name="T2" fmla="*/ 2209800 w 1392"/>
              <a:gd name="T3" fmla="*/ 0 h 1200"/>
              <a:gd name="T4" fmla="*/ 2209800 w 1392"/>
              <a:gd name="T5" fmla="*/ 1905000 h 1200"/>
              <a:gd name="T6" fmla="*/ 0 w 1392"/>
              <a:gd name="T7" fmla="*/ 1905000 h 1200"/>
              <a:gd name="T8" fmla="*/ 0 w 1392"/>
              <a:gd name="T9" fmla="*/ 0 h 12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392"/>
              <a:gd name="T16" fmla="*/ 0 h 1200"/>
              <a:gd name="T17" fmla="*/ 1392 w 1392"/>
              <a:gd name="T18" fmla="*/ 1200 h 12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392" h="1200">
                <a:moveTo>
                  <a:pt x="0" y="0"/>
                </a:moveTo>
                <a:lnTo>
                  <a:pt x="1392" y="0"/>
                </a:lnTo>
                <a:lnTo>
                  <a:pt x="1392" y="1200"/>
                </a:lnTo>
                <a:lnTo>
                  <a:pt x="0" y="1200"/>
                </a:lnTo>
                <a:lnTo>
                  <a:pt x="0" y="0"/>
                </a:lnTo>
                <a:close/>
              </a:path>
            </a:pathLst>
          </a:cu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6019800" y="990600"/>
            <a:ext cx="2590800" cy="2362200"/>
            <a:chOff x="2256" y="1248"/>
            <a:chExt cx="1776" cy="1584"/>
          </a:xfrm>
        </p:grpSpPr>
        <p:sp>
          <p:nvSpPr>
            <p:cNvPr id="25617" name="Freeform 21"/>
            <p:cNvSpPr>
              <a:spLocks/>
            </p:cNvSpPr>
            <p:nvPr/>
          </p:nvSpPr>
          <p:spPr bwMode="auto">
            <a:xfrm>
              <a:off x="2640" y="1248"/>
              <a:ext cx="1392" cy="1200"/>
            </a:xfrm>
            <a:custGeom>
              <a:avLst/>
              <a:gdLst>
                <a:gd name="T0" fmla="*/ 0 w 1392"/>
                <a:gd name="T1" fmla="*/ 0 h 1200"/>
                <a:gd name="T2" fmla="*/ 1392 w 1392"/>
                <a:gd name="T3" fmla="*/ 0 h 1200"/>
                <a:gd name="T4" fmla="*/ 1392 w 1392"/>
                <a:gd name="T5" fmla="*/ 1200 h 1200"/>
                <a:gd name="T6" fmla="*/ 0 w 1392"/>
                <a:gd name="T7" fmla="*/ 1200 h 1200"/>
                <a:gd name="T8" fmla="*/ 0 w 1392"/>
                <a:gd name="T9" fmla="*/ 0 h 12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92"/>
                <a:gd name="T16" fmla="*/ 0 h 1200"/>
                <a:gd name="T17" fmla="*/ 1392 w 1392"/>
                <a:gd name="T18" fmla="*/ 1200 h 12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92" h="1200">
                  <a:moveTo>
                    <a:pt x="0" y="0"/>
                  </a:moveTo>
                  <a:lnTo>
                    <a:pt x="1392" y="0"/>
                  </a:lnTo>
                  <a:lnTo>
                    <a:pt x="1392" y="1200"/>
                  </a:lnTo>
                  <a:lnTo>
                    <a:pt x="0" y="12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618" name="Freeform 22"/>
            <p:cNvSpPr>
              <a:spLocks/>
            </p:cNvSpPr>
            <p:nvPr/>
          </p:nvSpPr>
          <p:spPr bwMode="auto">
            <a:xfrm>
              <a:off x="2256" y="1632"/>
              <a:ext cx="1392" cy="1200"/>
            </a:xfrm>
            <a:custGeom>
              <a:avLst/>
              <a:gdLst>
                <a:gd name="T0" fmla="*/ 0 w 1392"/>
                <a:gd name="T1" fmla="*/ 0 h 1200"/>
                <a:gd name="T2" fmla="*/ 1392 w 1392"/>
                <a:gd name="T3" fmla="*/ 0 h 1200"/>
                <a:gd name="T4" fmla="*/ 1392 w 1392"/>
                <a:gd name="T5" fmla="*/ 1200 h 1200"/>
                <a:gd name="T6" fmla="*/ 0 w 1392"/>
                <a:gd name="T7" fmla="*/ 1200 h 1200"/>
                <a:gd name="T8" fmla="*/ 0 w 1392"/>
                <a:gd name="T9" fmla="*/ 0 h 12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92"/>
                <a:gd name="T16" fmla="*/ 0 h 1200"/>
                <a:gd name="T17" fmla="*/ 1392 w 1392"/>
                <a:gd name="T18" fmla="*/ 1200 h 12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92" h="1200">
                  <a:moveTo>
                    <a:pt x="0" y="0"/>
                  </a:moveTo>
                  <a:lnTo>
                    <a:pt x="1392" y="0"/>
                  </a:lnTo>
                  <a:lnTo>
                    <a:pt x="1392" y="1200"/>
                  </a:lnTo>
                  <a:lnTo>
                    <a:pt x="0" y="12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" name="Group 26"/>
          <p:cNvGrpSpPr>
            <a:grpSpLocks/>
          </p:cNvGrpSpPr>
          <p:nvPr/>
        </p:nvGrpSpPr>
        <p:grpSpPr bwMode="auto">
          <a:xfrm>
            <a:off x="381000" y="609600"/>
            <a:ext cx="2590800" cy="2362200"/>
            <a:chOff x="3552" y="2352"/>
            <a:chExt cx="1776" cy="1584"/>
          </a:xfrm>
        </p:grpSpPr>
        <p:sp>
          <p:nvSpPr>
            <p:cNvPr id="25615" name="Freeform 24"/>
            <p:cNvSpPr>
              <a:spLocks/>
            </p:cNvSpPr>
            <p:nvPr/>
          </p:nvSpPr>
          <p:spPr bwMode="auto">
            <a:xfrm>
              <a:off x="3552" y="3552"/>
              <a:ext cx="1776" cy="384"/>
            </a:xfrm>
            <a:custGeom>
              <a:avLst/>
              <a:gdLst>
                <a:gd name="T0" fmla="*/ 384 w 1776"/>
                <a:gd name="T1" fmla="*/ 0 h 384"/>
                <a:gd name="T2" fmla="*/ 1776 w 1776"/>
                <a:gd name="T3" fmla="*/ 0 h 384"/>
                <a:gd name="T4" fmla="*/ 1392 w 1776"/>
                <a:gd name="T5" fmla="*/ 384 h 384"/>
                <a:gd name="T6" fmla="*/ 0 w 1776"/>
                <a:gd name="T7" fmla="*/ 384 h 384"/>
                <a:gd name="T8" fmla="*/ 384 w 1776"/>
                <a:gd name="T9" fmla="*/ 0 h 3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76"/>
                <a:gd name="T16" fmla="*/ 0 h 384"/>
                <a:gd name="T17" fmla="*/ 1776 w 1776"/>
                <a:gd name="T18" fmla="*/ 384 h 38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76" h="384">
                  <a:moveTo>
                    <a:pt x="384" y="0"/>
                  </a:moveTo>
                  <a:lnTo>
                    <a:pt x="1776" y="0"/>
                  </a:lnTo>
                  <a:lnTo>
                    <a:pt x="1392" y="384"/>
                  </a:lnTo>
                  <a:lnTo>
                    <a:pt x="0" y="384"/>
                  </a:lnTo>
                  <a:lnTo>
                    <a:pt x="384" y="0"/>
                  </a:lnTo>
                  <a:close/>
                </a:path>
              </a:pathLst>
            </a:cu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616" name="Freeform 25"/>
            <p:cNvSpPr>
              <a:spLocks/>
            </p:cNvSpPr>
            <p:nvPr/>
          </p:nvSpPr>
          <p:spPr bwMode="auto">
            <a:xfrm>
              <a:off x="3552" y="2352"/>
              <a:ext cx="1776" cy="384"/>
            </a:xfrm>
            <a:custGeom>
              <a:avLst/>
              <a:gdLst>
                <a:gd name="T0" fmla="*/ 384 w 1776"/>
                <a:gd name="T1" fmla="*/ 0 h 384"/>
                <a:gd name="T2" fmla="*/ 1776 w 1776"/>
                <a:gd name="T3" fmla="*/ 0 h 384"/>
                <a:gd name="T4" fmla="*/ 1392 w 1776"/>
                <a:gd name="T5" fmla="*/ 384 h 384"/>
                <a:gd name="T6" fmla="*/ 0 w 1776"/>
                <a:gd name="T7" fmla="*/ 384 h 384"/>
                <a:gd name="T8" fmla="*/ 384 w 1776"/>
                <a:gd name="T9" fmla="*/ 0 h 3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76"/>
                <a:gd name="T16" fmla="*/ 0 h 384"/>
                <a:gd name="T17" fmla="*/ 1776 w 1776"/>
                <a:gd name="T18" fmla="*/ 384 h 38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76" h="384">
                  <a:moveTo>
                    <a:pt x="384" y="0"/>
                  </a:moveTo>
                  <a:lnTo>
                    <a:pt x="1776" y="0"/>
                  </a:lnTo>
                  <a:lnTo>
                    <a:pt x="1392" y="384"/>
                  </a:lnTo>
                  <a:lnTo>
                    <a:pt x="0" y="384"/>
                  </a:lnTo>
                  <a:lnTo>
                    <a:pt x="384" y="0"/>
                  </a:lnTo>
                  <a:close/>
                </a:path>
              </a:pathLst>
            </a:cu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4" name="Group 29"/>
          <p:cNvGrpSpPr>
            <a:grpSpLocks/>
          </p:cNvGrpSpPr>
          <p:nvPr/>
        </p:nvGrpSpPr>
        <p:grpSpPr bwMode="auto">
          <a:xfrm>
            <a:off x="6516688" y="4005263"/>
            <a:ext cx="2286000" cy="2286000"/>
            <a:chOff x="2448" y="2592"/>
            <a:chExt cx="1776" cy="1584"/>
          </a:xfrm>
        </p:grpSpPr>
        <p:sp>
          <p:nvSpPr>
            <p:cNvPr id="25613" name="Freeform 27"/>
            <p:cNvSpPr>
              <a:spLocks/>
            </p:cNvSpPr>
            <p:nvPr/>
          </p:nvSpPr>
          <p:spPr bwMode="auto">
            <a:xfrm>
              <a:off x="2448" y="2592"/>
              <a:ext cx="384" cy="1584"/>
            </a:xfrm>
            <a:custGeom>
              <a:avLst/>
              <a:gdLst>
                <a:gd name="T0" fmla="*/ 0 w 384"/>
                <a:gd name="T1" fmla="*/ 384 h 1584"/>
                <a:gd name="T2" fmla="*/ 0 w 384"/>
                <a:gd name="T3" fmla="*/ 1584 h 1584"/>
                <a:gd name="T4" fmla="*/ 384 w 384"/>
                <a:gd name="T5" fmla="*/ 1200 h 1584"/>
                <a:gd name="T6" fmla="*/ 384 w 384"/>
                <a:gd name="T7" fmla="*/ 0 h 1584"/>
                <a:gd name="T8" fmla="*/ 0 w 384"/>
                <a:gd name="T9" fmla="*/ 384 h 15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4"/>
                <a:gd name="T16" fmla="*/ 0 h 1584"/>
                <a:gd name="T17" fmla="*/ 384 w 384"/>
                <a:gd name="T18" fmla="*/ 1584 h 158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4" h="1584">
                  <a:moveTo>
                    <a:pt x="0" y="384"/>
                  </a:moveTo>
                  <a:lnTo>
                    <a:pt x="0" y="1584"/>
                  </a:lnTo>
                  <a:lnTo>
                    <a:pt x="384" y="1200"/>
                  </a:lnTo>
                  <a:lnTo>
                    <a:pt x="384" y="0"/>
                  </a:lnTo>
                  <a:lnTo>
                    <a:pt x="0" y="384"/>
                  </a:lnTo>
                  <a:close/>
                </a:path>
              </a:pathLst>
            </a:custGeom>
            <a:solidFill>
              <a:srgbClr val="FFFF6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614" name="Freeform 28"/>
            <p:cNvSpPr>
              <a:spLocks/>
            </p:cNvSpPr>
            <p:nvPr/>
          </p:nvSpPr>
          <p:spPr bwMode="auto">
            <a:xfrm>
              <a:off x="3840" y="2592"/>
              <a:ext cx="384" cy="1584"/>
            </a:xfrm>
            <a:custGeom>
              <a:avLst/>
              <a:gdLst>
                <a:gd name="T0" fmla="*/ 0 w 384"/>
                <a:gd name="T1" fmla="*/ 384 h 1584"/>
                <a:gd name="T2" fmla="*/ 0 w 384"/>
                <a:gd name="T3" fmla="*/ 1584 h 1584"/>
                <a:gd name="T4" fmla="*/ 384 w 384"/>
                <a:gd name="T5" fmla="*/ 1200 h 1584"/>
                <a:gd name="T6" fmla="*/ 384 w 384"/>
                <a:gd name="T7" fmla="*/ 0 h 1584"/>
                <a:gd name="T8" fmla="*/ 0 w 384"/>
                <a:gd name="T9" fmla="*/ 384 h 15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4"/>
                <a:gd name="T16" fmla="*/ 0 h 1584"/>
                <a:gd name="T17" fmla="*/ 384 w 384"/>
                <a:gd name="T18" fmla="*/ 1584 h 158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4" h="1584">
                  <a:moveTo>
                    <a:pt x="0" y="384"/>
                  </a:moveTo>
                  <a:lnTo>
                    <a:pt x="0" y="1584"/>
                  </a:lnTo>
                  <a:lnTo>
                    <a:pt x="384" y="1200"/>
                  </a:lnTo>
                  <a:lnTo>
                    <a:pt x="384" y="0"/>
                  </a:lnTo>
                  <a:lnTo>
                    <a:pt x="0" y="384"/>
                  </a:lnTo>
                  <a:close/>
                </a:path>
              </a:pathLst>
            </a:custGeom>
            <a:solidFill>
              <a:srgbClr val="FFFF6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5391" name="Text Box 31"/>
          <p:cNvSpPr txBox="1">
            <a:spLocks noChangeArrowheads="1"/>
          </p:cNvSpPr>
          <p:nvPr/>
        </p:nvSpPr>
        <p:spPr bwMode="auto">
          <a:xfrm>
            <a:off x="381000" y="1385888"/>
            <a:ext cx="5105400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18900000" algn="ctr" rotWithShape="0">
              <a:srgbClr val="6699FF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4800" b="1" dirty="0">
                <a:solidFill>
                  <a:srgbClr val="000099"/>
                </a:solidFill>
              </a:rPr>
              <a:t>прямоугольники</a:t>
            </a:r>
          </a:p>
        </p:txBody>
      </p:sp>
      <p:sp>
        <p:nvSpPr>
          <p:cNvPr id="15392" name="WordArt 32"/>
          <p:cNvSpPr>
            <a:spLocks noChangeArrowheads="1" noChangeShapeType="1" noTextEdit="1"/>
          </p:cNvSpPr>
          <p:nvPr/>
        </p:nvSpPr>
        <p:spPr bwMode="auto">
          <a:xfrm>
            <a:off x="3492500" y="333375"/>
            <a:ext cx="25908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грани</a:t>
            </a:r>
          </a:p>
        </p:txBody>
      </p:sp>
      <p:pic>
        <p:nvPicPr>
          <p:cNvPr id="15398" name="Picture 38" descr="dd36efffaa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2897188"/>
            <a:ext cx="2428875" cy="396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99" name="Text Box 39"/>
          <p:cNvSpPr txBox="1">
            <a:spLocks noChangeArrowheads="1"/>
          </p:cNvSpPr>
          <p:nvPr/>
        </p:nvSpPr>
        <p:spPr bwMode="auto">
          <a:xfrm>
            <a:off x="2400300" y="5297300"/>
            <a:ext cx="5105400" cy="1490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4400" b="1" dirty="0">
                <a:solidFill>
                  <a:srgbClr val="000099"/>
                </a:solidFill>
                <a:latin typeface="Arial" charset="0"/>
              </a:rPr>
              <a:t>Противолежащие</a:t>
            </a:r>
          </a:p>
          <a:p>
            <a:pPr algn="l">
              <a:lnSpc>
                <a:spcPct val="50000"/>
              </a:lnSpc>
              <a:spcBef>
                <a:spcPct val="50000"/>
              </a:spcBef>
            </a:pPr>
            <a:r>
              <a:rPr lang="ru-RU" sz="4400" b="1" dirty="0">
                <a:solidFill>
                  <a:srgbClr val="000099"/>
                </a:solidFill>
                <a:latin typeface="Arial" charset="0"/>
              </a:rPr>
              <a:t>грани </a:t>
            </a:r>
            <a:r>
              <a:rPr lang="ru-RU" sz="4400" b="1" dirty="0" smtClean="0">
                <a:solidFill>
                  <a:srgbClr val="000099"/>
                </a:solidFill>
                <a:latin typeface="Arial" charset="0"/>
              </a:rPr>
              <a:t>равны!</a:t>
            </a:r>
            <a:endParaRPr lang="ru-RU" sz="4400" b="1" dirty="0">
              <a:solidFill>
                <a:srgbClr val="000099"/>
              </a:solidFill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17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3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3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53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53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8" grpId="0" animBg="1"/>
      <p:bldP spid="15372" grpId="0" animBg="1"/>
      <p:bldP spid="15371" grpId="0" animBg="1"/>
      <p:bldP spid="15370" grpId="0" animBg="1"/>
      <p:bldP spid="15391" grpId="0" autoUpdateAnimBg="0"/>
      <p:bldP spid="15392" grpId="0" animBg="1"/>
      <p:bldP spid="15399" grpId="0" autoUpdateAnimBg="0"/>
    </p:bldLst>
  </p:timing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1194</TotalTime>
  <Words>477</Words>
  <Application>Microsoft Office PowerPoint</Application>
  <PresentationFormat>Экран (4:3)</PresentationFormat>
  <Paragraphs>117</Paragraphs>
  <Slides>20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Arial</vt:lpstr>
      <vt:lpstr>Calibri</vt:lpstr>
      <vt:lpstr>Times New Roman</vt:lpstr>
      <vt:lpstr>Тема Office</vt:lpstr>
      <vt:lpstr>Формула</vt:lpstr>
      <vt:lpstr>Презентация PowerPoint</vt:lpstr>
      <vt:lpstr>Параллелепипед </vt:lpstr>
      <vt:lpstr>Прямоугольный параллелепипед</vt:lpstr>
      <vt:lpstr>Р е ш и т е     у с т н о:      </vt:lpstr>
      <vt:lpstr>Презентация PowerPoint</vt:lpstr>
      <vt:lpstr>Презентация PowerPoint</vt:lpstr>
      <vt:lpstr>Эти предметы имеют похожую форму. Все они напоминают по форме изображенный на рисунке предмет, не имеющий никаких второстепенных деталей.</vt:lpstr>
      <vt:lpstr>Обращенная к нам сторона имеет форму прямоугольника. Если внимательно посмотреть на эту фигуру, то мы заметим, что вся поверхность  прямоугольного параллелепипеда состоит из прямоугольников, которые называются ГРАНЯМИ.</vt:lpstr>
      <vt:lpstr>Презентация PowerPoint</vt:lpstr>
      <vt:lpstr>Р е б р а – это стороны прямоугольников.</vt:lpstr>
      <vt:lpstr>Из каждой вершины прямоугольного параллелепипеда выходят три ребра. Длины этих ребер – длины его измерений. </vt:lpstr>
      <vt:lpstr>Прямоугольный параллелепипед, все ребра которого равны, называется кубом.</vt:lpstr>
      <vt:lpstr>Сегодня мы быстро  научимся изображать прямоугольный параллелепипед.</vt:lpstr>
      <vt:lpstr>Найдем  S поверхности прямоугольного параллелепипеда. </vt:lpstr>
      <vt:lpstr>Решим задачу. Найти площадь поверхности параллелепипеда, если три его измерения:6 см, 5 см, и 3 см. </vt:lpstr>
      <vt:lpstr>Самостоятельная работа  </vt:lpstr>
      <vt:lpstr>Найдем длину всех ребер.</vt:lpstr>
      <vt:lpstr> Вычислите общую длину всех ребер прямоугольного параллелепипеда, если его измерения равны:</vt:lpstr>
      <vt:lpstr>Домашнее задание: 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141</cp:revision>
  <dcterms:created xsi:type="dcterms:W3CDTF">2013-06-10T08:37:24Z</dcterms:created>
  <dcterms:modified xsi:type="dcterms:W3CDTF">2017-12-25T01:00:54Z</dcterms:modified>
</cp:coreProperties>
</file>