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CD991-A13C-402A-AED4-76EE76260E87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75BAF5-A099-4951-93DB-F86AE440BD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2569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75BAF5-A099-4951-93DB-F86AE440BDA1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6001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FD435FD-B349-4A54-B018-3DFCD2BCE8BE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FDF3655-9EFC-423E-818E-71E8D65EE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1844824"/>
            <a:ext cx="3313355" cy="2880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Техника безопасности на уроках физической культуры</a:t>
            </a:r>
            <a:endParaRPr lang="ru-RU" dirty="0"/>
          </a:p>
        </p:txBody>
      </p:sp>
      <p:pic>
        <p:nvPicPr>
          <p:cNvPr id="1026" name="Picture 2" descr="C:\Users\1\Desktop\12.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413995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07767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во время занятий легкой атлетикой </a:t>
            </a:r>
            <a:r>
              <a:rPr lang="ru-RU" b="1" dirty="0" smtClean="0"/>
              <a:t>(МЕТАНИЕ)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323652"/>
            <a:ext cx="7848872" cy="398566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Перед метанием убедиться, что в направлении броска ни кого нет;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групповом метании стоять слева от метающего;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Следить за тем, чтобы выполняющий бросок был постоянно в поле зрения;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После броска идти за </a:t>
            </a:r>
          </a:p>
          <a:p>
            <a:pPr marL="68580" indent="0">
              <a:buNone/>
            </a:pPr>
            <a:r>
              <a:rPr lang="ru-RU" dirty="0" smtClean="0"/>
              <a:t>снарядом только после </a:t>
            </a:r>
          </a:p>
          <a:p>
            <a:pPr marL="68580" indent="0">
              <a:buNone/>
            </a:pPr>
            <a:r>
              <a:rPr lang="ru-RU" dirty="0" smtClean="0"/>
              <a:t>разрешения 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метании в цель </a:t>
            </a:r>
          </a:p>
          <a:p>
            <a:pPr marL="68580" indent="0">
              <a:buNone/>
            </a:pPr>
            <a:r>
              <a:rPr lang="ru-RU" dirty="0" smtClean="0"/>
              <a:t>предусмотреть опасность при </a:t>
            </a:r>
          </a:p>
          <a:p>
            <a:pPr marL="68580" indent="0">
              <a:buNone/>
            </a:pPr>
            <a:r>
              <a:rPr lang="ru-RU" dirty="0" smtClean="0"/>
              <a:t>отскоке снаряда.</a:t>
            </a:r>
            <a:endParaRPr lang="ru-RU" dirty="0"/>
          </a:p>
        </p:txBody>
      </p:sp>
      <p:pic>
        <p:nvPicPr>
          <p:cNvPr id="10242" name="Picture 2" descr="C:\Users\1\Desktop\met-gra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2471" y="3933056"/>
            <a:ext cx="3911529" cy="290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7418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во время занятий легкой атлетикой (МЕТАНИЕ)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23652"/>
            <a:ext cx="7920880" cy="398566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u="sng" dirty="0"/>
              <a:t>ЗАПРЕЩАЕТСЯ: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Метать снаряд в необорудованных для этого местах;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Выполнять метания без разрешения 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Передавать снаряд друг другу</a:t>
            </a:r>
          </a:p>
          <a:p>
            <a:pPr marL="68580" indent="0">
              <a:buNone/>
            </a:pPr>
            <a:r>
              <a:rPr lang="ru-RU" dirty="0" smtClean="0"/>
              <a:t> броском;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Пересекать зону метания во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время броска.</a:t>
            </a:r>
            <a:endParaRPr lang="ru-RU" dirty="0"/>
          </a:p>
        </p:txBody>
      </p:sp>
      <p:pic>
        <p:nvPicPr>
          <p:cNvPr id="9218" name="Picture 2" descr="C:\Users\1\Desktop\46-protivopokazaniya-sau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940039"/>
            <a:ext cx="28575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2336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Требования </a:t>
            </a:r>
            <a:r>
              <a:rPr lang="ru-RU" b="1" dirty="0"/>
              <a:t>безопасности во время проведения подвижных </a:t>
            </a:r>
            <a:r>
              <a:rPr lang="ru-RU" b="1" dirty="0" smtClean="0"/>
              <a:t>игр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32856"/>
            <a:ext cx="7920880" cy="4176464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u="sng" dirty="0" smtClean="0"/>
              <a:t>Игры с догонялками: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Смотреть в направлении своего движения;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Исключить резкие </a:t>
            </a:r>
          </a:p>
          <a:p>
            <a:pPr marL="68580" indent="0">
              <a:buNone/>
            </a:pPr>
            <a:r>
              <a:rPr lang="ru-RU" dirty="0" smtClean="0"/>
              <a:t>стопорящие остановки.</a:t>
            </a:r>
          </a:p>
          <a:p>
            <a:pPr marL="68580" indent="0">
              <a:buNone/>
            </a:pPr>
            <a:r>
              <a:rPr lang="ru-RU" u="sng" dirty="0" smtClean="0"/>
              <a:t>Запрещается: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Толкать в спину </a:t>
            </a:r>
          </a:p>
          <a:p>
            <a:pPr marL="68580" indent="0">
              <a:buNone/>
            </a:pPr>
            <a:r>
              <a:rPr lang="ru-RU" dirty="0" smtClean="0"/>
              <a:t>впереди бегущих;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Резко менять </a:t>
            </a:r>
          </a:p>
          <a:p>
            <a:pPr marL="68580" indent="0">
              <a:buNone/>
            </a:pPr>
            <a:r>
              <a:rPr lang="ru-RU" dirty="0" smtClean="0"/>
              <a:t>направление своего </a:t>
            </a:r>
          </a:p>
          <a:p>
            <a:pPr marL="68580" indent="0">
              <a:buNone/>
            </a:pPr>
            <a:r>
              <a:rPr lang="ru-RU" dirty="0" smtClean="0"/>
              <a:t>движения.</a:t>
            </a:r>
            <a:endParaRPr lang="ru-RU" dirty="0"/>
          </a:p>
        </p:txBody>
      </p:sp>
      <p:pic>
        <p:nvPicPr>
          <p:cNvPr id="11266" name="Picture 2" descr="C:\Users\1\Desktop\L1010029-tn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5287" y="3429000"/>
            <a:ext cx="463867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3810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во время проведения подвижных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7848872" cy="4176464"/>
          </a:xfrm>
        </p:spPr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ru-RU" u="sng" dirty="0" smtClean="0"/>
              <a:t>Игры с мячом: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Учащийся должен соизмерять силу броска мячом в игроков.</a:t>
            </a:r>
          </a:p>
          <a:p>
            <a:pPr marL="68580" indent="0">
              <a:buNone/>
            </a:pPr>
            <a:r>
              <a:rPr lang="ru-RU" u="sng" dirty="0" smtClean="0"/>
              <a:t>Запрещается: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Бросать мяч в голову играющим;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Вырывать мяч у игрока, первым овладевшим им;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Падать и ложиться на пол, </a:t>
            </a:r>
          </a:p>
          <a:p>
            <a:pPr marL="68580" indent="0">
              <a:buNone/>
            </a:pPr>
            <a:r>
              <a:rPr lang="ru-RU" dirty="0" smtClean="0"/>
              <a:t>укрывая мяч;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Забегать на скамейки и </a:t>
            </a:r>
          </a:p>
          <a:p>
            <a:pPr marL="68580" indent="0">
              <a:buNone/>
            </a:pPr>
            <a:r>
              <a:rPr lang="ru-RU" dirty="0" smtClean="0"/>
              <a:t>гимнастические стенки.</a:t>
            </a:r>
            <a:endParaRPr lang="ru-RU" dirty="0"/>
          </a:p>
        </p:txBody>
      </p:sp>
      <p:pic>
        <p:nvPicPr>
          <p:cNvPr id="2050" name="Picture 2" descr="C:\Users\1\Desktop\1400823567_igryi-dlya-detey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509120"/>
            <a:ext cx="3630604" cy="201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2480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во время проведения подвижных </a:t>
            </a:r>
            <a:r>
              <a:rPr lang="ru-RU" b="1" dirty="0" smtClean="0"/>
              <a:t>игр (ЭСТАФЕТЫ)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2204864"/>
            <a:ext cx="7920880" cy="4104456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u="sng" dirty="0"/>
              <a:t>Учащийся должен: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Выполнять эстафету по своей дорожке;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После передачи эстафеты встать в конец своей команды.</a:t>
            </a:r>
          </a:p>
          <a:p>
            <a:pPr marL="68580" indent="0">
              <a:buNone/>
            </a:pPr>
            <a:r>
              <a:rPr lang="ru-RU" u="sng" dirty="0"/>
              <a:t>Запрещается: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Начинать эстафету без команды 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 время эстафеты выходить из строя;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Продолжать эстафету до того, как</a:t>
            </a:r>
          </a:p>
          <a:p>
            <a:pPr marL="68580" indent="0">
              <a:buNone/>
            </a:pPr>
            <a:r>
              <a:rPr lang="ru-RU" dirty="0" smtClean="0"/>
              <a:t> впереди стоящий игрок передал вам </a:t>
            </a:r>
          </a:p>
          <a:p>
            <a:pPr marL="68580" indent="0">
              <a:buNone/>
            </a:pPr>
            <a:r>
              <a:rPr lang="ru-RU" dirty="0" smtClean="0"/>
              <a:t>эстафету касанием руки;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Садиться на пол или залазить на </a:t>
            </a:r>
          </a:p>
          <a:p>
            <a:pPr marL="68580" indent="0">
              <a:buNone/>
            </a:pPr>
            <a:r>
              <a:rPr lang="ru-RU" dirty="0" smtClean="0"/>
              <a:t>спортивное оборудование.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12290" name="Picture 2" descr="C:\Users\1\Desktop\images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0" y="4509120"/>
            <a:ext cx="2371725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9330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при несчастных случаях и экстремальных ситуациях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04864"/>
            <a:ext cx="7920880" cy="4104456"/>
          </a:xfrm>
        </p:spPr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ru-RU" u="sng" dirty="0"/>
              <a:t>УЧАЩИЙСЯ ДОЛЖЕН: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получении травмы или </a:t>
            </a:r>
          </a:p>
          <a:p>
            <a:pPr marL="68580" indent="0">
              <a:buNone/>
            </a:pPr>
            <a:r>
              <a:rPr lang="ru-RU" dirty="0" smtClean="0"/>
              <a:t>ухудшения самочувствия, прекратить</a:t>
            </a:r>
          </a:p>
          <a:p>
            <a:pPr marL="68580" indent="0">
              <a:buNone/>
            </a:pPr>
            <a:r>
              <a:rPr lang="ru-RU" dirty="0" smtClean="0"/>
              <a:t> занятия и поставить в известность </a:t>
            </a:r>
          </a:p>
          <a:p>
            <a:pPr marL="68580" indent="0">
              <a:buNone/>
            </a:pPr>
            <a:r>
              <a:rPr lang="ru-RU" dirty="0" smtClean="0"/>
              <a:t>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 помощью учителя оказать </a:t>
            </a:r>
          </a:p>
          <a:p>
            <a:pPr marL="68580" indent="0">
              <a:buNone/>
            </a:pPr>
            <a:r>
              <a:rPr lang="ru-RU" dirty="0" smtClean="0"/>
              <a:t>травмированному первую медицинскую</a:t>
            </a:r>
          </a:p>
          <a:p>
            <a:pPr marL="68580" indent="0">
              <a:buNone/>
            </a:pPr>
            <a:r>
              <a:rPr lang="ru-RU" dirty="0" smtClean="0"/>
              <a:t> помощь,  вызвать врача;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возникновении пожара в спортзале </a:t>
            </a:r>
          </a:p>
          <a:p>
            <a:pPr marL="68580" indent="0">
              <a:buNone/>
            </a:pPr>
            <a:r>
              <a:rPr lang="ru-RU" dirty="0" smtClean="0"/>
              <a:t>немедленно прекратить занятие, </a:t>
            </a:r>
          </a:p>
          <a:p>
            <a:pPr marL="68580" indent="0">
              <a:buNone/>
            </a:pPr>
            <a:r>
              <a:rPr lang="ru-RU" dirty="0" smtClean="0"/>
              <a:t>организованно, под руководством учителя </a:t>
            </a:r>
          </a:p>
          <a:p>
            <a:pPr marL="68580" indent="0">
              <a:buNone/>
            </a:pPr>
            <a:r>
              <a:rPr lang="ru-RU" dirty="0" smtClean="0"/>
              <a:t>покинуть место проведения занятия через </a:t>
            </a:r>
          </a:p>
          <a:p>
            <a:pPr marL="68580" indent="0">
              <a:buNone/>
            </a:pPr>
            <a:r>
              <a:rPr lang="ru-RU" dirty="0" smtClean="0"/>
              <a:t>запасные выходы согласно плану эвакуации.</a:t>
            </a:r>
            <a:endParaRPr lang="ru-RU" dirty="0"/>
          </a:p>
        </p:txBody>
      </p:sp>
      <p:pic>
        <p:nvPicPr>
          <p:cNvPr id="14338" name="Picture 2" descr="C:\Users\1\Desktop\оранжевый-октор-holding-лупа-че-овека-646121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2801" y="2537520"/>
            <a:ext cx="2660073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148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по окончании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8064896" cy="4392488"/>
          </a:xfrm>
        </p:spPr>
        <p:txBody>
          <a:bodyPr/>
          <a:lstStyle/>
          <a:p>
            <a:pPr marL="68580" indent="0">
              <a:buNone/>
            </a:pPr>
            <a:r>
              <a:rPr lang="ru-RU" u="sng" dirty="0"/>
              <a:t>УЧАЩИЙСЯ ДОЛЖЕН: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Под руководством учителя убрать спортивный инвентарь в места его хранения;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Организованно покинуть место проведения занятий;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Переодеться в раздевалке;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Вымыть руки с  мылом.</a:t>
            </a:r>
            <a:endParaRPr lang="ru-RU" dirty="0"/>
          </a:p>
        </p:txBody>
      </p:sp>
      <p:pic>
        <p:nvPicPr>
          <p:cNvPr id="13314" name="Picture 2" descr="C:\Users\1\Desktop\Без назван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93096"/>
            <a:ext cx="3384376" cy="225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94833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СОДЕРЖАНИЕ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7848872" cy="44644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Общие требования безопасности</a:t>
            </a:r>
          </a:p>
          <a:p>
            <a:r>
              <a:rPr lang="ru-RU" dirty="0" smtClean="0"/>
              <a:t>Требования безопасности перед началом занятий</a:t>
            </a:r>
          </a:p>
          <a:p>
            <a:r>
              <a:rPr lang="ru-RU" dirty="0"/>
              <a:t>Требования безопасности </a:t>
            </a:r>
            <a:r>
              <a:rPr lang="ru-RU" dirty="0" smtClean="0"/>
              <a:t>во время занятий</a:t>
            </a:r>
          </a:p>
          <a:p>
            <a:r>
              <a:rPr lang="ru-RU" dirty="0" smtClean="0"/>
              <a:t>Учащимся запрещается</a:t>
            </a:r>
          </a:p>
          <a:p>
            <a:r>
              <a:rPr lang="ru-RU" dirty="0"/>
              <a:t>Требования безопасности во время </a:t>
            </a:r>
            <a:r>
              <a:rPr lang="ru-RU" dirty="0" smtClean="0"/>
              <a:t>занятий легкой атлетикой</a:t>
            </a:r>
          </a:p>
          <a:p>
            <a:r>
              <a:rPr lang="ru-RU" dirty="0"/>
              <a:t>Требования безопасности во время </a:t>
            </a:r>
            <a:r>
              <a:rPr lang="ru-RU" dirty="0" smtClean="0"/>
              <a:t>проведения подвижных игр</a:t>
            </a:r>
          </a:p>
          <a:p>
            <a:r>
              <a:rPr lang="ru-RU" dirty="0"/>
              <a:t>Требования </a:t>
            </a:r>
            <a:r>
              <a:rPr lang="ru-RU" dirty="0" smtClean="0"/>
              <a:t>безопасности при несчастных случаях и экстремальных ситуациях</a:t>
            </a:r>
          </a:p>
          <a:p>
            <a:r>
              <a:rPr lang="ru-RU" dirty="0"/>
              <a:t>Требования </a:t>
            </a:r>
            <a:r>
              <a:rPr lang="ru-RU" dirty="0" smtClean="0"/>
              <a:t>безопасности по окончании занятий</a:t>
            </a:r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9102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Общие </a:t>
            </a:r>
            <a:r>
              <a:rPr lang="ru-RU" b="1" dirty="0"/>
              <a:t>требования </a:t>
            </a:r>
            <a:r>
              <a:rPr lang="ru-RU" b="1" dirty="0" smtClean="0"/>
              <a:t>безопасности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7776864" cy="4176464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u="sng" dirty="0" smtClean="0"/>
              <a:t>УЧАЩИЙСЯ ДОЛЖЕН: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Иметь удобную, опрятную спортивную форму и спортивную обувь(избегающую скольжение);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Заходить в спортзал по звонку, с учителем;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После болезни предоставить учителю справку от врача;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Освобожденный после болезни должен присутствовать на уроке в спортивной форме;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Бережно относится к спортивному инвентарю и использовать его по назначению;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Выполнять команды и распоряжения 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Знать и выполнять инструкцию по мерам безопасности.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7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Требования безопасности перед началом занятий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7992888" cy="439248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Одеть спортивную форму и спортивную обувь;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Снять с себя предметы, представляющие опасность(серьги, цепочки, браслеты, часы и т.д.);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Убрать из карманов</a:t>
            </a:r>
          </a:p>
          <a:p>
            <a:pPr marL="68580" indent="0">
              <a:buNone/>
            </a:pPr>
            <a:r>
              <a:rPr lang="ru-RU" dirty="0" smtClean="0"/>
              <a:t>спортивной формы </a:t>
            </a:r>
          </a:p>
          <a:p>
            <a:pPr marL="68580" indent="0">
              <a:buNone/>
            </a:pPr>
            <a:r>
              <a:rPr lang="ru-RU" dirty="0" smtClean="0"/>
              <a:t>лишние предметы в </a:t>
            </a:r>
            <a:r>
              <a:rPr lang="ru-RU" dirty="0" err="1" smtClean="0"/>
              <a:t>т.ч</a:t>
            </a:r>
            <a:r>
              <a:rPr lang="ru-RU" dirty="0" smtClean="0"/>
              <a:t> </a:t>
            </a:r>
          </a:p>
          <a:p>
            <a:pPr marL="68580" indent="0">
              <a:buNone/>
            </a:pPr>
            <a:r>
              <a:rPr lang="ru-RU" dirty="0" smtClean="0"/>
              <a:t>мобильные телефоны;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 команде учителя </a:t>
            </a:r>
          </a:p>
          <a:p>
            <a:pPr marL="68580" indent="0">
              <a:buNone/>
            </a:pPr>
            <a:r>
              <a:rPr lang="ru-RU" dirty="0" smtClean="0"/>
              <a:t>встать в строй.</a:t>
            </a:r>
            <a:endParaRPr lang="ru-RU" dirty="0"/>
          </a:p>
        </p:txBody>
      </p:sp>
      <p:pic>
        <p:nvPicPr>
          <p:cNvPr id="6146" name="Picture 2" descr="C:\Users\1\Desktop\409778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6156" y="3470430"/>
            <a:ext cx="4444752" cy="338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8412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</a:t>
            </a:r>
            <a:r>
              <a:rPr lang="ru-RU" b="1" dirty="0" smtClean="0"/>
              <a:t>во время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844824"/>
            <a:ext cx="7920880" cy="4464496"/>
          </a:xfrm>
        </p:spPr>
        <p:txBody>
          <a:bodyPr/>
          <a:lstStyle/>
          <a:p>
            <a:pPr marL="68580" indent="0">
              <a:buNone/>
            </a:pPr>
            <a:r>
              <a:rPr lang="ru-RU" u="sng" dirty="0"/>
              <a:t>УЧАЩИЙСЯ ДОЛЖЕН: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Внимательно слушать и четко выполнять задания 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Трогать спортивный инвентарь с разрешения 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Выполнять упражнения после команды 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 время </a:t>
            </a:r>
          </a:p>
          <a:p>
            <a:pPr marL="68580" indent="0">
              <a:buNone/>
            </a:pPr>
            <a:r>
              <a:rPr lang="ru-RU" dirty="0" smtClean="0"/>
              <a:t>передвижений </a:t>
            </a:r>
          </a:p>
          <a:p>
            <a:pPr marL="68580" indent="0">
              <a:buNone/>
            </a:pPr>
            <a:r>
              <a:rPr lang="ru-RU" dirty="0" smtClean="0"/>
              <a:t>соблюдать дистанцию,</a:t>
            </a:r>
          </a:p>
          <a:p>
            <a:pPr marL="68580" indent="0">
              <a:buNone/>
            </a:pPr>
            <a:r>
              <a:rPr lang="ru-RU" dirty="0" smtClean="0"/>
              <a:t> не толкаться.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5122" name="Picture 2" descr="C:\Users\1\Desktop\article143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21088"/>
            <a:ext cx="4155898" cy="232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248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024744" cy="1143000"/>
          </a:xfrm>
        </p:spPr>
        <p:txBody>
          <a:bodyPr/>
          <a:lstStyle/>
          <a:p>
            <a:pPr algn="ctr"/>
            <a:r>
              <a:rPr lang="ru-RU" b="1" dirty="0" smtClean="0"/>
              <a:t>Учащимся запрещается: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7848872" cy="496855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Покидать место проведения занятия без разрешения 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 время движения и в строю толкаться и ставить подножки;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Резко менять направление </a:t>
            </a:r>
            <a:r>
              <a:rPr lang="ru-RU" dirty="0" smtClean="0"/>
              <a:t>своего</a:t>
            </a:r>
          </a:p>
          <a:p>
            <a:pPr marL="68580" indent="0">
              <a:buNone/>
            </a:pPr>
            <a:r>
              <a:rPr lang="ru-RU" dirty="0" smtClean="0"/>
              <a:t> </a:t>
            </a:r>
            <a:r>
              <a:rPr lang="ru-RU" dirty="0"/>
              <a:t>движения;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Разговаривать, отвлекаться во время объяснений заданий;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Мешать и отвлекать при выполнении упражнений;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Жевать жевательную резинку во </a:t>
            </a:r>
          </a:p>
          <a:p>
            <a:pPr marL="68580" indent="0">
              <a:buNone/>
            </a:pPr>
            <a:r>
              <a:rPr lang="ru-RU" dirty="0" smtClean="0"/>
              <a:t>время занятий;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Приходить на урок с едой и напитками.</a:t>
            </a:r>
          </a:p>
        </p:txBody>
      </p:sp>
      <p:pic>
        <p:nvPicPr>
          <p:cNvPr id="4098" name="Picture 2" descr="C:\Users\1\Desktop\Expe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852936"/>
            <a:ext cx="2748936" cy="366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3449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во время </a:t>
            </a:r>
            <a:r>
              <a:rPr lang="ru-RU" b="1" dirty="0" smtClean="0"/>
              <a:t>занятий легкой атлетикой (БЕГ)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04864"/>
            <a:ext cx="7920880" cy="4104456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u="sng" dirty="0"/>
              <a:t>УЧАЩИЙСЯ ДОЛЖЕН: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групповом старте на короткие дистанции бежать по своей дорожке;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 время бега смотреть перед собой, на свою дорожку;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После выполнения </a:t>
            </a:r>
          </a:p>
          <a:p>
            <a:pPr marL="68580" indent="0">
              <a:buNone/>
            </a:pPr>
            <a:r>
              <a:rPr lang="ru-RU" dirty="0" smtClean="0"/>
              <a:t>беговых упражнений</a:t>
            </a:r>
          </a:p>
          <a:p>
            <a:pPr marL="68580" indent="0">
              <a:buNone/>
            </a:pPr>
            <a:r>
              <a:rPr lang="ru-RU" dirty="0" smtClean="0"/>
              <a:t> пробегать по инерции 5-10м;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Возвращаться на старт </a:t>
            </a:r>
          </a:p>
          <a:p>
            <a:pPr marL="68580" indent="0">
              <a:buNone/>
            </a:pPr>
            <a:r>
              <a:rPr lang="ru-RU" dirty="0" smtClean="0"/>
              <a:t>сбоку от дорожки.</a:t>
            </a:r>
            <a:endParaRPr lang="ru-RU" dirty="0"/>
          </a:p>
        </p:txBody>
      </p:sp>
      <p:pic>
        <p:nvPicPr>
          <p:cNvPr id="3074" name="Picture 2" descr="C:\Users\1\Desktop\beg-detey-na-dlinnyie-distantsii-752x4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49080"/>
            <a:ext cx="336537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681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во время занятий легкой атлетикой (БЕГ)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u="sng" dirty="0" smtClean="0"/>
              <a:t>ЗАПРЕЩАЕТСЯ: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 старте на дистанции </a:t>
            </a:r>
          </a:p>
          <a:p>
            <a:pPr marL="68580" indent="0">
              <a:buNone/>
            </a:pPr>
            <a:r>
              <a:rPr lang="ru-RU" dirty="0" smtClean="0"/>
              <a:t>ставить подножки;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Задерживать соперников </a:t>
            </a:r>
          </a:p>
          <a:p>
            <a:pPr marL="68580" indent="0">
              <a:buNone/>
            </a:pPr>
            <a:r>
              <a:rPr lang="ru-RU" dirty="0" smtClean="0"/>
              <a:t>руками;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Во время бега на короткие дистанции смещаться на соседнюю дорожку;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 беге на длинные дистанции толкать и обгонять бегущих впереди товарищей.</a:t>
            </a:r>
            <a:endParaRPr lang="ru-RU" dirty="0"/>
          </a:p>
        </p:txBody>
      </p:sp>
      <p:pic>
        <p:nvPicPr>
          <p:cNvPr id="8194" name="Picture 2" descr="C:\Users\1\Desktop\46-protivopokazaniya-sau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060848"/>
            <a:ext cx="2497460" cy="224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2731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Требования безопасности во время занятий легкой атлетикой </a:t>
            </a:r>
            <a:r>
              <a:rPr lang="ru-RU" b="1" dirty="0" smtClean="0"/>
              <a:t>(ПРЫЖКИ)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132856"/>
            <a:ext cx="7848872" cy="4176464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ru-RU" u="sng" dirty="0" smtClean="0"/>
              <a:t>Учащийся должен: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Выполнять прыжок после разрешения учителя;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Выполнять прыжки поочередно;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После прыжка вернуться на свое место сбоку </a:t>
            </a:r>
            <a:r>
              <a:rPr lang="ru-RU" dirty="0"/>
              <a:t>о</a:t>
            </a:r>
            <a:r>
              <a:rPr lang="ru-RU" dirty="0" smtClean="0"/>
              <a:t>т дорожки для  разбега.</a:t>
            </a:r>
          </a:p>
          <a:p>
            <a:pPr marL="68580" indent="0">
              <a:buNone/>
            </a:pPr>
            <a:r>
              <a:rPr lang="ru-RU" u="sng" dirty="0" smtClean="0"/>
              <a:t>Запрещается: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Выполнять прыжки на неровной и скользкой поверхности;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Перебегать дорожку для </a:t>
            </a:r>
          </a:p>
          <a:p>
            <a:pPr marL="68580" indent="0">
              <a:buNone/>
            </a:pPr>
            <a:r>
              <a:rPr lang="ru-RU" i="1" dirty="0" smtClean="0"/>
              <a:t>разбега во время выполнения </a:t>
            </a:r>
          </a:p>
          <a:p>
            <a:pPr marL="68580" indent="0">
              <a:buNone/>
            </a:pPr>
            <a:r>
              <a:rPr lang="ru-RU" i="1" dirty="0" smtClean="0"/>
              <a:t>попытки другим учащимся;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/>
              <a:t>Приземляться на руки. </a:t>
            </a:r>
            <a:endParaRPr lang="ru-RU" i="1" dirty="0"/>
          </a:p>
        </p:txBody>
      </p:sp>
      <p:pic>
        <p:nvPicPr>
          <p:cNvPr id="7170" name="Picture 2" descr="C:\Users\1\Desktop\jumps6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37111"/>
            <a:ext cx="3995936" cy="240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47509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179</TotalTime>
  <Words>766</Words>
  <Application>Microsoft Office PowerPoint</Application>
  <PresentationFormat>Экран (4:3)</PresentationFormat>
  <Paragraphs>148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Остин</vt:lpstr>
      <vt:lpstr> Техника безопасности на уроках физической культуры</vt:lpstr>
      <vt:lpstr>СОДЕРЖАНИЕ</vt:lpstr>
      <vt:lpstr>          Общие требования безопасности</vt:lpstr>
      <vt:lpstr>Требования безопасности перед началом занятий</vt:lpstr>
      <vt:lpstr>Требования безопасности во время занятий</vt:lpstr>
      <vt:lpstr>Учащимся запрещается:</vt:lpstr>
      <vt:lpstr>Требования безопасности во время занятий легкой атлетикой (БЕГ)</vt:lpstr>
      <vt:lpstr>Требования безопасности во время занятий легкой атлетикой (БЕГ)</vt:lpstr>
      <vt:lpstr>Требования безопасности во время занятий легкой атлетикой (ПРЫЖКИ)</vt:lpstr>
      <vt:lpstr>Требования безопасности во время занятий легкой атлетикой (МЕТАНИЕ)</vt:lpstr>
      <vt:lpstr>Требования безопасности во время занятий легкой атлетикой (МЕТАНИЕ)</vt:lpstr>
      <vt:lpstr>  Требования безопасности во время проведения подвижных игр</vt:lpstr>
      <vt:lpstr>Требования безопасности во время проведения подвижных игр</vt:lpstr>
      <vt:lpstr>Требования безопасности во время проведения подвижных игр (ЭСТАФЕТЫ)</vt:lpstr>
      <vt:lpstr>Требования безопасности при несчастных случаях и экстремальных ситуациях</vt:lpstr>
      <vt:lpstr>Требования безопасности по окончании занятий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на уроках физической культуры</dc:title>
  <dc:creator>Ирина Гоголевская</dc:creator>
  <cp:lastModifiedBy>User</cp:lastModifiedBy>
  <cp:revision>20</cp:revision>
  <dcterms:created xsi:type="dcterms:W3CDTF">2017-01-04T16:16:05Z</dcterms:created>
  <dcterms:modified xsi:type="dcterms:W3CDTF">2017-12-27T08:39:58Z</dcterms:modified>
</cp:coreProperties>
</file>