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60" r:id="rId3"/>
    <p:sldId id="322" r:id="rId4"/>
    <p:sldId id="259" r:id="rId5"/>
    <p:sldId id="264" r:id="rId6"/>
    <p:sldId id="261" r:id="rId7"/>
    <p:sldId id="262" r:id="rId8"/>
    <p:sldId id="323" r:id="rId9"/>
    <p:sldId id="265" r:id="rId10"/>
    <p:sldId id="266" r:id="rId11"/>
    <p:sldId id="267" r:id="rId12"/>
    <p:sldId id="268" r:id="rId13"/>
    <p:sldId id="269" r:id="rId14"/>
    <p:sldId id="270" r:id="rId15"/>
    <p:sldId id="325" r:id="rId16"/>
    <p:sldId id="326" r:id="rId17"/>
    <p:sldId id="327" r:id="rId18"/>
    <p:sldId id="328" r:id="rId19"/>
    <p:sldId id="271" r:id="rId20"/>
    <p:sldId id="272" r:id="rId21"/>
    <p:sldId id="324" r:id="rId22"/>
    <p:sldId id="274" r:id="rId23"/>
    <p:sldId id="275" r:id="rId24"/>
    <p:sldId id="276" r:id="rId25"/>
    <p:sldId id="277" r:id="rId26"/>
    <p:sldId id="311" r:id="rId27"/>
    <p:sldId id="314" r:id="rId28"/>
    <p:sldId id="278" r:id="rId29"/>
    <p:sldId id="315" r:id="rId30"/>
    <p:sldId id="305" r:id="rId31"/>
    <p:sldId id="281" r:id="rId32"/>
    <p:sldId id="291" r:id="rId33"/>
    <p:sldId id="292" r:id="rId34"/>
    <p:sldId id="293" r:id="rId35"/>
    <p:sldId id="32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49813-246E-4742-8A51-F24ECD1E937F}" type="datetimeFigureOut">
              <a:rPr lang="ru-RU" smtClean="0"/>
              <a:t>02.09.2015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EB24-E99D-46A8-8460-F9DD3974B8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60DE2-4DA5-4333-A122-34E4AFB8F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gi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gif"/><Relationship Id="rId17" Type="http://schemas.openxmlformats.org/officeDocument/2006/relationships/image" Target="../media/image15.gi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4.gif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11" Type="http://schemas.openxmlformats.org/officeDocument/2006/relationships/image" Target="../media/image9.gif"/><Relationship Id="rId5" Type="http://schemas.openxmlformats.org/officeDocument/2006/relationships/image" Target="../media/image3.jpeg"/><Relationship Id="rId15" Type="http://schemas.openxmlformats.org/officeDocument/2006/relationships/image" Target="../media/image13.gif"/><Relationship Id="rId10" Type="http://schemas.openxmlformats.org/officeDocument/2006/relationships/image" Target="../media/image8.gif"/><Relationship Id="rId4" Type="http://schemas.openxmlformats.org/officeDocument/2006/relationships/image" Target="../media/image2.png"/><Relationship Id="rId9" Type="http://schemas.openxmlformats.org/officeDocument/2006/relationships/image" Target="../media/image7.gif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6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page?q=1490024016&amp;p=1&amp;ag=ih&amp;rpt2=simage&amp;qs=text=%C4%D2%C5%D7%CE%C9%CA+%DE%C5%CC%CF%D7%C5%CB&amp;isize=&amp;ogo=5&amp;rpt=imag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2"/>
          <p:cNvPicPr>
            <a:picLocks noChangeAspect="1" noChangeArrowheads="1"/>
          </p:cNvPicPr>
          <p:nvPr/>
        </p:nvPicPr>
        <p:blipFill>
          <a:blip r:embed="rId3">
            <a:lum contrast="-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534025"/>
            <a:ext cx="2019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Рисунок1"/>
          <p:cNvPicPr>
            <a:picLocks noChangeAspect="1" noChangeArrowheads="1"/>
          </p:cNvPicPr>
          <p:nvPr/>
        </p:nvPicPr>
        <p:blipFill>
          <a:blip r:embed="rId4">
            <a:lum bright="-18000" contrast="-4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8050"/>
            <a:ext cx="21955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 descr="Des1"/>
          <p:cNvPicPr>
            <a:picLocks noChangeAspect="1" noChangeArrowheads="1"/>
          </p:cNvPicPr>
          <p:nvPr/>
        </p:nvPicPr>
        <p:blipFill>
          <a:blip r:embed="rId5">
            <a:lum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01775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Peter"/>
          <p:cNvPicPr>
            <a:picLocks noChangeAspect="1" noChangeArrowheads="1"/>
          </p:cNvPicPr>
          <p:nvPr/>
        </p:nvPicPr>
        <p:blipFill>
          <a:blip r:embed="rId6">
            <a:lum bright="-12000" contras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6963" y="3644900"/>
            <a:ext cx="1697037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 descr="ss0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65" t="2124" r="3413"/>
          <a:stretch>
            <a:fillRect/>
          </a:stretch>
        </p:blipFill>
        <p:spPr bwMode="auto">
          <a:xfrm>
            <a:off x="2771775" y="1557338"/>
            <a:ext cx="3116263" cy="251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Rectangle 22"/>
          <p:cNvSpPr>
            <a:spLocks noGrp="1" noChangeArrowheads="1"/>
          </p:cNvSpPr>
          <p:nvPr>
            <p:ph type="title"/>
          </p:nvPr>
        </p:nvSpPr>
        <p:spPr>
          <a:xfrm>
            <a:off x="539750" y="4076700"/>
            <a:ext cx="6818332" cy="1143000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Как возникло слово «математика». Счет у первобытных людей.</a:t>
            </a:r>
            <a:endParaRPr lang="ru-RU" sz="3200" dirty="0" smtClean="0"/>
          </a:p>
        </p:txBody>
      </p:sp>
      <p:pic>
        <p:nvPicPr>
          <p:cNvPr id="14344" name="Picture 23" descr="0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24" descr="1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25" descr="2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26" descr="3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27" descr="4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28" descr="5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850" y="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29" descr="6"/>
          <p:cNvPicPr>
            <a:picLocks noChangeAspect="1" noChangeArrowheads="1" noCrop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0338" y="57785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30" descr="7"/>
          <p:cNvPicPr>
            <a:picLocks noChangeAspect="1" noChangeArrowheads="1" noCrop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7785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2" name="Picture 31" descr="8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57785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3" name="Picture 32" descr="9"/>
          <p:cNvPicPr>
            <a:picLocks noChangeAspect="1" noChangeArrowheads="1" noCrop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5778500"/>
            <a:ext cx="10795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История египетской нумерации</a:t>
            </a:r>
          </a:p>
        </p:txBody>
      </p:sp>
      <p:sp>
        <p:nvSpPr>
          <p:cNvPr id="24579" name="Rectangle 1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Одна из древнейших нумераций египетская. До нас дошли надписи, сохранившиеся внутри пирамид, на плитах и обелисках.</a:t>
            </a:r>
          </a:p>
        </p:txBody>
      </p:sp>
      <p:pic>
        <p:nvPicPr>
          <p:cNvPr id="24580" name="Picture 19" descr="Цифры в древнем Егип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13" y="3789363"/>
            <a:ext cx="5976937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685800" y="2649538"/>
            <a:ext cx="4464050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000">
                <a:solidFill>
                  <a:schemeClr val="tx1"/>
                </a:solidFill>
              </a:rPr>
              <a:t>Очень наглядной была система этих знаков у египтян.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tx1"/>
                </a:solidFill>
              </a:rPr>
              <a:t> Египтяне придумали эту систему</a:t>
            </a:r>
            <a:br>
              <a:rPr lang="ru-RU" sz="2000">
                <a:solidFill>
                  <a:schemeClr val="tx1"/>
                </a:solidFill>
              </a:rPr>
            </a:br>
            <a:r>
              <a:rPr lang="ru-RU" sz="2000">
                <a:solidFill>
                  <a:schemeClr val="tx1"/>
                </a:solidFill>
              </a:rPr>
              <a:t> около </a:t>
            </a:r>
            <a:r>
              <a:rPr lang="ru-RU">
                <a:solidFill>
                  <a:srgbClr val="FF0000"/>
                </a:solidFill>
              </a:rPr>
              <a:t>5 000 лет</a:t>
            </a:r>
            <a:r>
              <a:rPr lang="ru-RU" sz="2000">
                <a:solidFill>
                  <a:schemeClr val="tx1"/>
                </a:solidFill>
              </a:rPr>
              <a:t> тому назад.</a:t>
            </a:r>
            <a:br>
              <a:rPr lang="ru-RU" sz="2000">
                <a:solidFill>
                  <a:schemeClr val="tx1"/>
                </a:solidFill>
              </a:rPr>
            </a:br>
            <a:endParaRPr lang="ru-RU" sz="200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tx1"/>
                </a:solidFill>
              </a:rPr>
              <a:t> Это одна из древнейших систем записи чисел, известная человеку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348038" y="549275"/>
            <a:ext cx="60499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</a:rPr>
              <a:t>Возникновение</a:t>
            </a:r>
          </a:p>
        </p:txBody>
      </p:sp>
      <p:pic>
        <p:nvPicPr>
          <p:cNvPr id="25604" name="Picture 4" descr="egip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2663825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EGYPT_S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8425" y="4710113"/>
            <a:ext cx="2900363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 descr="TUTMAS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6050" y="1338263"/>
            <a:ext cx="2316163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627313" y="836613"/>
            <a:ext cx="57594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Как и большинство людей для счета небольшого количества предметов Египтяне использовали палочки </a:t>
            </a:r>
          </a:p>
        </p:txBody>
      </p:sp>
      <p:pic>
        <p:nvPicPr>
          <p:cNvPr id="26627" name="Picture 3" descr="e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6375" y="836613"/>
            <a:ext cx="720725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eg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836613"/>
            <a:ext cx="4413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411413" y="1700213"/>
            <a:ext cx="61198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Каждая единица  изображалась отдельной палочкой</a:t>
            </a:r>
          </a:p>
          <a:p>
            <a:pPr>
              <a:spcBef>
                <a:spcPct val="50000"/>
              </a:spcBef>
            </a:pP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484438" y="2060575"/>
            <a:ext cx="70929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Такими путами египтяне связывали коров</a:t>
            </a:r>
            <a:br>
              <a:rPr lang="ru-RU" sz="1800">
                <a:solidFill>
                  <a:schemeClr val="tx1"/>
                </a:solidFill>
              </a:rPr>
            </a:br>
            <a:r>
              <a:rPr lang="ru-RU" sz="1800">
                <a:solidFill>
                  <a:schemeClr val="tx1"/>
                </a:solidFill>
              </a:rPr>
              <a:t>   Если нужно изобразить несколько десятков, то иероглиф повторяли нужное количество раз. </a:t>
            </a:r>
            <a:br>
              <a:rPr lang="ru-RU" sz="1800">
                <a:solidFill>
                  <a:schemeClr val="tx1"/>
                </a:solidFill>
              </a:rPr>
            </a:br>
            <a:r>
              <a:rPr lang="ru-RU" sz="1800">
                <a:solidFill>
                  <a:schemeClr val="tx1"/>
                </a:solidFill>
              </a:rPr>
              <a:t>Тоже самое относится и к остальным иероглифам.</a:t>
            </a:r>
            <a:r>
              <a:rPr lang="ru-RU" sz="2000">
                <a:solidFill>
                  <a:schemeClr val="tx1"/>
                </a:solidFill>
              </a:rPr>
              <a:t/>
            </a:r>
            <a:br>
              <a:rPr lang="ru-RU" sz="2000">
                <a:solidFill>
                  <a:schemeClr val="tx1"/>
                </a:solidFill>
              </a:rPr>
            </a:br>
            <a:endParaRPr lang="ru-RU" sz="2000">
              <a:solidFill>
                <a:schemeClr val="tx1"/>
              </a:solidFill>
            </a:endParaRPr>
          </a:p>
        </p:txBody>
      </p:sp>
      <p:pic>
        <p:nvPicPr>
          <p:cNvPr id="26631" name="Picture 7" descr="e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989138"/>
            <a:ext cx="3270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8" descr="e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2275" y="2349500"/>
            <a:ext cx="327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3" name="Picture 9" descr="eg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349500"/>
            <a:ext cx="3270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850" y="765175"/>
            <a:ext cx="900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250825" y="2205038"/>
            <a:ext cx="9001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</a:t>
            </a: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2339975" y="3141663"/>
            <a:ext cx="6300788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1600">
                <a:solidFill>
                  <a:schemeClr val="tx1"/>
                </a:solidFill>
              </a:rPr>
              <a:t>Это мерная веревка, которой измеряли земельные участки после разлива Нила.</a:t>
            </a:r>
            <a:br>
              <a:rPr lang="ru-RU" sz="1600">
                <a:solidFill>
                  <a:schemeClr val="tx1"/>
                </a:solidFill>
              </a:rPr>
            </a:br>
            <a:endParaRPr lang="ru-RU" sz="1600">
              <a:solidFill>
                <a:schemeClr val="tx1"/>
              </a:solidFill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250825" y="3213100"/>
            <a:ext cx="900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100</a:t>
            </a:r>
          </a:p>
        </p:txBody>
      </p:sp>
      <p:pic>
        <p:nvPicPr>
          <p:cNvPr id="26638" name="Picture 14" descr="eg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284538"/>
            <a:ext cx="3603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250825" y="3860800"/>
            <a:ext cx="12239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1000</a:t>
            </a:r>
          </a:p>
        </p:txBody>
      </p:sp>
      <p:pic>
        <p:nvPicPr>
          <p:cNvPr id="26640" name="Picture 16" descr="eg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933825"/>
            <a:ext cx="3413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2411413" y="3860800"/>
            <a:ext cx="3887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Цветок лотоса</a:t>
            </a:r>
          </a:p>
        </p:txBody>
      </p:sp>
      <p:pic>
        <p:nvPicPr>
          <p:cNvPr id="26642" name="Picture 18" descr="eg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941888"/>
            <a:ext cx="4667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1979613" y="188913"/>
            <a:ext cx="60499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</a:rPr>
              <a:t>Цифры Египта</a:t>
            </a:r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2411413" y="4941888"/>
            <a:ext cx="38877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головастик</a:t>
            </a:r>
          </a:p>
        </p:txBody>
      </p:sp>
      <p:sp>
        <p:nvSpPr>
          <p:cNvPr id="26645" name="Text Box 21"/>
          <p:cNvSpPr txBox="1">
            <a:spLocks noChangeArrowheads="1"/>
          </p:cNvSpPr>
          <p:nvPr/>
        </p:nvSpPr>
        <p:spPr bwMode="auto">
          <a:xfrm>
            <a:off x="179388" y="4868863"/>
            <a:ext cx="1441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100 000</a:t>
            </a:r>
          </a:p>
        </p:txBody>
      </p:sp>
      <p:pic>
        <p:nvPicPr>
          <p:cNvPr id="26646" name="Picture 22" descr="eg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5516563"/>
            <a:ext cx="4381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47" name="Text Box 23"/>
          <p:cNvSpPr txBox="1">
            <a:spLocks noChangeArrowheads="1"/>
          </p:cNvSpPr>
          <p:nvPr/>
        </p:nvSpPr>
        <p:spPr bwMode="auto">
          <a:xfrm>
            <a:off x="0" y="5516563"/>
            <a:ext cx="22336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1 000  000</a:t>
            </a:r>
          </a:p>
        </p:txBody>
      </p: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0" y="6278563"/>
            <a:ext cx="22336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10 000  000</a:t>
            </a:r>
          </a:p>
        </p:txBody>
      </p:sp>
      <p:sp>
        <p:nvSpPr>
          <p:cNvPr id="26649" name="Text Box 25"/>
          <p:cNvSpPr txBox="1">
            <a:spLocks noChangeArrowheads="1"/>
          </p:cNvSpPr>
          <p:nvPr/>
        </p:nvSpPr>
        <p:spPr bwMode="auto">
          <a:xfrm>
            <a:off x="2484438" y="6216650"/>
            <a:ext cx="6659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Египтяне поклонялись богу Ра, богу Солнца и, наверное,</a:t>
            </a:r>
            <a:br>
              <a:rPr lang="ru-RU" sz="1800">
                <a:solidFill>
                  <a:schemeClr val="tx1"/>
                </a:solidFill>
              </a:rPr>
            </a:br>
            <a:r>
              <a:rPr lang="ru-RU" sz="1800">
                <a:solidFill>
                  <a:schemeClr val="tx1"/>
                </a:solidFill>
              </a:rPr>
              <a:t>так изображали самое большое свое число</a:t>
            </a: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6650" name="Text Box 26"/>
          <p:cNvSpPr txBox="1">
            <a:spLocks noChangeArrowheads="1"/>
          </p:cNvSpPr>
          <p:nvPr/>
        </p:nvSpPr>
        <p:spPr bwMode="auto">
          <a:xfrm>
            <a:off x="2484438" y="5373688"/>
            <a:ext cx="61214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Увидев такое число, обычный человек очень удивится и возденет руки к небу</a:t>
            </a:r>
            <a:r>
              <a:rPr lang="ru-RU" sz="24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6651" name="Picture 27" descr="eg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6213475"/>
            <a:ext cx="4445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52" name="Line 28"/>
          <p:cNvSpPr>
            <a:spLocks noChangeShapeType="1"/>
          </p:cNvSpPr>
          <p:nvPr/>
        </p:nvSpPr>
        <p:spPr bwMode="auto">
          <a:xfrm>
            <a:off x="323850" y="1989138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>
            <a:off x="395288" y="3213100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250825" y="3789363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>
            <a:off x="0" y="4941888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>
            <a:off x="179388" y="5373688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7" name="Line 33"/>
          <p:cNvSpPr>
            <a:spLocks noChangeShapeType="1"/>
          </p:cNvSpPr>
          <p:nvPr/>
        </p:nvSpPr>
        <p:spPr bwMode="auto">
          <a:xfrm>
            <a:off x="179388" y="6092825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8" name="Line 34"/>
          <p:cNvSpPr>
            <a:spLocks noChangeShapeType="1"/>
          </p:cNvSpPr>
          <p:nvPr/>
        </p:nvSpPr>
        <p:spPr bwMode="auto">
          <a:xfrm>
            <a:off x="395288" y="765175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250825" y="4437063"/>
            <a:ext cx="12239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1000</a:t>
            </a:r>
          </a:p>
        </p:txBody>
      </p:sp>
      <p:pic>
        <p:nvPicPr>
          <p:cNvPr id="26660" name="Picture 36" descr="eg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437063"/>
            <a:ext cx="2476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61" name="Line 37"/>
          <p:cNvSpPr>
            <a:spLocks noChangeShapeType="1"/>
          </p:cNvSpPr>
          <p:nvPr/>
        </p:nvSpPr>
        <p:spPr bwMode="auto">
          <a:xfrm>
            <a:off x="0" y="4437063"/>
            <a:ext cx="84963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2411413" y="4508500"/>
            <a:ext cx="59769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800">
                <a:solidFill>
                  <a:schemeClr val="tx1"/>
                </a:solidFill>
              </a:rPr>
              <a:t>Поднятый палец - будь внимателен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9750" y="2636838"/>
            <a:ext cx="7993063" cy="2300287"/>
            <a:chOff x="2668" y="6808"/>
            <a:chExt cx="5813" cy="900"/>
          </a:xfrm>
        </p:grpSpPr>
        <p:sp>
          <p:nvSpPr>
            <p:cNvPr id="27667" name="Rectangle 3"/>
            <p:cNvSpPr>
              <a:spLocks noChangeArrowheads="1"/>
            </p:cNvSpPr>
            <p:nvPr/>
          </p:nvSpPr>
          <p:spPr bwMode="auto">
            <a:xfrm>
              <a:off x="2668" y="6808"/>
              <a:ext cx="5813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841" y="7030"/>
              <a:ext cx="5475" cy="533"/>
              <a:chOff x="2820" y="8756"/>
              <a:chExt cx="5475" cy="533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2820" y="8816"/>
                <a:ext cx="375" cy="420"/>
                <a:chOff x="4230" y="6570"/>
                <a:chExt cx="825" cy="1305"/>
              </a:xfrm>
            </p:grpSpPr>
            <p:sp>
              <p:nvSpPr>
                <p:cNvPr id="27734" name="Freeform 6"/>
                <p:cNvSpPr>
                  <a:spLocks/>
                </p:cNvSpPr>
                <p:nvPr/>
              </p:nvSpPr>
              <p:spPr bwMode="auto">
                <a:xfrm>
                  <a:off x="4230" y="6570"/>
                  <a:ext cx="825" cy="390"/>
                </a:xfrm>
                <a:custGeom>
                  <a:avLst/>
                  <a:gdLst>
                    <a:gd name="T0" fmla="*/ 0 w 825"/>
                    <a:gd name="T1" fmla="*/ 0 h 390"/>
                    <a:gd name="T2" fmla="*/ 0 w 825"/>
                    <a:gd name="T3" fmla="*/ 390 h 390"/>
                    <a:gd name="T4" fmla="*/ 825 w 825"/>
                    <a:gd name="T5" fmla="*/ 390 h 390"/>
                    <a:gd name="T6" fmla="*/ 825 w 825"/>
                    <a:gd name="T7" fmla="*/ 15 h 39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25"/>
                    <a:gd name="T13" fmla="*/ 0 h 390"/>
                    <a:gd name="T14" fmla="*/ 825 w 825"/>
                    <a:gd name="T15" fmla="*/ 390 h 39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25" h="390">
                      <a:moveTo>
                        <a:pt x="0" y="0"/>
                      </a:moveTo>
                      <a:lnTo>
                        <a:pt x="0" y="390"/>
                      </a:lnTo>
                      <a:lnTo>
                        <a:pt x="825" y="390"/>
                      </a:lnTo>
                      <a:lnTo>
                        <a:pt x="825" y="15"/>
                      </a:ln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35" name="Oval 7"/>
                <p:cNvSpPr>
                  <a:spLocks noChangeArrowheads="1"/>
                </p:cNvSpPr>
                <p:nvPr/>
              </p:nvSpPr>
              <p:spPr bwMode="auto">
                <a:xfrm>
                  <a:off x="4515" y="6750"/>
                  <a:ext cx="270" cy="195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36" name="Freeform 8"/>
                <p:cNvSpPr>
                  <a:spLocks/>
                </p:cNvSpPr>
                <p:nvPr/>
              </p:nvSpPr>
              <p:spPr bwMode="auto">
                <a:xfrm>
                  <a:off x="4350" y="6930"/>
                  <a:ext cx="450" cy="945"/>
                </a:xfrm>
                <a:custGeom>
                  <a:avLst/>
                  <a:gdLst>
                    <a:gd name="T0" fmla="*/ 225 w 450"/>
                    <a:gd name="T1" fmla="*/ 45 h 945"/>
                    <a:gd name="T2" fmla="*/ 90 w 450"/>
                    <a:gd name="T3" fmla="*/ 105 h 945"/>
                    <a:gd name="T4" fmla="*/ 210 w 450"/>
                    <a:gd name="T5" fmla="*/ 855 h 945"/>
                    <a:gd name="T6" fmla="*/ 0 w 450"/>
                    <a:gd name="T7" fmla="*/ 825 h 945"/>
                    <a:gd name="T8" fmla="*/ 90 w 450"/>
                    <a:gd name="T9" fmla="*/ 915 h 945"/>
                    <a:gd name="T10" fmla="*/ 195 w 450"/>
                    <a:gd name="T11" fmla="*/ 870 h 945"/>
                    <a:gd name="T12" fmla="*/ 15 w 450"/>
                    <a:gd name="T13" fmla="*/ 945 h 945"/>
                    <a:gd name="T14" fmla="*/ 345 w 450"/>
                    <a:gd name="T15" fmla="*/ 945 h 945"/>
                    <a:gd name="T16" fmla="*/ 450 w 450"/>
                    <a:gd name="T17" fmla="*/ 120 h 945"/>
                    <a:gd name="T18" fmla="*/ 300 w 450"/>
                    <a:gd name="T19" fmla="*/ 0 h 945"/>
                    <a:gd name="T20" fmla="*/ 225 w 450"/>
                    <a:gd name="T21" fmla="*/ 45 h 94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50"/>
                    <a:gd name="T34" fmla="*/ 0 h 945"/>
                    <a:gd name="T35" fmla="*/ 450 w 450"/>
                    <a:gd name="T36" fmla="*/ 945 h 94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50" h="945">
                      <a:moveTo>
                        <a:pt x="225" y="45"/>
                      </a:moveTo>
                      <a:lnTo>
                        <a:pt x="90" y="105"/>
                      </a:lnTo>
                      <a:lnTo>
                        <a:pt x="210" y="855"/>
                      </a:lnTo>
                      <a:lnTo>
                        <a:pt x="0" y="825"/>
                      </a:lnTo>
                      <a:lnTo>
                        <a:pt x="90" y="915"/>
                      </a:lnTo>
                      <a:lnTo>
                        <a:pt x="195" y="870"/>
                      </a:lnTo>
                      <a:lnTo>
                        <a:pt x="15" y="945"/>
                      </a:lnTo>
                      <a:lnTo>
                        <a:pt x="345" y="945"/>
                      </a:lnTo>
                      <a:lnTo>
                        <a:pt x="450" y="120"/>
                      </a:lnTo>
                      <a:lnTo>
                        <a:pt x="300" y="0"/>
                      </a:lnTo>
                      <a:lnTo>
                        <a:pt x="225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3370" y="8779"/>
                <a:ext cx="455" cy="147"/>
                <a:chOff x="4045" y="6848"/>
                <a:chExt cx="1070" cy="567"/>
              </a:xfrm>
            </p:grpSpPr>
            <p:sp>
              <p:nvSpPr>
                <p:cNvPr id="27732" name="Freeform 10"/>
                <p:cNvSpPr>
                  <a:spLocks/>
                </p:cNvSpPr>
                <p:nvPr/>
              </p:nvSpPr>
              <p:spPr bwMode="auto">
                <a:xfrm>
                  <a:off x="4045" y="6848"/>
                  <a:ext cx="1070" cy="567"/>
                </a:xfrm>
                <a:custGeom>
                  <a:avLst/>
                  <a:gdLst>
                    <a:gd name="T0" fmla="*/ 95 w 1070"/>
                    <a:gd name="T1" fmla="*/ 82 h 567"/>
                    <a:gd name="T2" fmla="*/ 185 w 1070"/>
                    <a:gd name="T3" fmla="*/ 7 h 567"/>
                    <a:gd name="T4" fmla="*/ 275 w 1070"/>
                    <a:gd name="T5" fmla="*/ 37 h 567"/>
                    <a:gd name="T6" fmla="*/ 440 w 1070"/>
                    <a:gd name="T7" fmla="*/ 97 h 567"/>
                    <a:gd name="T8" fmla="*/ 515 w 1070"/>
                    <a:gd name="T9" fmla="*/ 217 h 567"/>
                    <a:gd name="T10" fmla="*/ 935 w 1070"/>
                    <a:gd name="T11" fmla="*/ 382 h 567"/>
                    <a:gd name="T12" fmla="*/ 935 w 1070"/>
                    <a:gd name="T13" fmla="*/ 502 h 567"/>
                    <a:gd name="T14" fmla="*/ 125 w 1070"/>
                    <a:gd name="T15" fmla="*/ 562 h 567"/>
                    <a:gd name="T16" fmla="*/ 425 w 1070"/>
                    <a:gd name="T17" fmla="*/ 472 h 567"/>
                    <a:gd name="T18" fmla="*/ 215 w 1070"/>
                    <a:gd name="T19" fmla="*/ 322 h 567"/>
                    <a:gd name="T20" fmla="*/ 20 w 1070"/>
                    <a:gd name="T21" fmla="*/ 202 h 567"/>
                    <a:gd name="T22" fmla="*/ 95 w 1070"/>
                    <a:gd name="T23" fmla="*/ 82 h 56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70"/>
                    <a:gd name="T37" fmla="*/ 0 h 567"/>
                    <a:gd name="T38" fmla="*/ 1070 w 1070"/>
                    <a:gd name="T39" fmla="*/ 567 h 56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70" h="567">
                      <a:moveTo>
                        <a:pt x="95" y="82"/>
                      </a:moveTo>
                      <a:cubicBezTo>
                        <a:pt x="122" y="50"/>
                        <a:pt x="155" y="14"/>
                        <a:pt x="185" y="7"/>
                      </a:cubicBezTo>
                      <a:cubicBezTo>
                        <a:pt x="215" y="0"/>
                        <a:pt x="233" y="22"/>
                        <a:pt x="275" y="37"/>
                      </a:cubicBezTo>
                      <a:cubicBezTo>
                        <a:pt x="317" y="52"/>
                        <a:pt x="400" y="67"/>
                        <a:pt x="440" y="97"/>
                      </a:cubicBezTo>
                      <a:cubicBezTo>
                        <a:pt x="480" y="127"/>
                        <a:pt x="433" y="170"/>
                        <a:pt x="515" y="217"/>
                      </a:cubicBezTo>
                      <a:cubicBezTo>
                        <a:pt x="597" y="264"/>
                        <a:pt x="865" y="334"/>
                        <a:pt x="935" y="382"/>
                      </a:cubicBezTo>
                      <a:cubicBezTo>
                        <a:pt x="1005" y="430"/>
                        <a:pt x="1070" y="472"/>
                        <a:pt x="935" y="502"/>
                      </a:cubicBezTo>
                      <a:cubicBezTo>
                        <a:pt x="800" y="532"/>
                        <a:pt x="210" y="567"/>
                        <a:pt x="125" y="562"/>
                      </a:cubicBezTo>
                      <a:cubicBezTo>
                        <a:pt x="40" y="557"/>
                        <a:pt x="410" y="512"/>
                        <a:pt x="425" y="472"/>
                      </a:cubicBezTo>
                      <a:cubicBezTo>
                        <a:pt x="440" y="432"/>
                        <a:pt x="283" y="367"/>
                        <a:pt x="215" y="322"/>
                      </a:cubicBezTo>
                      <a:cubicBezTo>
                        <a:pt x="147" y="277"/>
                        <a:pt x="40" y="242"/>
                        <a:pt x="20" y="202"/>
                      </a:cubicBezTo>
                      <a:cubicBezTo>
                        <a:pt x="0" y="162"/>
                        <a:pt x="68" y="114"/>
                        <a:pt x="95" y="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33" name="Freeform 11"/>
                <p:cNvSpPr>
                  <a:spLocks/>
                </p:cNvSpPr>
                <p:nvPr/>
              </p:nvSpPr>
              <p:spPr bwMode="auto">
                <a:xfrm>
                  <a:off x="4200" y="6975"/>
                  <a:ext cx="71" cy="90"/>
                </a:xfrm>
                <a:custGeom>
                  <a:avLst/>
                  <a:gdLst>
                    <a:gd name="T0" fmla="*/ 0 w 71"/>
                    <a:gd name="T1" fmla="*/ 0 h 90"/>
                    <a:gd name="T2" fmla="*/ 15 w 71"/>
                    <a:gd name="T3" fmla="*/ 60 h 90"/>
                    <a:gd name="T4" fmla="*/ 60 w 71"/>
                    <a:gd name="T5" fmla="*/ 75 h 90"/>
                    <a:gd name="T6" fmla="*/ 45 w 71"/>
                    <a:gd name="T7" fmla="*/ 15 h 90"/>
                    <a:gd name="T8" fmla="*/ 0 w 71"/>
                    <a:gd name="T9" fmla="*/ 30 h 90"/>
                    <a:gd name="T10" fmla="*/ 45 w 71"/>
                    <a:gd name="T11" fmla="*/ 45 h 90"/>
                    <a:gd name="T12" fmla="*/ 15 w 71"/>
                    <a:gd name="T13" fmla="*/ 90 h 9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1"/>
                    <a:gd name="T22" fmla="*/ 0 h 90"/>
                    <a:gd name="T23" fmla="*/ 71 w 71"/>
                    <a:gd name="T24" fmla="*/ 90 h 9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1" h="90">
                      <a:moveTo>
                        <a:pt x="0" y="0"/>
                      </a:moveTo>
                      <a:cubicBezTo>
                        <a:pt x="5" y="20"/>
                        <a:pt x="2" y="44"/>
                        <a:pt x="15" y="60"/>
                      </a:cubicBezTo>
                      <a:cubicBezTo>
                        <a:pt x="25" y="72"/>
                        <a:pt x="51" y="88"/>
                        <a:pt x="60" y="75"/>
                      </a:cubicBezTo>
                      <a:cubicBezTo>
                        <a:pt x="71" y="58"/>
                        <a:pt x="50" y="35"/>
                        <a:pt x="45" y="15"/>
                      </a:cubicBezTo>
                      <a:cubicBezTo>
                        <a:pt x="30" y="20"/>
                        <a:pt x="0" y="14"/>
                        <a:pt x="0" y="30"/>
                      </a:cubicBezTo>
                      <a:cubicBezTo>
                        <a:pt x="0" y="46"/>
                        <a:pt x="41" y="30"/>
                        <a:pt x="45" y="45"/>
                      </a:cubicBezTo>
                      <a:cubicBezTo>
                        <a:pt x="49" y="62"/>
                        <a:pt x="15" y="90"/>
                        <a:pt x="15" y="90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4095" y="8891"/>
                <a:ext cx="60" cy="300"/>
                <a:chOff x="5835" y="6345"/>
                <a:chExt cx="150" cy="840"/>
              </a:xfrm>
            </p:grpSpPr>
            <p:sp>
              <p:nvSpPr>
                <p:cNvPr id="27730" name="Line 13"/>
                <p:cNvSpPr>
                  <a:spLocks noChangeShapeType="1"/>
                </p:cNvSpPr>
                <p:nvPr/>
              </p:nvSpPr>
              <p:spPr bwMode="auto">
                <a:xfrm>
                  <a:off x="5835" y="6345"/>
                  <a:ext cx="147" cy="2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31" name="Line 14"/>
                <p:cNvSpPr>
                  <a:spLocks noChangeShapeType="1"/>
                </p:cNvSpPr>
                <p:nvPr/>
              </p:nvSpPr>
              <p:spPr bwMode="auto">
                <a:xfrm>
                  <a:off x="5985" y="6600"/>
                  <a:ext cx="0" cy="58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4980" y="8884"/>
                <a:ext cx="146" cy="405"/>
                <a:chOff x="5400" y="5865"/>
                <a:chExt cx="296" cy="975"/>
              </a:xfrm>
            </p:grpSpPr>
            <p:sp>
              <p:nvSpPr>
                <p:cNvPr id="27726" name="AutoShape 16"/>
                <p:cNvSpPr>
                  <a:spLocks noChangeArrowheads="1"/>
                </p:cNvSpPr>
                <p:nvPr/>
              </p:nvSpPr>
              <p:spPr bwMode="auto">
                <a:xfrm>
                  <a:off x="5400" y="5865"/>
                  <a:ext cx="296" cy="375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7" name="Line 17"/>
                <p:cNvSpPr>
                  <a:spLocks noChangeShapeType="1"/>
                </p:cNvSpPr>
                <p:nvPr/>
              </p:nvSpPr>
              <p:spPr bwMode="auto">
                <a:xfrm>
                  <a:off x="5535" y="6195"/>
                  <a:ext cx="0" cy="5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8" name="Line 18"/>
                <p:cNvSpPr>
                  <a:spLocks noChangeShapeType="1"/>
                </p:cNvSpPr>
                <p:nvPr/>
              </p:nvSpPr>
              <p:spPr bwMode="auto">
                <a:xfrm flipH="1">
                  <a:off x="5430" y="6615"/>
                  <a:ext cx="225" cy="22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9" name="Line 19"/>
                <p:cNvSpPr>
                  <a:spLocks noChangeShapeType="1"/>
                </p:cNvSpPr>
                <p:nvPr/>
              </p:nvSpPr>
              <p:spPr bwMode="auto">
                <a:xfrm>
                  <a:off x="5400" y="6570"/>
                  <a:ext cx="270" cy="2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673" name="Freeform 20"/>
              <p:cNvSpPr>
                <a:spLocks/>
              </p:cNvSpPr>
              <p:nvPr/>
            </p:nvSpPr>
            <p:spPr bwMode="auto">
              <a:xfrm>
                <a:off x="6525" y="9071"/>
                <a:ext cx="180" cy="150"/>
              </a:xfrm>
              <a:custGeom>
                <a:avLst/>
                <a:gdLst>
                  <a:gd name="T0" fmla="*/ 90 w 180"/>
                  <a:gd name="T1" fmla="*/ 60 h 225"/>
                  <a:gd name="T2" fmla="*/ 150 w 180"/>
                  <a:gd name="T3" fmla="*/ 20 h 225"/>
                  <a:gd name="T4" fmla="*/ 105 w 180"/>
                  <a:gd name="T5" fmla="*/ 0 h 225"/>
                  <a:gd name="T6" fmla="*/ 0 w 180"/>
                  <a:gd name="T7" fmla="*/ 70 h 225"/>
                  <a:gd name="T8" fmla="*/ 15 w 180"/>
                  <a:gd name="T9" fmla="*/ 110 h 225"/>
                  <a:gd name="T10" fmla="*/ 105 w 180"/>
                  <a:gd name="T11" fmla="*/ 150 h 225"/>
                  <a:gd name="T12" fmla="*/ 180 w 180"/>
                  <a:gd name="T13" fmla="*/ 14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25"/>
                  <a:gd name="T23" fmla="*/ 180 w 180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25">
                    <a:moveTo>
                      <a:pt x="90" y="90"/>
                    </a:moveTo>
                    <a:cubicBezTo>
                      <a:pt x="111" y="83"/>
                      <a:pt x="169" y="77"/>
                      <a:pt x="150" y="30"/>
                    </a:cubicBezTo>
                    <a:cubicBezTo>
                      <a:pt x="143" y="13"/>
                      <a:pt x="120" y="10"/>
                      <a:pt x="105" y="0"/>
                    </a:cubicBezTo>
                    <a:cubicBezTo>
                      <a:pt x="23" y="21"/>
                      <a:pt x="26" y="27"/>
                      <a:pt x="0" y="105"/>
                    </a:cubicBezTo>
                    <a:cubicBezTo>
                      <a:pt x="5" y="125"/>
                      <a:pt x="1" y="149"/>
                      <a:pt x="15" y="165"/>
                    </a:cubicBezTo>
                    <a:cubicBezTo>
                      <a:pt x="39" y="192"/>
                      <a:pt x="105" y="225"/>
                      <a:pt x="105" y="225"/>
                    </a:cubicBezTo>
                    <a:cubicBezTo>
                      <a:pt x="170" y="209"/>
                      <a:pt x="144" y="210"/>
                      <a:pt x="180" y="21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" name="Group 21"/>
              <p:cNvGrpSpPr>
                <a:grpSpLocks/>
              </p:cNvGrpSpPr>
              <p:nvPr/>
            </p:nvGrpSpPr>
            <p:grpSpPr bwMode="auto">
              <a:xfrm>
                <a:off x="3355" y="9049"/>
                <a:ext cx="455" cy="147"/>
                <a:chOff x="4045" y="6848"/>
                <a:chExt cx="1070" cy="567"/>
              </a:xfrm>
            </p:grpSpPr>
            <p:sp>
              <p:nvSpPr>
                <p:cNvPr id="27724" name="Freeform 22"/>
                <p:cNvSpPr>
                  <a:spLocks/>
                </p:cNvSpPr>
                <p:nvPr/>
              </p:nvSpPr>
              <p:spPr bwMode="auto">
                <a:xfrm>
                  <a:off x="4045" y="6848"/>
                  <a:ext cx="1070" cy="567"/>
                </a:xfrm>
                <a:custGeom>
                  <a:avLst/>
                  <a:gdLst>
                    <a:gd name="T0" fmla="*/ 95 w 1070"/>
                    <a:gd name="T1" fmla="*/ 82 h 567"/>
                    <a:gd name="T2" fmla="*/ 185 w 1070"/>
                    <a:gd name="T3" fmla="*/ 7 h 567"/>
                    <a:gd name="T4" fmla="*/ 275 w 1070"/>
                    <a:gd name="T5" fmla="*/ 37 h 567"/>
                    <a:gd name="T6" fmla="*/ 440 w 1070"/>
                    <a:gd name="T7" fmla="*/ 97 h 567"/>
                    <a:gd name="T8" fmla="*/ 515 w 1070"/>
                    <a:gd name="T9" fmla="*/ 217 h 567"/>
                    <a:gd name="T10" fmla="*/ 935 w 1070"/>
                    <a:gd name="T11" fmla="*/ 382 h 567"/>
                    <a:gd name="T12" fmla="*/ 935 w 1070"/>
                    <a:gd name="T13" fmla="*/ 502 h 567"/>
                    <a:gd name="T14" fmla="*/ 125 w 1070"/>
                    <a:gd name="T15" fmla="*/ 562 h 567"/>
                    <a:gd name="T16" fmla="*/ 425 w 1070"/>
                    <a:gd name="T17" fmla="*/ 472 h 567"/>
                    <a:gd name="T18" fmla="*/ 215 w 1070"/>
                    <a:gd name="T19" fmla="*/ 322 h 567"/>
                    <a:gd name="T20" fmla="*/ 20 w 1070"/>
                    <a:gd name="T21" fmla="*/ 202 h 567"/>
                    <a:gd name="T22" fmla="*/ 95 w 1070"/>
                    <a:gd name="T23" fmla="*/ 82 h 56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070"/>
                    <a:gd name="T37" fmla="*/ 0 h 567"/>
                    <a:gd name="T38" fmla="*/ 1070 w 1070"/>
                    <a:gd name="T39" fmla="*/ 567 h 56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070" h="567">
                      <a:moveTo>
                        <a:pt x="95" y="82"/>
                      </a:moveTo>
                      <a:cubicBezTo>
                        <a:pt x="122" y="50"/>
                        <a:pt x="155" y="14"/>
                        <a:pt x="185" y="7"/>
                      </a:cubicBezTo>
                      <a:cubicBezTo>
                        <a:pt x="215" y="0"/>
                        <a:pt x="233" y="22"/>
                        <a:pt x="275" y="37"/>
                      </a:cubicBezTo>
                      <a:cubicBezTo>
                        <a:pt x="317" y="52"/>
                        <a:pt x="400" y="67"/>
                        <a:pt x="440" y="97"/>
                      </a:cubicBezTo>
                      <a:cubicBezTo>
                        <a:pt x="480" y="127"/>
                        <a:pt x="433" y="170"/>
                        <a:pt x="515" y="217"/>
                      </a:cubicBezTo>
                      <a:cubicBezTo>
                        <a:pt x="597" y="264"/>
                        <a:pt x="865" y="334"/>
                        <a:pt x="935" y="382"/>
                      </a:cubicBezTo>
                      <a:cubicBezTo>
                        <a:pt x="1005" y="430"/>
                        <a:pt x="1070" y="472"/>
                        <a:pt x="935" y="502"/>
                      </a:cubicBezTo>
                      <a:cubicBezTo>
                        <a:pt x="800" y="532"/>
                        <a:pt x="210" y="567"/>
                        <a:pt x="125" y="562"/>
                      </a:cubicBezTo>
                      <a:cubicBezTo>
                        <a:pt x="40" y="557"/>
                        <a:pt x="410" y="512"/>
                        <a:pt x="425" y="472"/>
                      </a:cubicBezTo>
                      <a:cubicBezTo>
                        <a:pt x="440" y="432"/>
                        <a:pt x="283" y="367"/>
                        <a:pt x="215" y="322"/>
                      </a:cubicBezTo>
                      <a:cubicBezTo>
                        <a:pt x="147" y="277"/>
                        <a:pt x="40" y="242"/>
                        <a:pt x="20" y="202"/>
                      </a:cubicBezTo>
                      <a:cubicBezTo>
                        <a:pt x="0" y="162"/>
                        <a:pt x="68" y="114"/>
                        <a:pt x="95" y="8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5" name="Freeform 23"/>
                <p:cNvSpPr>
                  <a:spLocks/>
                </p:cNvSpPr>
                <p:nvPr/>
              </p:nvSpPr>
              <p:spPr bwMode="auto">
                <a:xfrm>
                  <a:off x="4200" y="6975"/>
                  <a:ext cx="71" cy="90"/>
                </a:xfrm>
                <a:custGeom>
                  <a:avLst/>
                  <a:gdLst>
                    <a:gd name="T0" fmla="*/ 0 w 71"/>
                    <a:gd name="T1" fmla="*/ 0 h 90"/>
                    <a:gd name="T2" fmla="*/ 15 w 71"/>
                    <a:gd name="T3" fmla="*/ 60 h 90"/>
                    <a:gd name="T4" fmla="*/ 60 w 71"/>
                    <a:gd name="T5" fmla="*/ 75 h 90"/>
                    <a:gd name="T6" fmla="*/ 45 w 71"/>
                    <a:gd name="T7" fmla="*/ 15 h 90"/>
                    <a:gd name="T8" fmla="*/ 0 w 71"/>
                    <a:gd name="T9" fmla="*/ 30 h 90"/>
                    <a:gd name="T10" fmla="*/ 45 w 71"/>
                    <a:gd name="T11" fmla="*/ 45 h 90"/>
                    <a:gd name="T12" fmla="*/ 15 w 71"/>
                    <a:gd name="T13" fmla="*/ 90 h 9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71"/>
                    <a:gd name="T22" fmla="*/ 0 h 90"/>
                    <a:gd name="T23" fmla="*/ 71 w 71"/>
                    <a:gd name="T24" fmla="*/ 90 h 9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71" h="90">
                      <a:moveTo>
                        <a:pt x="0" y="0"/>
                      </a:moveTo>
                      <a:cubicBezTo>
                        <a:pt x="5" y="20"/>
                        <a:pt x="2" y="44"/>
                        <a:pt x="15" y="60"/>
                      </a:cubicBezTo>
                      <a:cubicBezTo>
                        <a:pt x="25" y="72"/>
                        <a:pt x="51" y="88"/>
                        <a:pt x="60" y="75"/>
                      </a:cubicBezTo>
                      <a:cubicBezTo>
                        <a:pt x="71" y="58"/>
                        <a:pt x="50" y="35"/>
                        <a:pt x="45" y="15"/>
                      </a:cubicBezTo>
                      <a:cubicBezTo>
                        <a:pt x="30" y="20"/>
                        <a:pt x="0" y="14"/>
                        <a:pt x="0" y="30"/>
                      </a:cubicBezTo>
                      <a:cubicBezTo>
                        <a:pt x="0" y="46"/>
                        <a:pt x="41" y="30"/>
                        <a:pt x="45" y="45"/>
                      </a:cubicBezTo>
                      <a:cubicBezTo>
                        <a:pt x="49" y="62"/>
                        <a:pt x="15" y="90"/>
                        <a:pt x="15" y="90"/>
                      </a:cubicBezTo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24"/>
              <p:cNvGrpSpPr>
                <a:grpSpLocks/>
              </p:cNvGrpSpPr>
              <p:nvPr/>
            </p:nvGrpSpPr>
            <p:grpSpPr bwMode="auto">
              <a:xfrm>
                <a:off x="4320" y="8891"/>
                <a:ext cx="60" cy="300"/>
                <a:chOff x="5835" y="6345"/>
                <a:chExt cx="150" cy="840"/>
              </a:xfrm>
            </p:grpSpPr>
            <p:sp>
              <p:nvSpPr>
                <p:cNvPr id="27722" name="Line 25"/>
                <p:cNvSpPr>
                  <a:spLocks noChangeShapeType="1"/>
                </p:cNvSpPr>
                <p:nvPr/>
              </p:nvSpPr>
              <p:spPr bwMode="auto">
                <a:xfrm>
                  <a:off x="5835" y="6345"/>
                  <a:ext cx="147" cy="2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3" name="Line 26"/>
                <p:cNvSpPr>
                  <a:spLocks noChangeShapeType="1"/>
                </p:cNvSpPr>
                <p:nvPr/>
              </p:nvSpPr>
              <p:spPr bwMode="auto">
                <a:xfrm>
                  <a:off x="5985" y="6600"/>
                  <a:ext cx="0" cy="58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" name="Group 27"/>
              <p:cNvGrpSpPr>
                <a:grpSpLocks/>
              </p:cNvGrpSpPr>
              <p:nvPr/>
            </p:nvGrpSpPr>
            <p:grpSpPr bwMode="auto">
              <a:xfrm>
                <a:off x="4530" y="8906"/>
                <a:ext cx="60" cy="300"/>
                <a:chOff x="5835" y="6345"/>
                <a:chExt cx="150" cy="840"/>
              </a:xfrm>
            </p:grpSpPr>
            <p:sp>
              <p:nvSpPr>
                <p:cNvPr id="27720" name="Line 28"/>
                <p:cNvSpPr>
                  <a:spLocks noChangeShapeType="1"/>
                </p:cNvSpPr>
                <p:nvPr/>
              </p:nvSpPr>
              <p:spPr bwMode="auto">
                <a:xfrm>
                  <a:off x="5835" y="6345"/>
                  <a:ext cx="147" cy="2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21" name="Line 29"/>
                <p:cNvSpPr>
                  <a:spLocks noChangeShapeType="1"/>
                </p:cNvSpPr>
                <p:nvPr/>
              </p:nvSpPr>
              <p:spPr bwMode="auto">
                <a:xfrm>
                  <a:off x="5985" y="6600"/>
                  <a:ext cx="0" cy="58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30"/>
              <p:cNvGrpSpPr>
                <a:grpSpLocks/>
              </p:cNvGrpSpPr>
              <p:nvPr/>
            </p:nvGrpSpPr>
            <p:grpSpPr bwMode="auto">
              <a:xfrm>
                <a:off x="4770" y="8906"/>
                <a:ext cx="60" cy="300"/>
                <a:chOff x="5835" y="6345"/>
                <a:chExt cx="150" cy="840"/>
              </a:xfrm>
            </p:grpSpPr>
            <p:sp>
              <p:nvSpPr>
                <p:cNvPr id="27718" name="Line 31"/>
                <p:cNvSpPr>
                  <a:spLocks noChangeShapeType="1"/>
                </p:cNvSpPr>
                <p:nvPr/>
              </p:nvSpPr>
              <p:spPr bwMode="auto">
                <a:xfrm>
                  <a:off x="5835" y="6345"/>
                  <a:ext cx="147" cy="2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9" name="Line 32"/>
                <p:cNvSpPr>
                  <a:spLocks noChangeShapeType="1"/>
                </p:cNvSpPr>
                <p:nvPr/>
              </p:nvSpPr>
              <p:spPr bwMode="auto">
                <a:xfrm>
                  <a:off x="5985" y="6600"/>
                  <a:ext cx="0" cy="58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33"/>
              <p:cNvGrpSpPr>
                <a:grpSpLocks/>
              </p:cNvGrpSpPr>
              <p:nvPr/>
            </p:nvGrpSpPr>
            <p:grpSpPr bwMode="auto">
              <a:xfrm>
                <a:off x="5250" y="8854"/>
                <a:ext cx="146" cy="405"/>
                <a:chOff x="5400" y="5865"/>
                <a:chExt cx="296" cy="975"/>
              </a:xfrm>
            </p:grpSpPr>
            <p:sp>
              <p:nvSpPr>
                <p:cNvPr id="27714" name="AutoShape 34"/>
                <p:cNvSpPr>
                  <a:spLocks noChangeArrowheads="1"/>
                </p:cNvSpPr>
                <p:nvPr/>
              </p:nvSpPr>
              <p:spPr bwMode="auto">
                <a:xfrm>
                  <a:off x="5400" y="5865"/>
                  <a:ext cx="296" cy="375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5" name="Line 35"/>
                <p:cNvSpPr>
                  <a:spLocks noChangeShapeType="1"/>
                </p:cNvSpPr>
                <p:nvPr/>
              </p:nvSpPr>
              <p:spPr bwMode="auto">
                <a:xfrm>
                  <a:off x="5535" y="6195"/>
                  <a:ext cx="0" cy="5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6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5430" y="6615"/>
                  <a:ext cx="225" cy="22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7" name="Line 37"/>
                <p:cNvSpPr>
                  <a:spLocks noChangeShapeType="1"/>
                </p:cNvSpPr>
                <p:nvPr/>
              </p:nvSpPr>
              <p:spPr bwMode="auto">
                <a:xfrm>
                  <a:off x="5400" y="6570"/>
                  <a:ext cx="270" cy="2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38"/>
              <p:cNvGrpSpPr>
                <a:grpSpLocks/>
              </p:cNvGrpSpPr>
              <p:nvPr/>
            </p:nvGrpSpPr>
            <p:grpSpPr bwMode="auto">
              <a:xfrm>
                <a:off x="5505" y="8884"/>
                <a:ext cx="146" cy="405"/>
                <a:chOff x="5400" y="5865"/>
                <a:chExt cx="296" cy="975"/>
              </a:xfrm>
            </p:grpSpPr>
            <p:sp>
              <p:nvSpPr>
                <p:cNvPr id="27710" name="AutoShape 39"/>
                <p:cNvSpPr>
                  <a:spLocks noChangeArrowheads="1"/>
                </p:cNvSpPr>
                <p:nvPr/>
              </p:nvSpPr>
              <p:spPr bwMode="auto">
                <a:xfrm>
                  <a:off x="5400" y="5865"/>
                  <a:ext cx="296" cy="375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1" name="Line 40"/>
                <p:cNvSpPr>
                  <a:spLocks noChangeShapeType="1"/>
                </p:cNvSpPr>
                <p:nvPr/>
              </p:nvSpPr>
              <p:spPr bwMode="auto">
                <a:xfrm>
                  <a:off x="5535" y="6195"/>
                  <a:ext cx="0" cy="5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2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5430" y="6615"/>
                  <a:ext cx="225" cy="22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13" name="Line 42"/>
                <p:cNvSpPr>
                  <a:spLocks noChangeShapeType="1"/>
                </p:cNvSpPr>
                <p:nvPr/>
              </p:nvSpPr>
              <p:spPr bwMode="auto">
                <a:xfrm>
                  <a:off x="5400" y="6570"/>
                  <a:ext cx="270" cy="2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4" name="Group 43"/>
              <p:cNvGrpSpPr>
                <a:grpSpLocks/>
              </p:cNvGrpSpPr>
              <p:nvPr/>
            </p:nvGrpSpPr>
            <p:grpSpPr bwMode="auto">
              <a:xfrm>
                <a:off x="5790" y="8869"/>
                <a:ext cx="146" cy="405"/>
                <a:chOff x="5400" y="5865"/>
                <a:chExt cx="296" cy="975"/>
              </a:xfrm>
            </p:grpSpPr>
            <p:sp>
              <p:nvSpPr>
                <p:cNvPr id="27706" name="AutoShape 44"/>
                <p:cNvSpPr>
                  <a:spLocks noChangeArrowheads="1"/>
                </p:cNvSpPr>
                <p:nvPr/>
              </p:nvSpPr>
              <p:spPr bwMode="auto">
                <a:xfrm>
                  <a:off x="5400" y="5865"/>
                  <a:ext cx="296" cy="375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7" name="Line 45"/>
                <p:cNvSpPr>
                  <a:spLocks noChangeShapeType="1"/>
                </p:cNvSpPr>
                <p:nvPr/>
              </p:nvSpPr>
              <p:spPr bwMode="auto">
                <a:xfrm>
                  <a:off x="5535" y="6195"/>
                  <a:ext cx="0" cy="5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8" name="Line 46"/>
                <p:cNvSpPr>
                  <a:spLocks noChangeShapeType="1"/>
                </p:cNvSpPr>
                <p:nvPr/>
              </p:nvSpPr>
              <p:spPr bwMode="auto">
                <a:xfrm flipH="1">
                  <a:off x="5430" y="6615"/>
                  <a:ext cx="225" cy="22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9" name="Line 47"/>
                <p:cNvSpPr>
                  <a:spLocks noChangeShapeType="1"/>
                </p:cNvSpPr>
                <p:nvPr/>
              </p:nvSpPr>
              <p:spPr bwMode="auto">
                <a:xfrm>
                  <a:off x="5400" y="6570"/>
                  <a:ext cx="270" cy="2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48"/>
              <p:cNvGrpSpPr>
                <a:grpSpLocks/>
              </p:cNvGrpSpPr>
              <p:nvPr/>
            </p:nvGrpSpPr>
            <p:grpSpPr bwMode="auto">
              <a:xfrm>
                <a:off x="6075" y="8869"/>
                <a:ext cx="146" cy="405"/>
                <a:chOff x="5400" y="5865"/>
                <a:chExt cx="296" cy="975"/>
              </a:xfrm>
            </p:grpSpPr>
            <p:sp>
              <p:nvSpPr>
                <p:cNvPr id="27702" name="AutoShape 49"/>
                <p:cNvSpPr>
                  <a:spLocks noChangeArrowheads="1"/>
                </p:cNvSpPr>
                <p:nvPr/>
              </p:nvSpPr>
              <p:spPr bwMode="auto">
                <a:xfrm>
                  <a:off x="5400" y="5865"/>
                  <a:ext cx="296" cy="375"/>
                </a:xfrm>
                <a:prstGeom prst="moon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3" name="Line 50"/>
                <p:cNvSpPr>
                  <a:spLocks noChangeShapeType="1"/>
                </p:cNvSpPr>
                <p:nvPr/>
              </p:nvSpPr>
              <p:spPr bwMode="auto">
                <a:xfrm>
                  <a:off x="5535" y="6195"/>
                  <a:ext cx="0" cy="55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4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5430" y="6615"/>
                  <a:ext cx="225" cy="22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5" name="Line 52"/>
                <p:cNvSpPr>
                  <a:spLocks noChangeShapeType="1"/>
                </p:cNvSpPr>
                <p:nvPr/>
              </p:nvSpPr>
              <p:spPr bwMode="auto">
                <a:xfrm>
                  <a:off x="5400" y="6570"/>
                  <a:ext cx="270" cy="27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682" name="Freeform 53"/>
              <p:cNvSpPr>
                <a:spLocks/>
              </p:cNvSpPr>
              <p:nvPr/>
            </p:nvSpPr>
            <p:spPr bwMode="auto">
              <a:xfrm>
                <a:off x="6675" y="8846"/>
                <a:ext cx="180" cy="150"/>
              </a:xfrm>
              <a:custGeom>
                <a:avLst/>
                <a:gdLst>
                  <a:gd name="T0" fmla="*/ 90 w 180"/>
                  <a:gd name="T1" fmla="*/ 60 h 225"/>
                  <a:gd name="T2" fmla="*/ 150 w 180"/>
                  <a:gd name="T3" fmla="*/ 20 h 225"/>
                  <a:gd name="T4" fmla="*/ 105 w 180"/>
                  <a:gd name="T5" fmla="*/ 0 h 225"/>
                  <a:gd name="T6" fmla="*/ 0 w 180"/>
                  <a:gd name="T7" fmla="*/ 70 h 225"/>
                  <a:gd name="T8" fmla="*/ 15 w 180"/>
                  <a:gd name="T9" fmla="*/ 110 h 225"/>
                  <a:gd name="T10" fmla="*/ 105 w 180"/>
                  <a:gd name="T11" fmla="*/ 150 h 225"/>
                  <a:gd name="T12" fmla="*/ 180 w 180"/>
                  <a:gd name="T13" fmla="*/ 14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25"/>
                  <a:gd name="T23" fmla="*/ 180 w 180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25">
                    <a:moveTo>
                      <a:pt x="90" y="90"/>
                    </a:moveTo>
                    <a:cubicBezTo>
                      <a:pt x="111" y="83"/>
                      <a:pt x="169" y="77"/>
                      <a:pt x="150" y="30"/>
                    </a:cubicBezTo>
                    <a:cubicBezTo>
                      <a:pt x="143" y="13"/>
                      <a:pt x="120" y="10"/>
                      <a:pt x="105" y="0"/>
                    </a:cubicBezTo>
                    <a:cubicBezTo>
                      <a:pt x="23" y="21"/>
                      <a:pt x="26" y="27"/>
                      <a:pt x="0" y="105"/>
                    </a:cubicBezTo>
                    <a:cubicBezTo>
                      <a:pt x="5" y="125"/>
                      <a:pt x="1" y="149"/>
                      <a:pt x="15" y="165"/>
                    </a:cubicBezTo>
                    <a:cubicBezTo>
                      <a:pt x="39" y="192"/>
                      <a:pt x="105" y="225"/>
                      <a:pt x="105" y="225"/>
                    </a:cubicBezTo>
                    <a:cubicBezTo>
                      <a:pt x="170" y="209"/>
                      <a:pt x="144" y="210"/>
                      <a:pt x="180" y="21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83" name="Freeform 54"/>
              <p:cNvSpPr>
                <a:spLocks/>
              </p:cNvSpPr>
              <p:nvPr/>
            </p:nvSpPr>
            <p:spPr bwMode="auto">
              <a:xfrm>
                <a:off x="6375" y="8831"/>
                <a:ext cx="180" cy="150"/>
              </a:xfrm>
              <a:custGeom>
                <a:avLst/>
                <a:gdLst>
                  <a:gd name="T0" fmla="*/ 90 w 180"/>
                  <a:gd name="T1" fmla="*/ 60 h 225"/>
                  <a:gd name="T2" fmla="*/ 150 w 180"/>
                  <a:gd name="T3" fmla="*/ 20 h 225"/>
                  <a:gd name="T4" fmla="*/ 105 w 180"/>
                  <a:gd name="T5" fmla="*/ 0 h 225"/>
                  <a:gd name="T6" fmla="*/ 0 w 180"/>
                  <a:gd name="T7" fmla="*/ 70 h 225"/>
                  <a:gd name="T8" fmla="*/ 15 w 180"/>
                  <a:gd name="T9" fmla="*/ 110 h 225"/>
                  <a:gd name="T10" fmla="*/ 105 w 180"/>
                  <a:gd name="T11" fmla="*/ 150 h 225"/>
                  <a:gd name="T12" fmla="*/ 180 w 180"/>
                  <a:gd name="T13" fmla="*/ 140 h 2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25"/>
                  <a:gd name="T23" fmla="*/ 180 w 180"/>
                  <a:gd name="T24" fmla="*/ 225 h 2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25">
                    <a:moveTo>
                      <a:pt x="90" y="90"/>
                    </a:moveTo>
                    <a:cubicBezTo>
                      <a:pt x="111" y="83"/>
                      <a:pt x="169" y="77"/>
                      <a:pt x="150" y="30"/>
                    </a:cubicBezTo>
                    <a:cubicBezTo>
                      <a:pt x="143" y="13"/>
                      <a:pt x="120" y="10"/>
                      <a:pt x="105" y="0"/>
                    </a:cubicBezTo>
                    <a:cubicBezTo>
                      <a:pt x="23" y="21"/>
                      <a:pt x="26" y="27"/>
                      <a:pt x="0" y="105"/>
                    </a:cubicBezTo>
                    <a:cubicBezTo>
                      <a:pt x="5" y="125"/>
                      <a:pt x="1" y="149"/>
                      <a:pt x="15" y="165"/>
                    </a:cubicBezTo>
                    <a:cubicBezTo>
                      <a:pt x="39" y="192"/>
                      <a:pt x="105" y="225"/>
                      <a:pt x="105" y="225"/>
                    </a:cubicBezTo>
                    <a:cubicBezTo>
                      <a:pt x="170" y="209"/>
                      <a:pt x="144" y="210"/>
                      <a:pt x="180" y="210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" name="Group 55"/>
              <p:cNvGrpSpPr>
                <a:grpSpLocks/>
              </p:cNvGrpSpPr>
              <p:nvPr/>
            </p:nvGrpSpPr>
            <p:grpSpPr bwMode="auto">
              <a:xfrm>
                <a:off x="7036" y="8756"/>
                <a:ext cx="749" cy="255"/>
                <a:chOff x="7036" y="8756"/>
                <a:chExt cx="749" cy="255"/>
              </a:xfrm>
            </p:grpSpPr>
            <p:sp>
              <p:nvSpPr>
                <p:cNvPr id="27698" name="Arc 56"/>
                <p:cNvSpPr>
                  <a:spLocks/>
                </p:cNvSpPr>
                <p:nvPr/>
              </p:nvSpPr>
              <p:spPr bwMode="auto">
                <a:xfrm>
                  <a:off x="7036" y="8801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9" name="Arc 57"/>
                <p:cNvSpPr>
                  <a:spLocks/>
                </p:cNvSpPr>
                <p:nvPr/>
              </p:nvSpPr>
              <p:spPr bwMode="auto">
                <a:xfrm>
                  <a:off x="7261" y="878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0" name="Arc 58"/>
                <p:cNvSpPr>
                  <a:spLocks/>
                </p:cNvSpPr>
                <p:nvPr/>
              </p:nvSpPr>
              <p:spPr bwMode="auto">
                <a:xfrm>
                  <a:off x="7471" y="878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701" name="Arc 59"/>
                <p:cNvSpPr>
                  <a:spLocks/>
                </p:cNvSpPr>
                <p:nvPr/>
              </p:nvSpPr>
              <p:spPr bwMode="auto">
                <a:xfrm>
                  <a:off x="7696" y="875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60"/>
              <p:cNvGrpSpPr>
                <a:grpSpLocks/>
              </p:cNvGrpSpPr>
              <p:nvPr/>
            </p:nvGrpSpPr>
            <p:grpSpPr bwMode="auto">
              <a:xfrm>
                <a:off x="7051" y="9026"/>
                <a:ext cx="749" cy="255"/>
                <a:chOff x="7036" y="8756"/>
                <a:chExt cx="749" cy="255"/>
              </a:xfrm>
            </p:grpSpPr>
            <p:sp>
              <p:nvSpPr>
                <p:cNvPr id="27694" name="Arc 61"/>
                <p:cNvSpPr>
                  <a:spLocks/>
                </p:cNvSpPr>
                <p:nvPr/>
              </p:nvSpPr>
              <p:spPr bwMode="auto">
                <a:xfrm>
                  <a:off x="7036" y="8801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5" name="Arc 62"/>
                <p:cNvSpPr>
                  <a:spLocks/>
                </p:cNvSpPr>
                <p:nvPr/>
              </p:nvSpPr>
              <p:spPr bwMode="auto">
                <a:xfrm>
                  <a:off x="7261" y="878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6" name="Arc 63"/>
                <p:cNvSpPr>
                  <a:spLocks/>
                </p:cNvSpPr>
                <p:nvPr/>
              </p:nvSpPr>
              <p:spPr bwMode="auto">
                <a:xfrm>
                  <a:off x="7471" y="878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7" name="Arc 64"/>
                <p:cNvSpPr>
                  <a:spLocks/>
                </p:cNvSpPr>
                <p:nvPr/>
              </p:nvSpPr>
              <p:spPr bwMode="auto">
                <a:xfrm>
                  <a:off x="7696" y="8756"/>
                  <a:ext cx="89" cy="210"/>
                </a:xfrm>
                <a:custGeom>
                  <a:avLst/>
                  <a:gdLst>
                    <a:gd name="T0" fmla="*/ 0 w 43116"/>
                    <a:gd name="T1" fmla="*/ 2 h 21600"/>
                    <a:gd name="T2" fmla="*/ 0 w 43116"/>
                    <a:gd name="T3" fmla="*/ 2 h 21600"/>
                    <a:gd name="T4" fmla="*/ 0 w 43116"/>
                    <a:gd name="T5" fmla="*/ 2 h 21600"/>
                    <a:gd name="T6" fmla="*/ 0 60000 65536"/>
                    <a:gd name="T7" fmla="*/ 0 60000 65536"/>
                    <a:gd name="T8" fmla="*/ 0 60000 65536"/>
                    <a:gd name="T9" fmla="*/ 0 w 43116"/>
                    <a:gd name="T10" fmla="*/ 0 h 21600"/>
                    <a:gd name="T11" fmla="*/ 43116 w 43116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3116" h="21600" fill="none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</a:path>
                    <a:path w="43116" h="21600" stroke="0" extrusionOk="0">
                      <a:moveTo>
                        <a:pt x="-1" y="19701"/>
                      </a:moveTo>
                      <a:cubicBezTo>
                        <a:pt x="983" y="8551"/>
                        <a:pt x="10322" y="-1"/>
                        <a:pt x="21516" y="0"/>
                      </a:cubicBezTo>
                      <a:cubicBezTo>
                        <a:pt x="33445" y="0"/>
                        <a:pt x="43116" y="9670"/>
                        <a:pt x="43116" y="21600"/>
                      </a:cubicBezTo>
                      <a:lnTo>
                        <a:pt x="21516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8" name="Group 65"/>
              <p:cNvGrpSpPr>
                <a:grpSpLocks/>
              </p:cNvGrpSpPr>
              <p:nvPr/>
            </p:nvGrpSpPr>
            <p:grpSpPr bwMode="auto">
              <a:xfrm>
                <a:off x="8025" y="9056"/>
                <a:ext cx="270" cy="225"/>
                <a:chOff x="6675" y="10226"/>
                <a:chExt cx="270" cy="225"/>
              </a:xfrm>
            </p:grpSpPr>
            <p:sp>
              <p:nvSpPr>
                <p:cNvPr id="27691" name="Line 66"/>
                <p:cNvSpPr>
                  <a:spLocks noChangeShapeType="1"/>
                </p:cNvSpPr>
                <p:nvPr/>
              </p:nvSpPr>
              <p:spPr bwMode="auto">
                <a:xfrm>
                  <a:off x="6675" y="10241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2" name="Line 67"/>
                <p:cNvSpPr>
                  <a:spLocks noChangeShapeType="1"/>
                </p:cNvSpPr>
                <p:nvPr/>
              </p:nvSpPr>
              <p:spPr bwMode="auto">
                <a:xfrm>
                  <a:off x="6825" y="10226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3" name="Line 68"/>
                <p:cNvSpPr>
                  <a:spLocks noChangeShapeType="1"/>
                </p:cNvSpPr>
                <p:nvPr/>
              </p:nvSpPr>
              <p:spPr bwMode="auto">
                <a:xfrm>
                  <a:off x="6945" y="10226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9" name="Group 69"/>
              <p:cNvGrpSpPr>
                <a:grpSpLocks/>
              </p:cNvGrpSpPr>
              <p:nvPr/>
            </p:nvGrpSpPr>
            <p:grpSpPr bwMode="auto">
              <a:xfrm>
                <a:off x="8025" y="8771"/>
                <a:ext cx="270" cy="225"/>
                <a:chOff x="6675" y="10226"/>
                <a:chExt cx="270" cy="225"/>
              </a:xfrm>
            </p:grpSpPr>
            <p:sp>
              <p:nvSpPr>
                <p:cNvPr id="27688" name="Line 70"/>
                <p:cNvSpPr>
                  <a:spLocks noChangeShapeType="1"/>
                </p:cNvSpPr>
                <p:nvPr/>
              </p:nvSpPr>
              <p:spPr bwMode="auto">
                <a:xfrm>
                  <a:off x="6675" y="10241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9" name="Line 71"/>
                <p:cNvSpPr>
                  <a:spLocks noChangeShapeType="1"/>
                </p:cNvSpPr>
                <p:nvPr/>
              </p:nvSpPr>
              <p:spPr bwMode="auto">
                <a:xfrm>
                  <a:off x="6825" y="10226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0" name="Line 72"/>
                <p:cNvSpPr>
                  <a:spLocks noChangeShapeType="1"/>
                </p:cNvSpPr>
                <p:nvPr/>
              </p:nvSpPr>
              <p:spPr bwMode="auto">
                <a:xfrm>
                  <a:off x="6945" y="10226"/>
                  <a:ext cx="0" cy="21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7651" name="Rectangle 73"/>
          <p:cNvSpPr>
            <a:spLocks noChangeArrowheads="1"/>
          </p:cNvSpPr>
          <p:nvPr/>
        </p:nvSpPr>
        <p:spPr bwMode="auto">
          <a:xfrm>
            <a:off x="900113" y="855663"/>
            <a:ext cx="591661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Число</a:t>
            </a: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</a:rPr>
              <a:t>1 245 386</a:t>
            </a:r>
            <a:r>
              <a:rPr lang="ru-RU" sz="4000" b="1">
                <a:solidFill>
                  <a:srgbClr val="663300"/>
                </a:solidFill>
                <a:latin typeface="Times New Roman" pitchFamily="18" charset="0"/>
              </a:rPr>
              <a:t> </a:t>
            </a:r>
            <a:br>
              <a:rPr lang="ru-RU" sz="4000" b="1">
                <a:solidFill>
                  <a:srgbClr val="663300"/>
                </a:solidFill>
                <a:latin typeface="Times New Roman" pitchFamily="18" charset="0"/>
              </a:rPr>
            </a:b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в</a:t>
            </a:r>
            <a:r>
              <a:rPr lang="ru-RU" sz="2400">
                <a:solidFill>
                  <a:srgbClr val="663300"/>
                </a:solidFill>
                <a:latin typeface="Times New Roman" pitchFamily="18" charset="0"/>
              </a:rPr>
              <a:t> </a:t>
            </a:r>
            <a:r>
              <a:rPr lang="ru-RU" sz="2400">
                <a:solidFill>
                  <a:schemeClr val="tx1"/>
                </a:solidFill>
                <a:latin typeface="Times New Roman" pitchFamily="18" charset="0"/>
              </a:rPr>
              <a:t>древнеегипетской записи будет выглядеть</a:t>
            </a:r>
          </a:p>
        </p:txBody>
      </p:sp>
      <p:sp>
        <p:nvSpPr>
          <p:cNvPr id="27652" name="Text Box 74"/>
          <p:cNvSpPr txBox="1">
            <a:spLocks noChangeArrowheads="1"/>
          </p:cNvSpPr>
          <p:nvPr/>
        </p:nvSpPr>
        <p:spPr bwMode="auto">
          <a:xfrm>
            <a:off x="611188" y="5445125"/>
            <a:ext cx="576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7653" name="Text Box 75"/>
          <p:cNvSpPr txBox="1">
            <a:spLocks noChangeArrowheads="1"/>
          </p:cNvSpPr>
          <p:nvPr/>
        </p:nvSpPr>
        <p:spPr bwMode="auto">
          <a:xfrm>
            <a:off x="1692275" y="5445125"/>
            <a:ext cx="576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2</a:t>
            </a:r>
          </a:p>
        </p:txBody>
      </p:sp>
      <p:sp>
        <p:nvSpPr>
          <p:cNvPr id="27654" name="Text Box 76"/>
          <p:cNvSpPr txBox="1">
            <a:spLocks noChangeArrowheads="1"/>
          </p:cNvSpPr>
          <p:nvPr/>
        </p:nvSpPr>
        <p:spPr bwMode="auto">
          <a:xfrm>
            <a:off x="2771775" y="5445125"/>
            <a:ext cx="576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4</a:t>
            </a:r>
          </a:p>
        </p:txBody>
      </p:sp>
      <p:sp>
        <p:nvSpPr>
          <p:cNvPr id="27655" name="Text Box 77"/>
          <p:cNvSpPr txBox="1">
            <a:spLocks noChangeArrowheads="1"/>
          </p:cNvSpPr>
          <p:nvPr/>
        </p:nvSpPr>
        <p:spPr bwMode="auto">
          <a:xfrm>
            <a:off x="4284663" y="5445125"/>
            <a:ext cx="576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5</a:t>
            </a:r>
          </a:p>
        </p:txBody>
      </p:sp>
      <p:sp>
        <p:nvSpPr>
          <p:cNvPr id="27656" name="Text Box 78"/>
          <p:cNvSpPr txBox="1">
            <a:spLocks noChangeArrowheads="1"/>
          </p:cNvSpPr>
          <p:nvPr/>
        </p:nvSpPr>
        <p:spPr bwMode="auto">
          <a:xfrm>
            <a:off x="5724525" y="5373688"/>
            <a:ext cx="576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3</a:t>
            </a:r>
          </a:p>
        </p:txBody>
      </p:sp>
      <p:sp>
        <p:nvSpPr>
          <p:cNvPr id="27657" name="Text Box 79"/>
          <p:cNvSpPr txBox="1">
            <a:spLocks noChangeArrowheads="1"/>
          </p:cNvSpPr>
          <p:nvPr/>
        </p:nvSpPr>
        <p:spPr bwMode="auto">
          <a:xfrm>
            <a:off x="6732588" y="5373688"/>
            <a:ext cx="5762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8</a:t>
            </a:r>
          </a:p>
        </p:txBody>
      </p:sp>
      <p:sp>
        <p:nvSpPr>
          <p:cNvPr id="27658" name="Text Box 80"/>
          <p:cNvSpPr txBox="1">
            <a:spLocks noChangeArrowheads="1"/>
          </p:cNvSpPr>
          <p:nvPr/>
        </p:nvSpPr>
        <p:spPr bwMode="auto">
          <a:xfrm>
            <a:off x="7740650" y="5373688"/>
            <a:ext cx="5762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4000">
                <a:solidFill>
                  <a:schemeClr val="tx1"/>
                </a:solidFill>
                <a:latin typeface="Times New Roman" pitchFamily="18" charset="0"/>
              </a:rPr>
              <a:t>6</a:t>
            </a:r>
          </a:p>
        </p:txBody>
      </p:sp>
      <p:sp>
        <p:nvSpPr>
          <p:cNvPr id="27659" name="AutoShape 81"/>
          <p:cNvSpPr>
            <a:spLocks/>
          </p:cNvSpPr>
          <p:nvPr/>
        </p:nvSpPr>
        <p:spPr bwMode="auto">
          <a:xfrm rot="-5400000">
            <a:off x="4175918" y="4256882"/>
            <a:ext cx="576263" cy="1657350"/>
          </a:xfrm>
          <a:prstGeom prst="leftBrace">
            <a:avLst>
              <a:gd name="adj1" fmla="val 239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0" name="AutoShape 82"/>
          <p:cNvSpPr>
            <a:spLocks/>
          </p:cNvSpPr>
          <p:nvPr/>
        </p:nvSpPr>
        <p:spPr bwMode="auto">
          <a:xfrm rot="-5400000">
            <a:off x="5580857" y="4580731"/>
            <a:ext cx="503238" cy="936625"/>
          </a:xfrm>
          <a:prstGeom prst="leftBrace">
            <a:avLst>
              <a:gd name="adj1" fmla="val 1551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1" name="AutoShape 83"/>
          <p:cNvSpPr>
            <a:spLocks/>
          </p:cNvSpPr>
          <p:nvPr/>
        </p:nvSpPr>
        <p:spPr bwMode="auto">
          <a:xfrm rot="-5400000">
            <a:off x="6804025" y="4437063"/>
            <a:ext cx="503238" cy="1223962"/>
          </a:xfrm>
          <a:prstGeom prst="leftBrace">
            <a:avLst>
              <a:gd name="adj1" fmla="val 2026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2" name="AutoShape 84"/>
          <p:cNvSpPr>
            <a:spLocks/>
          </p:cNvSpPr>
          <p:nvPr/>
        </p:nvSpPr>
        <p:spPr bwMode="auto">
          <a:xfrm rot="-5400000">
            <a:off x="7812881" y="4723607"/>
            <a:ext cx="503237" cy="793750"/>
          </a:xfrm>
          <a:prstGeom prst="leftBrace">
            <a:avLst>
              <a:gd name="adj1" fmla="val 131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3" name="AutoShape 85"/>
          <p:cNvSpPr>
            <a:spLocks/>
          </p:cNvSpPr>
          <p:nvPr/>
        </p:nvSpPr>
        <p:spPr bwMode="auto">
          <a:xfrm rot="-5400000">
            <a:off x="2699545" y="4580731"/>
            <a:ext cx="576262" cy="1152525"/>
          </a:xfrm>
          <a:prstGeom prst="lef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4" name="AutoShape 86"/>
          <p:cNvSpPr>
            <a:spLocks/>
          </p:cNvSpPr>
          <p:nvPr/>
        </p:nvSpPr>
        <p:spPr bwMode="auto">
          <a:xfrm rot="-5400000">
            <a:off x="1583532" y="4761706"/>
            <a:ext cx="647700" cy="719137"/>
          </a:xfrm>
          <a:prstGeom prst="leftBrace">
            <a:avLst>
              <a:gd name="adj1" fmla="val 92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5" name="AutoShape 87"/>
          <p:cNvSpPr>
            <a:spLocks/>
          </p:cNvSpPr>
          <p:nvPr/>
        </p:nvSpPr>
        <p:spPr bwMode="auto">
          <a:xfrm rot="-5400000">
            <a:off x="646907" y="4761706"/>
            <a:ext cx="647700" cy="719137"/>
          </a:xfrm>
          <a:prstGeom prst="leftBrace">
            <a:avLst>
              <a:gd name="adj1" fmla="val 925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66" name="Rectangle 90"/>
          <p:cNvSpPr>
            <a:spLocks noGrp="1" noChangeArrowheads="1"/>
          </p:cNvSpPr>
          <p:nvPr>
            <p:ph type="title"/>
          </p:nvPr>
        </p:nvSpPr>
        <p:spPr>
          <a:xfrm>
            <a:off x="3348038" y="-242888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/>
              <a:t>Например: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Преимущества и неудобства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Преимущества в том, что на тот момент не было лучше счета.</a:t>
            </a:r>
          </a:p>
          <a:p>
            <a:pPr eaLnBrk="1" hangingPunct="1"/>
            <a:endParaRPr lang="ru-RU" sz="4000" smtClean="0"/>
          </a:p>
          <a:p>
            <a:pPr eaLnBrk="1" hangingPunct="1"/>
            <a:r>
              <a:rPr lang="ru-RU" sz="4000" smtClean="0"/>
              <a:t>Неудобства в том ,что было тяжело писать.</a:t>
            </a:r>
          </a:p>
          <a:p>
            <a:pPr eaLnBrk="1" hangingPunct="1"/>
            <a:endParaRPr lang="ru-RU" sz="4000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Вавилонская нумерация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328982" cy="4525963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29058" y="1600200"/>
            <a:ext cx="475774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древнем Вавилоне примерно за 40 веков до нашего времени создалась позиционная нумерация, то есть такой способ записи чисел, при котором одна и та же цифра может обозначать разные числа, смотря по месту, занимаемому этой цифрой. В вавилонской поместной нумерации ту роль, которую у нас играет число 10, играет число 60, и потому эту нумерацию называют шестидесятеричной.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5059" name="Picture 13" descr="Untitled-1%20cop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3572045" cy="423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Вавилонская нумерация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Первой известной нам позиционной системой счисления была шестидесятеричная система вавилонян, возникшая примерно за 2500-2000 лет до н.э. Основанием ее служило число 60 следовательно, в ней должно было быть 60 цифр.</a:t>
            </a:r>
          </a:p>
        </p:txBody>
      </p:sp>
      <p:pic>
        <p:nvPicPr>
          <p:cNvPr id="47108" name="Picture 4" descr="vavil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538" y="4365625"/>
            <a:ext cx="3033712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 descr="kli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479425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klin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00" y="762000"/>
            <a:ext cx="8318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Например: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1714500"/>
            <a:ext cx="7313613" cy="14287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400" smtClean="0"/>
              <a:t>Число 53 нужно было бы записать так:  </a:t>
            </a:r>
          </a:p>
        </p:txBody>
      </p:sp>
      <p:pic>
        <p:nvPicPr>
          <p:cNvPr id="48132" name="Picture 7" descr="klin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0" y="4143375"/>
            <a:ext cx="7143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8" descr="klin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143375"/>
            <a:ext cx="714375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9" descr="klin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500563"/>
            <a:ext cx="7143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Picture 10" descr="klin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50" y="3786188"/>
            <a:ext cx="7143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11" descr="klin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143375"/>
            <a:ext cx="43656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Picture 12" descr="klin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7775" y="4144963"/>
            <a:ext cx="4365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8" name="Picture 6" descr="klin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143375"/>
            <a:ext cx="436562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Преимущества и неудобства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Преимущества легко считать.</a:t>
            </a:r>
          </a:p>
          <a:p>
            <a:pPr eaLnBrk="1" hangingPunct="1"/>
            <a:endParaRPr lang="ru-RU" sz="3200" smtClean="0"/>
          </a:p>
          <a:p>
            <a:pPr eaLnBrk="1" hangingPunct="1"/>
            <a:endParaRPr lang="ru-RU" sz="3200" smtClean="0"/>
          </a:p>
          <a:p>
            <a:pPr eaLnBrk="1" hangingPunct="1"/>
            <a:r>
              <a:rPr lang="ru-RU" smtClean="0"/>
              <a:t>Неудобства </a:t>
            </a:r>
            <a:r>
              <a:rPr lang="ru-RU" sz="2800" smtClean="0"/>
              <a:t>в том ,что объёмное написание.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924175"/>
            <a:ext cx="8459787" cy="1071563"/>
          </a:xfrm>
        </p:spPr>
        <p:txBody>
          <a:bodyPr/>
          <a:lstStyle/>
          <a:p>
            <a:pPr algn="ctr" eaLnBrk="1" hangingPunct="1"/>
            <a:r>
              <a:rPr lang="ru-RU" sz="4800" smtClean="0"/>
              <a:t>Римская нумерация</a:t>
            </a:r>
          </a:p>
        </p:txBody>
      </p:sp>
      <p:pic>
        <p:nvPicPr>
          <p:cNvPr id="29699" name="Picture 6" descr="j017821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628775"/>
            <a:ext cx="144145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7" descr="j0178215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581525"/>
            <a:ext cx="936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9" descr="j017822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581525"/>
            <a:ext cx="8651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10" descr="j017823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700213"/>
            <a:ext cx="1295400" cy="118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title"/>
          </p:nvPr>
        </p:nvSpPr>
        <p:spPr>
          <a:xfrm>
            <a:off x="1370013" y="765175"/>
            <a:ext cx="7313612" cy="679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400" smtClean="0"/>
              <a:t>      Появление счета</a:t>
            </a:r>
          </a:p>
        </p:txBody>
      </p:sp>
      <p:sp>
        <p:nvSpPr>
          <p:cNvPr id="18435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buClrTx/>
              <a:buSzTx/>
              <a:buFontTx/>
              <a:buChar char="•"/>
            </a:pPr>
            <a:r>
              <a:rPr lang="ru-RU" sz="2800" smtClean="0"/>
              <a:t>Счет появился тогда, когда человеку потребовалось информировать своих сородичей о количестве обнаруженных им предметов. </a:t>
            </a:r>
          </a:p>
          <a:p>
            <a:pPr eaLnBrk="1" hangingPunct="1"/>
            <a:endParaRPr lang="ru-RU" sz="2800" smtClean="0"/>
          </a:p>
        </p:txBody>
      </p:sp>
      <p:pic>
        <p:nvPicPr>
          <p:cNvPr id="18436" name="Picture 9" descr="soch copy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3286124"/>
            <a:ext cx="3922712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</a:rPr>
              <a:t>Возникновение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Наиболее долговечной из древнейших цифровых систем оказалась римская нумерация.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Система римских цифр основана на употреблении особых знаков для десятичных разрядов 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611188" y="142875"/>
            <a:ext cx="828198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u="sng" dirty="0" smtClean="0">
                <a:solidFill>
                  <a:srgbClr val="339966"/>
                </a:solidFill>
              </a:rPr>
              <a:t>ЧИСЛА </a:t>
            </a:r>
            <a:r>
              <a:rPr lang="ru-RU" sz="3200" b="1" u="sng" dirty="0">
                <a:solidFill>
                  <a:srgbClr val="339966"/>
                </a:solidFill>
              </a:rPr>
              <a:t/>
            </a:r>
            <a:br>
              <a:rPr lang="ru-RU" sz="3200" b="1" u="sng" dirty="0">
                <a:solidFill>
                  <a:srgbClr val="339966"/>
                </a:solidFill>
              </a:rPr>
            </a:br>
            <a:r>
              <a:rPr lang="ru-RU" sz="3200" b="1" u="sng" dirty="0">
                <a:solidFill>
                  <a:srgbClr val="339966"/>
                </a:solidFill>
              </a:rPr>
              <a:t>РИМСКОЙ НУМЕРАЦИИ</a:t>
            </a:r>
          </a:p>
          <a:p>
            <a:pPr algn="ctr"/>
            <a:endParaRPr lang="ru-RU" sz="3200" u="sng" dirty="0">
              <a:solidFill>
                <a:srgbClr val="339966"/>
              </a:solidFill>
            </a:endParaRPr>
          </a:p>
        </p:txBody>
      </p:sp>
      <p:graphicFrame>
        <p:nvGraphicFramePr>
          <p:cNvPr id="111794" name="Group 178"/>
          <p:cNvGraphicFramePr>
            <a:graphicFrameLocks noGrp="1"/>
          </p:cNvGraphicFramePr>
          <p:nvPr>
            <p:ph sz="half" idx="2"/>
          </p:nvPr>
        </p:nvGraphicFramePr>
        <p:xfrm>
          <a:off x="1187450" y="1628775"/>
          <a:ext cx="7488238" cy="3779520"/>
        </p:xfrm>
        <a:graphic>
          <a:graphicData uri="http://schemas.openxmlformats.org/drawingml/2006/table">
            <a:tbl>
              <a:tblPr/>
              <a:tblGrid>
                <a:gridCol w="1304925"/>
                <a:gridCol w="1546225"/>
                <a:gridCol w="1544638"/>
                <a:gridCol w="1547812"/>
                <a:gridCol w="1544638"/>
              </a:tblGrid>
              <a:tr h="7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XXI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XL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LX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XC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66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299" name="Rectangle 174"/>
          <p:cNvSpPr>
            <a:spLocks noChangeArrowheads="1"/>
          </p:cNvSpPr>
          <p:nvPr/>
        </p:nvSpPr>
        <p:spPr bwMode="auto">
          <a:xfrm>
            <a:off x="1258888" y="5516563"/>
            <a:ext cx="655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ru-RU" sz="2000" b="1"/>
              <a:t>Примеры:</a:t>
            </a:r>
          </a:p>
          <a:p>
            <a:pPr indent="449263" algn="ctr"/>
            <a:r>
              <a:rPr lang="ru-RU" sz="2000" b="1"/>
              <a:t>444 – </a:t>
            </a:r>
            <a:r>
              <a:rPr lang="en-US" sz="2000" b="1"/>
              <a:t>CDXLIV</a:t>
            </a:r>
            <a:r>
              <a:rPr lang="ru-RU" sz="2000" b="1"/>
              <a:t>;		1965 – </a:t>
            </a:r>
            <a:r>
              <a:rPr lang="en-US" sz="2000" b="1"/>
              <a:t>MCMLXV</a:t>
            </a:r>
            <a:r>
              <a:rPr lang="ru-RU" sz="2000" b="1"/>
              <a:t>;</a:t>
            </a:r>
          </a:p>
          <a:p>
            <a:pPr indent="449263" algn="ctr"/>
            <a:r>
              <a:rPr lang="ru-RU" sz="2000" b="1"/>
              <a:t>342 – </a:t>
            </a:r>
            <a:r>
              <a:rPr lang="en-US" sz="2000" b="1"/>
              <a:t>CCCXLII</a:t>
            </a:r>
            <a:r>
              <a:rPr lang="ru-RU" sz="2000" b="1"/>
              <a:t>;		  400 – </a:t>
            </a:r>
            <a:r>
              <a:rPr lang="en-US" sz="2000" b="1"/>
              <a:t>CD.</a:t>
            </a:r>
          </a:p>
        </p:txBody>
      </p:sp>
      <p:sp>
        <p:nvSpPr>
          <p:cNvPr id="11300" name="AutoShape 17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2238" y="6237288"/>
            <a:ext cx="11509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301" name="Picture 181" descr="Рисунок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1675"/>
            <a:ext cx="1139825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Правило римской нумерации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Если меньшее число стоит слева от большего, то вычитаем.</a:t>
            </a:r>
          </a:p>
          <a:p>
            <a:endParaRPr lang="ru-RU" smtClean="0">
              <a:latin typeface="Arial" charset="0"/>
            </a:endParaRPr>
          </a:p>
          <a:p>
            <a:endParaRPr lang="ru-RU" smtClean="0">
              <a:latin typeface="Arial" charset="0"/>
            </a:endParaRPr>
          </a:p>
          <a:p>
            <a:r>
              <a:rPr lang="ru-RU" smtClean="0">
                <a:latin typeface="Arial" charset="0"/>
              </a:rPr>
              <a:t>Если меньшее число стоит справа от большего, то прибавляем.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Например: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52450" indent="-552450" eaLnBrk="1" hangingPunct="1"/>
            <a:r>
              <a:rPr lang="ru-RU" b="1" smtClean="0">
                <a:solidFill>
                  <a:srgbClr val="FF0000"/>
                </a:solidFill>
              </a:rPr>
              <a:t>четыре</a:t>
            </a:r>
            <a:r>
              <a:rPr lang="ru-RU" smtClean="0">
                <a:solidFill>
                  <a:srgbClr val="663300"/>
                </a:solidFill>
              </a:rPr>
              <a:t> </a:t>
            </a:r>
            <a:r>
              <a:rPr lang="ru-RU" smtClean="0"/>
              <a:t>записывается как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IV</a:t>
            </a:r>
            <a:r>
              <a:rPr lang="ru-RU" smtClean="0"/>
              <a:t>, т. е. </a:t>
            </a:r>
            <a:r>
              <a:rPr lang="ru-RU" b="1" smtClean="0"/>
              <a:t>пять </a:t>
            </a:r>
            <a:r>
              <a:rPr lang="ru-RU" smtClean="0"/>
              <a:t>минус</a:t>
            </a:r>
            <a:r>
              <a:rPr lang="ru-RU" b="1" smtClean="0">
                <a:solidFill>
                  <a:srgbClr val="663300"/>
                </a:solidFill>
              </a:rPr>
              <a:t> </a:t>
            </a:r>
            <a:r>
              <a:rPr lang="ru-RU" b="1" smtClean="0"/>
              <a:t>один</a:t>
            </a:r>
            <a:r>
              <a:rPr lang="ru-RU" smtClean="0"/>
              <a:t>, </a:t>
            </a:r>
            <a:endParaRPr lang="en-US" smtClean="0"/>
          </a:p>
          <a:p>
            <a:pPr marL="552450" indent="-552450" eaLnBrk="1" hangingPunct="1"/>
            <a:r>
              <a:rPr lang="ru-RU" smtClean="0">
                <a:solidFill>
                  <a:srgbClr val="FF0000"/>
                </a:solidFill>
              </a:rPr>
              <a:t>восемь</a:t>
            </a:r>
            <a:r>
              <a:rPr lang="ru-RU" smtClean="0">
                <a:solidFill>
                  <a:srgbClr val="663300"/>
                </a:solidFill>
              </a:rPr>
              <a:t> </a:t>
            </a:r>
            <a:r>
              <a:rPr lang="ru-RU" smtClean="0"/>
              <a:t>—</a:t>
            </a:r>
            <a:r>
              <a:rPr lang="ru-RU" b="1" smtClean="0"/>
              <a:t> </a:t>
            </a:r>
            <a:r>
              <a:rPr lang="ru-RU" b="1" smtClean="0">
                <a:solidFill>
                  <a:srgbClr val="FF0000"/>
                </a:solidFill>
              </a:rPr>
              <a:t>VIII </a:t>
            </a:r>
            <a:r>
              <a:rPr lang="ru-RU" smtClean="0"/>
              <a:t>(</a:t>
            </a:r>
            <a:r>
              <a:rPr lang="ru-RU" b="1" smtClean="0"/>
              <a:t>пять</a:t>
            </a:r>
            <a:r>
              <a:rPr lang="ru-RU" smtClean="0"/>
              <a:t> плюс </a:t>
            </a:r>
            <a:r>
              <a:rPr lang="ru-RU" b="1" smtClean="0"/>
              <a:t>три</a:t>
            </a:r>
            <a:r>
              <a:rPr lang="ru-RU" smtClean="0"/>
              <a:t>), </a:t>
            </a:r>
            <a:endParaRPr lang="ru-RU" smtClean="0">
              <a:solidFill>
                <a:srgbClr val="663300"/>
              </a:solidFill>
            </a:endParaRPr>
          </a:p>
          <a:p>
            <a:pPr marL="552450" indent="-552450" eaLnBrk="1" hangingPunct="1"/>
            <a:r>
              <a:rPr lang="ru-RU" smtClean="0">
                <a:solidFill>
                  <a:srgbClr val="FF0000"/>
                </a:solidFill>
              </a:rPr>
              <a:t>сорок</a:t>
            </a:r>
            <a:r>
              <a:rPr lang="ru-RU" smtClean="0"/>
              <a:t>—</a:t>
            </a:r>
            <a:r>
              <a:rPr lang="en-US" b="1" smtClean="0">
                <a:solidFill>
                  <a:srgbClr val="FF0000"/>
                </a:solidFill>
              </a:rPr>
              <a:t>XL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mtClean="0"/>
              <a:t>(</a:t>
            </a:r>
            <a:r>
              <a:rPr lang="ru-RU" b="1" smtClean="0"/>
              <a:t>пятьдесят</a:t>
            </a:r>
            <a:r>
              <a:rPr lang="ru-RU" smtClean="0"/>
              <a:t> минус </a:t>
            </a:r>
            <a:r>
              <a:rPr lang="ru-RU" b="1" smtClean="0"/>
              <a:t>десять</a:t>
            </a:r>
            <a:r>
              <a:rPr lang="ru-RU" smtClean="0"/>
              <a:t>),</a:t>
            </a:r>
            <a:endParaRPr lang="en-US" smtClean="0"/>
          </a:p>
          <a:p>
            <a:pPr marL="552450" indent="-552450" eaLnBrk="1" hangingPunct="1"/>
            <a:r>
              <a:rPr lang="ru-RU" smtClean="0">
                <a:solidFill>
                  <a:srgbClr val="6633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девяносто шесть</a:t>
            </a:r>
            <a:r>
              <a:rPr lang="ru-RU" b="1" smtClean="0"/>
              <a:t>—</a:t>
            </a:r>
            <a:r>
              <a:rPr lang="en-US" b="1" smtClean="0">
                <a:solidFill>
                  <a:srgbClr val="FF0000"/>
                </a:solidFill>
              </a:rPr>
              <a:t>XCVI</a:t>
            </a:r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smtClean="0"/>
              <a:t>(</a:t>
            </a:r>
            <a:r>
              <a:rPr lang="ru-RU" b="1" smtClean="0"/>
              <a:t>сто</a:t>
            </a:r>
            <a:r>
              <a:rPr lang="ru-RU" smtClean="0"/>
              <a:t> минус </a:t>
            </a:r>
            <a:r>
              <a:rPr lang="ru-RU" b="1" smtClean="0"/>
              <a:t>десять </a:t>
            </a:r>
            <a:r>
              <a:rPr lang="ru-RU" smtClean="0"/>
              <a:t>плюс</a:t>
            </a:r>
            <a:r>
              <a:rPr lang="ru-RU" b="1" smtClean="0"/>
              <a:t> пять</a:t>
            </a:r>
            <a:r>
              <a:rPr lang="ru-RU" smtClean="0"/>
              <a:t> и плюс еще </a:t>
            </a:r>
            <a:r>
              <a:rPr lang="ru-RU" b="1" smtClean="0"/>
              <a:t>один</a:t>
            </a:r>
            <a:r>
              <a:rPr lang="ru-RU" smtClean="0"/>
              <a:t>) и т. д.</a:t>
            </a:r>
          </a:p>
          <a:p>
            <a:pPr marL="552450" indent="-552450"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Преимущества и неудобства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Преимущества эта нумерация очень удобна, даже в наше время её используют.</a:t>
            </a:r>
          </a:p>
          <a:p>
            <a:pPr eaLnBrk="1" hangingPunct="1"/>
            <a:endParaRPr lang="ru-RU" sz="3200" smtClean="0"/>
          </a:p>
          <a:p>
            <a:pPr eaLnBrk="1" hangingPunct="1"/>
            <a:endParaRPr lang="ru-RU" sz="3200" smtClean="0"/>
          </a:p>
          <a:p>
            <a:pPr eaLnBrk="1" hangingPunct="1"/>
            <a:r>
              <a:rPr lang="ru-RU" smtClean="0"/>
              <a:t>Неудобства </a:t>
            </a:r>
            <a:r>
              <a:rPr lang="ru-RU" sz="2800" smtClean="0"/>
              <a:t>в том ,что объёмное написание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12239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mtClean="0"/>
              <a:t>Славянская кириллическая   нумерация</a:t>
            </a:r>
          </a:p>
        </p:txBody>
      </p:sp>
      <p:pic>
        <p:nvPicPr>
          <p:cNvPr id="35843" name="Picture 5" descr="newyearpresents_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700213"/>
            <a:ext cx="3743325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учебниках по математике и истории не говорилось о том, как считали славянские народы, в том числе, как считали на Руси.</a:t>
            </a:r>
            <a:endParaRPr lang="ru-RU" sz="2800" dirty="0"/>
          </a:p>
        </p:txBody>
      </p:sp>
      <p:sp>
        <p:nvSpPr>
          <p:cNvPr id="8194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8195" name="Picture 5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00240"/>
            <a:ext cx="2312987" cy="396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0025rp[1]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00431" y="2000240"/>
            <a:ext cx="535785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r>
              <a:rPr lang="ru-RU" smtClean="0"/>
              <a:t>До появления письменности наши предки обозначали числа зарубками на палочках или дощечках, которые у русских народов назывались бирками</a:t>
            </a:r>
          </a:p>
        </p:txBody>
      </p:sp>
      <p:pic>
        <p:nvPicPr>
          <p:cNvPr id="11267" name="Picture 4" descr="Изображение 016"/>
          <p:cNvPicPr>
            <a:picLocks noChangeAspect="1" noChangeArrowheads="1"/>
          </p:cNvPicPr>
          <p:nvPr/>
        </p:nvPicPr>
        <p:blipFill>
          <a:blip r:embed="rId2"/>
          <a:srcRect r="1402" b="3278"/>
          <a:stretch>
            <a:fillRect/>
          </a:stretch>
        </p:blipFill>
        <p:spPr bwMode="auto">
          <a:xfrm>
            <a:off x="1763713" y="3141663"/>
            <a:ext cx="5022865" cy="27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</a:rPr>
              <a:t>Возникновение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332038"/>
            <a:ext cx="8229600" cy="4525962"/>
          </a:xfrm>
        </p:spPr>
        <p:txBody>
          <a:bodyPr/>
          <a:lstStyle/>
          <a:p>
            <a:pPr eaLnBrk="1" hangingPunct="1"/>
            <a:r>
              <a:rPr lang="ru-RU" smtClean="0"/>
              <a:t>Славянская кириллическая нумерация была создана по подобию греческой записи чисел греческими же монахами братьями Кириллом и Мефодием.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900113" y="4238625"/>
            <a:ext cx="80946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eaLnBrk="1" hangingPunct="1">
              <a:buFontTx/>
              <a:buChar char="•"/>
              <a:defRPr/>
            </a:pPr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До XVII века</a:t>
            </a:r>
            <a:r>
              <a:rPr lang="ru-RU" sz="2800">
                <a:solidFill>
                  <a:srgbClr val="663300"/>
                </a:solidFill>
                <a:latin typeface="Verdana" pitchFamily="34" charset="0"/>
              </a:rPr>
              <a:t> </a:t>
            </a:r>
            <a:r>
              <a:rPr lang="ru-RU" sz="2800">
                <a:solidFill>
                  <a:schemeClr val="tx1"/>
                </a:solidFill>
                <a:latin typeface="Verdana" pitchFamily="34" charset="0"/>
              </a:rPr>
              <a:t>эта форма записи чисел</a:t>
            </a:r>
          </a:p>
          <a:p>
            <a:pPr marL="342900" indent="-342900" eaLnBrk="1" hangingPunct="1">
              <a:defRPr/>
            </a:pPr>
            <a:r>
              <a:rPr lang="ru-RU" sz="2800">
                <a:solidFill>
                  <a:schemeClr val="tx1"/>
                </a:solidFill>
                <a:latin typeface="Verdana" pitchFamily="34" charset="0"/>
              </a:rPr>
              <a:t>  была официальной на территории </a:t>
            </a:r>
          </a:p>
          <a:p>
            <a:pPr marL="342900" indent="-342900" eaLnBrk="1" hangingPunct="1">
              <a:defRPr/>
            </a:pPr>
            <a:r>
              <a:rPr lang="ru-RU" sz="2800">
                <a:solidFill>
                  <a:schemeClr val="tx1"/>
                </a:solidFill>
                <a:latin typeface="Verdana" pitchFamily="34" charset="0"/>
              </a:rPr>
              <a:t>  России, Белоруссии, Украины, Болгарии,</a:t>
            </a:r>
          </a:p>
          <a:p>
            <a:pPr marL="342900" indent="-342900" eaLnBrk="1" hangingPunct="1">
              <a:defRPr/>
            </a:pPr>
            <a:r>
              <a:rPr lang="ru-RU" sz="2800">
                <a:solidFill>
                  <a:schemeClr val="tx1"/>
                </a:solidFill>
                <a:latin typeface="Verdana" pitchFamily="34" charset="0"/>
              </a:rPr>
              <a:t>  Венгрии, Сербии и Хорватии.</a:t>
            </a:r>
          </a:p>
        </p:txBody>
      </p:sp>
      <p:pic>
        <p:nvPicPr>
          <p:cNvPr id="36869" name="Picture 6" descr="rus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67675" y="0"/>
            <a:ext cx="10763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0"/>
            <a:ext cx="10572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49275"/>
            <a:ext cx="8229600" cy="55816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древней Руси употреблялась славянская нумерация, в которой числа обозначались буквами. Она похожа на римскую и греческую нумерации.</a:t>
            </a:r>
          </a:p>
          <a:p>
            <a:r>
              <a:rPr lang="ru-RU" dirty="0" smtClean="0"/>
              <a:t>Если в римской нумерации числа обозначались семью буквами, то в славянской – двадцатью семью буквами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Другое отличие славянской нумерации от римской заключалось в том, что она пользовалась не заглавными , а строчными буквами. Над буквами, изображающими числа, ставился особый значок – титло. 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827088" y="476250"/>
            <a:ext cx="7848600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1200" b="1" i="1"/>
              <a:t>Рис 3.1.</a:t>
            </a:r>
          </a:p>
          <a:p>
            <a:pPr algn="ctr"/>
            <a:r>
              <a:rPr lang="ru-RU" sz="3600" b="1" u="sng">
                <a:solidFill>
                  <a:srgbClr val="339966"/>
                </a:solidFill>
              </a:rPr>
              <a:t>КАК СЧИТАЛИ ТУЗЕМЦЫ</a:t>
            </a:r>
          </a:p>
          <a:p>
            <a:pPr algn="ctr"/>
            <a:endParaRPr lang="ru-RU" sz="3600" b="1">
              <a:solidFill>
                <a:srgbClr val="FF0000"/>
              </a:solidFill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урапун</a:t>
            </a:r>
            <a:r>
              <a:rPr lang="ru-RU" sz="3600" b="1">
                <a:solidFill>
                  <a:srgbClr val="3366FF"/>
                </a:solidFill>
              </a:rPr>
              <a:t> - 1</a:t>
            </a:r>
            <a:r>
              <a:rPr lang="ru-RU" sz="3600" b="1">
                <a:solidFill>
                  <a:srgbClr val="339966"/>
                </a:solidFill>
              </a:rPr>
              <a:t>		</a:t>
            </a:r>
            <a:r>
              <a:rPr lang="ru-RU" sz="3600" b="1"/>
              <a:t>и</a:t>
            </a:r>
            <a:r>
              <a:rPr lang="ru-RU" sz="3600" b="1">
                <a:solidFill>
                  <a:srgbClr val="339966"/>
                </a:solidFill>
              </a:rPr>
              <a:t>		</a:t>
            </a:r>
            <a:r>
              <a:rPr lang="ru-RU" sz="3600" b="1">
                <a:solidFill>
                  <a:srgbClr val="FF0000"/>
                </a:solidFill>
              </a:rPr>
              <a:t>окоза</a:t>
            </a:r>
            <a:r>
              <a:rPr lang="ru-RU" sz="3600" b="1">
                <a:solidFill>
                  <a:srgbClr val="3366FF"/>
                </a:solidFill>
              </a:rPr>
              <a:t> - 2</a:t>
            </a: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окоза-окоза </a:t>
            </a:r>
            <a:r>
              <a:rPr lang="ru-RU" sz="3600" b="1">
                <a:solidFill>
                  <a:srgbClr val="3366FF"/>
                </a:solidFill>
              </a:rPr>
              <a:t>– 4</a:t>
            </a:r>
            <a:endParaRPr lang="ru-RU" sz="3600" b="1">
              <a:solidFill>
                <a:srgbClr val="FF0000"/>
              </a:solidFill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окоза-окоза-урапун </a:t>
            </a:r>
            <a:r>
              <a:rPr lang="ru-RU" sz="3600" b="1">
                <a:solidFill>
                  <a:srgbClr val="3366FF"/>
                </a:solidFill>
              </a:rPr>
              <a:t>– 5</a:t>
            </a:r>
            <a:endParaRPr lang="ru-RU" sz="3600" b="1">
              <a:solidFill>
                <a:srgbClr val="FF0000"/>
              </a:solidFill>
            </a:endParaRPr>
          </a:p>
          <a:p>
            <a:pPr algn="ctr"/>
            <a:r>
              <a:rPr lang="ru-RU" sz="3600" b="1">
                <a:solidFill>
                  <a:srgbClr val="FF0000"/>
                </a:solidFill>
              </a:rPr>
              <a:t>окоза-окоза-окоза </a:t>
            </a:r>
            <a:r>
              <a:rPr lang="ru-RU" sz="3600" b="1">
                <a:solidFill>
                  <a:srgbClr val="3366FF"/>
                </a:solidFill>
              </a:rPr>
              <a:t>– 6</a:t>
            </a:r>
          </a:p>
          <a:p>
            <a:pPr algn="ctr"/>
            <a:endParaRPr lang="ru-RU" sz="3600" b="1">
              <a:solidFill>
                <a:srgbClr val="FF0000"/>
              </a:solidFill>
            </a:endParaRPr>
          </a:p>
          <a:p>
            <a:pPr algn="ctr"/>
            <a:r>
              <a:rPr lang="ru-RU" sz="3600" b="1">
                <a:solidFill>
                  <a:srgbClr val="3366FF"/>
                </a:solidFill>
              </a:rPr>
              <a:t>7 и т.д.</a:t>
            </a:r>
            <a:r>
              <a:rPr lang="ru-RU" sz="3600" b="1">
                <a:solidFill>
                  <a:srgbClr val="FF0000"/>
                </a:solidFill>
              </a:rPr>
              <a:t>  </a:t>
            </a:r>
            <a:r>
              <a:rPr lang="ru-RU" sz="3600" b="1">
                <a:solidFill>
                  <a:srgbClr val="3366FF"/>
                </a:solidFill>
              </a:rPr>
              <a:t>-</a:t>
            </a:r>
            <a:r>
              <a:rPr lang="ru-RU" sz="3600" b="1">
                <a:solidFill>
                  <a:srgbClr val="FF0000"/>
                </a:solidFill>
              </a:rPr>
              <a:t> много</a:t>
            </a:r>
            <a:br>
              <a:rPr lang="ru-RU" sz="3600" b="1">
                <a:solidFill>
                  <a:srgbClr val="FF0000"/>
                </a:solidFill>
              </a:rPr>
            </a:br>
            <a:r>
              <a:rPr lang="ru-RU" sz="3600" b="1">
                <a:solidFill>
                  <a:srgbClr val="FF0000"/>
                </a:solidFill>
              </a:rPr>
              <a:t>		множество</a:t>
            </a:r>
          </a:p>
          <a:p>
            <a:pPr algn="ctr"/>
            <a:endParaRPr lang="ru-RU" sz="3600" b="1">
              <a:solidFill>
                <a:srgbClr val="FF0000"/>
              </a:solidFill>
            </a:endParaRPr>
          </a:p>
          <a:p>
            <a:endParaRPr lang="ru-RU"/>
          </a:p>
        </p:txBody>
      </p:sp>
      <p:sp>
        <p:nvSpPr>
          <p:cNvPr id="9219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2238" y="6237288"/>
            <a:ext cx="11509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20" name="Picture 12" descr="Рисунок29"/>
          <p:cNvPicPr>
            <a:picLocks noChangeAspect="1" noChangeArrowheads="1"/>
          </p:cNvPicPr>
          <p:nvPr/>
        </p:nvPicPr>
        <p:blipFill>
          <a:blip r:embed="rId2"/>
          <a:srcRect t="2310" r="3218"/>
          <a:stretch>
            <a:fillRect/>
          </a:stretch>
        </p:blipFill>
        <p:spPr bwMode="auto">
          <a:xfrm>
            <a:off x="0" y="4508500"/>
            <a:ext cx="233997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611188" y="549275"/>
            <a:ext cx="82089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sz="1200" i="1"/>
              <a:t>Рис. 7.</a:t>
            </a:r>
          </a:p>
          <a:p>
            <a:pPr algn="ctr"/>
            <a:r>
              <a:rPr lang="ru-RU" sz="3400" b="1" u="sng">
                <a:solidFill>
                  <a:srgbClr val="339966"/>
                </a:solidFill>
              </a:rPr>
              <a:t>СЛАВЯНСКАЯ НУМЕРАЦИЯ</a:t>
            </a:r>
          </a:p>
        </p:txBody>
      </p:sp>
      <p:sp>
        <p:nvSpPr>
          <p:cNvPr id="13315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2238" y="6237288"/>
            <a:ext cx="1150937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16" name="Picture 16" descr="Рисунок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41838"/>
            <a:ext cx="1000125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17" descr="Рисунок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628775"/>
            <a:ext cx="62642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8" descr="Рисунок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80225" y="3213100"/>
            <a:ext cx="2082800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9" descr="Рисунок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5084763"/>
            <a:ext cx="230505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Преимущества и неудобства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200" smtClean="0"/>
              <a:t>Преимущества в том, легко считать. Она до сих пор используется в православных церковных книгах.</a:t>
            </a:r>
            <a:br>
              <a:rPr lang="ru-RU" sz="3200" smtClean="0"/>
            </a:br>
            <a:endParaRPr lang="ru-RU" sz="3200" smtClean="0"/>
          </a:p>
          <a:p>
            <a:pPr eaLnBrk="1" hangingPunct="1">
              <a:lnSpc>
                <a:spcPct val="90000"/>
              </a:lnSpc>
            </a:pPr>
            <a:endParaRPr lang="ru-RU" sz="3200" smtClean="0"/>
          </a:p>
          <a:p>
            <a:pPr eaLnBrk="1" hangingPunct="1">
              <a:lnSpc>
                <a:spcPct val="90000"/>
              </a:lnSpc>
            </a:pPr>
            <a:r>
              <a:rPr lang="ru-RU" sz="3200" smtClean="0"/>
              <a:t>Неудобства в том ,что тяжелые правила написания.</a:t>
            </a:r>
          </a:p>
          <a:p>
            <a:pPr eaLnBrk="1" hangingPunct="1">
              <a:lnSpc>
                <a:spcPct val="90000"/>
              </a:lnSpc>
            </a:pPr>
            <a:endParaRPr lang="ru-RU" sz="3200" smtClean="0"/>
          </a:p>
          <a:p>
            <a:pPr eaLnBrk="1" hangingPunct="1">
              <a:lnSpc>
                <a:spcPct val="90000"/>
              </a:lnSpc>
            </a:pPr>
            <a:endParaRPr lang="ru-RU" sz="21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>
          <a:xfrm>
            <a:off x="755650" y="836613"/>
            <a:ext cx="7848600" cy="1125537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Арабская нумерация</a:t>
            </a:r>
            <a:r>
              <a:rPr lang="ru-RU" sz="3200" b="1" smtClean="0">
                <a:solidFill>
                  <a:srgbClr val="FF0000"/>
                </a:solidFill>
              </a:rPr>
              <a:t/>
            </a:r>
            <a:br>
              <a:rPr lang="ru-RU" sz="3200" b="1" smtClean="0">
                <a:solidFill>
                  <a:srgbClr val="FF0000"/>
                </a:solidFill>
              </a:rPr>
            </a:br>
            <a:endParaRPr lang="ru-RU" sz="3200" b="1" smtClean="0">
              <a:solidFill>
                <a:srgbClr val="FF0000"/>
              </a:solidFill>
            </a:endParaRPr>
          </a:p>
        </p:txBody>
      </p:sp>
      <p:pic>
        <p:nvPicPr>
          <p:cNvPr id="50179" name="Picture 8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7813" y="1989138"/>
            <a:ext cx="9421813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87" descr="in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068638"/>
            <a:ext cx="1738313" cy="360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3850" y="1571612"/>
            <a:ext cx="7993063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sz="2000" dirty="0">
                <a:solidFill>
                  <a:schemeClr val="tx1"/>
                </a:solidFill>
              </a:rPr>
              <a:t>Это, самая распространенная на сегодняшний день нумерация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, </a:t>
            </a:r>
            <a:r>
              <a:rPr lang="ru-RU" sz="2000" dirty="0">
                <a:solidFill>
                  <a:schemeClr val="tx1"/>
                </a:solidFill>
              </a:rPr>
              <a:t>которой мы пользуемся в настоящее время.</a:t>
            </a:r>
          </a:p>
          <a:p>
            <a:endParaRPr lang="en-US" sz="2400" b="1" dirty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Применяемые в настоящее время цифры :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сложились в Индии около </a:t>
            </a:r>
            <a:r>
              <a:rPr lang="ru-RU" sz="2400" b="1" dirty="0">
                <a:solidFill>
                  <a:schemeClr val="tx1"/>
                </a:solidFill>
              </a:rPr>
              <a:t>400 г.н.э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Арабы стали пользоваться подобной нумерацией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 около 800 г.н.э., 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</a:rPr>
              <a:t>Арабские цифры:</a:t>
            </a:r>
          </a:p>
          <a:p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 России арабская нумерация стала использоваться при Петре I</a:t>
            </a:r>
            <a:r>
              <a:rPr lang="ru-RU" sz="2000" b="1" dirty="0">
                <a:solidFill>
                  <a:schemeClr val="tx1"/>
                </a:solidFill>
              </a:rPr>
              <a:t> (</a:t>
            </a:r>
            <a:r>
              <a:rPr lang="ru-RU" sz="2000" dirty="0">
                <a:solidFill>
                  <a:schemeClr val="tx1"/>
                </a:solidFill>
              </a:rPr>
              <a:t>до конца XVII века сохранилась славянская нумерация)</a:t>
            </a:r>
          </a:p>
        </p:txBody>
      </p:sp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929066"/>
            <a:ext cx="3027362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1476375" y="981075"/>
            <a:ext cx="71294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Возникновение</a:t>
            </a:r>
          </a:p>
        </p:txBody>
      </p:sp>
      <p:pic>
        <p:nvPicPr>
          <p:cNvPr id="51205" name="Picture 5" descr="ind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3563" y="4868863"/>
            <a:ext cx="960437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6" descr="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1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57346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8" name="Picture 8" descr="2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Picture 9" descr="3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0" name="Picture 10" descr="4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57346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1" name="Picture 11" descr="5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2" name="Picture 12" descr="6"/>
          <p:cNvPicPr>
            <a:picLocks noChangeAspect="1" noChangeArrowheads="1" noCrop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650" y="357346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3" name="Picture 13" descr="7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1013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4" name="Picture 14" descr="8"/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9788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5" name="Picture 15" descr="9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83638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История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500" smtClean="0"/>
              <a:t>Из арабского языка заимствовано и слово </a:t>
            </a:r>
            <a:r>
              <a:rPr lang="ru-RU" sz="2500" b="1" smtClean="0">
                <a:solidFill>
                  <a:schemeClr val="accent1"/>
                </a:solidFill>
              </a:rPr>
              <a:t>"цифра"</a:t>
            </a:r>
            <a:r>
              <a:rPr lang="ru-RU" sz="2500" b="1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500" smtClean="0"/>
              <a:t>   (по-арабски "сыфр"), означающее буквально </a:t>
            </a:r>
            <a:r>
              <a:rPr lang="ru-RU" sz="2500" smtClean="0">
                <a:solidFill>
                  <a:schemeClr val="accent1"/>
                </a:solidFill>
              </a:rPr>
              <a:t>"</a:t>
            </a:r>
            <a:r>
              <a:rPr lang="ru-RU" sz="2500" b="1" smtClean="0">
                <a:solidFill>
                  <a:schemeClr val="accent1"/>
                </a:solidFill>
              </a:rPr>
              <a:t>пустое место</a:t>
            </a:r>
            <a:r>
              <a:rPr lang="ru-RU" sz="2500" smtClean="0">
                <a:solidFill>
                  <a:schemeClr val="accent1"/>
                </a:solidFill>
              </a:rPr>
              <a:t>"</a:t>
            </a:r>
            <a:r>
              <a:rPr lang="ru-RU" sz="2500" smtClean="0"/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500" smtClean="0"/>
              <a:t>   Это слово применялось для названия знака пустого разряда, и этот смысл сохраняло до XVIII века, хотя еще в XV веке появился латинский термин "нуль" (nullum - ничто). </a:t>
            </a:r>
            <a:br>
              <a:rPr lang="ru-RU" sz="2500" smtClean="0"/>
            </a:br>
            <a:endParaRPr lang="ru-RU" sz="25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229600" cy="48196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1.Славянский счет возник очень давно.</a:t>
            </a:r>
          </a:p>
          <a:p>
            <a:pPr>
              <a:lnSpc>
                <a:spcPct val="80000"/>
              </a:lnSpc>
            </a:pPr>
            <a:r>
              <a:rPr lang="en-US" sz="2400" smtClean="0"/>
              <a:t>2.</a:t>
            </a:r>
            <a:r>
              <a:rPr lang="ru-RU" sz="2400" smtClean="0"/>
              <a:t>Древние славяне владели узелковым счетом, использовали зарубки на костях, палочках и дощечках.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3.Умели оперировать целыми и дробными числами.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4.Считали в 60-тиричной и 10-тиричной системах.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5.С момента создания азбуки у них появляется буквенная нумерация.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6.Славянская нумерация имела свои отличия от нумерации других народов и имела общие черты с греческой и римской нумерациями.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Начиная с </a:t>
            </a:r>
            <a:r>
              <a:rPr lang="en-US" sz="2400" smtClean="0"/>
              <a:t>XVII </a:t>
            </a:r>
            <a:r>
              <a:rPr lang="ru-RU" sz="2400" smtClean="0"/>
              <a:t>славяне используют арабские цифры.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Счет у первобытных народов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00288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071802" y="1600200"/>
            <a:ext cx="5614998" cy="4525963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rgbClr val="3366FF"/>
              </a:solidFill>
            </a:endParaRPr>
          </a:p>
          <a:p>
            <a:pPr algn="ctr">
              <a:buNone/>
            </a:pPr>
            <a:r>
              <a:rPr lang="ru-RU" b="1" u="sng" dirty="0" smtClean="0">
                <a:solidFill>
                  <a:srgbClr val="339966"/>
                </a:solidFill>
              </a:rPr>
              <a:t>СЧЕТ НА «ПАЛЬЦАХ»</a:t>
            </a:r>
          </a:p>
          <a:p>
            <a:pPr algn="ctr">
              <a:buNone/>
            </a:pPr>
            <a:endParaRPr lang="ru-RU" b="1" dirty="0" smtClean="0">
              <a:solidFill>
                <a:srgbClr val="3366FF"/>
              </a:solidFill>
            </a:endParaRPr>
          </a:p>
          <a:p>
            <a:r>
              <a:rPr lang="ru-RU" b="1" dirty="0" smtClean="0">
                <a:solidFill>
                  <a:srgbClr val="3366FF"/>
                </a:solidFill>
              </a:rPr>
              <a:t>загнуть </a:t>
            </a:r>
            <a:r>
              <a:rPr lang="ru-RU" b="1" dirty="0" smtClean="0">
                <a:solidFill>
                  <a:srgbClr val="3366FF"/>
                </a:solidFill>
              </a:rPr>
              <a:t>палец	-	</a:t>
            </a:r>
            <a:r>
              <a:rPr lang="ru-RU" b="1" dirty="0" err="1" smtClean="0">
                <a:solidFill>
                  <a:srgbClr val="FF0000"/>
                </a:solidFill>
              </a:rPr>
              <a:t>бе-бе</a:t>
            </a:r>
            <a:r>
              <a:rPr lang="ru-RU" b="1" dirty="0" smtClean="0">
                <a:solidFill>
                  <a:srgbClr val="FF0000"/>
                </a:solidFill>
              </a:rPr>
              <a:t>	</a:t>
            </a:r>
            <a:endParaRPr lang="ru-RU" dirty="0" smtClean="0">
              <a:solidFill>
                <a:srgbClr val="3366FF"/>
              </a:solidFill>
            </a:endParaRPr>
          </a:p>
          <a:p>
            <a:r>
              <a:rPr lang="ru-RU" b="1" dirty="0" smtClean="0">
                <a:solidFill>
                  <a:srgbClr val="3366FF"/>
                </a:solidFill>
              </a:rPr>
              <a:t>р</a:t>
            </a:r>
            <a:r>
              <a:rPr lang="ru-RU" b="1" dirty="0" smtClean="0">
                <a:solidFill>
                  <a:srgbClr val="3366FF"/>
                </a:solidFill>
              </a:rPr>
              <a:t>ука           -</a:t>
            </a:r>
            <a:r>
              <a:rPr lang="ru-RU" b="1" dirty="0" smtClean="0">
                <a:solidFill>
                  <a:srgbClr val="3366FF"/>
                </a:solidFill>
              </a:rPr>
              <a:t>	</a:t>
            </a:r>
            <a:r>
              <a:rPr lang="ru-RU" b="1" dirty="0" smtClean="0">
                <a:solidFill>
                  <a:srgbClr val="3366FF"/>
                </a:solidFill>
              </a:rPr>
              <a:t>        </a:t>
            </a:r>
            <a:r>
              <a:rPr lang="ru-RU" b="1" dirty="0" err="1" smtClean="0">
                <a:solidFill>
                  <a:srgbClr val="FF0000"/>
                </a:solidFill>
              </a:rPr>
              <a:t>ибон-бе</a:t>
            </a:r>
            <a:endParaRPr lang="ru-RU" dirty="0" smtClean="0">
              <a:solidFill>
                <a:srgbClr val="3366FF"/>
              </a:solidFill>
            </a:endParaRPr>
          </a:p>
          <a:p>
            <a:r>
              <a:rPr lang="ru-RU" b="1" dirty="0" smtClean="0">
                <a:solidFill>
                  <a:srgbClr val="3366FF"/>
                </a:solidFill>
              </a:rPr>
              <a:t>две руки	</a:t>
            </a:r>
            <a:r>
              <a:rPr lang="ru-RU" b="1" dirty="0" smtClean="0">
                <a:solidFill>
                  <a:srgbClr val="3366FF"/>
                </a:solidFill>
              </a:rPr>
              <a:t> -             </a:t>
            </a:r>
            <a:r>
              <a:rPr lang="ru-RU" b="1" dirty="0" err="1" smtClean="0">
                <a:solidFill>
                  <a:srgbClr val="FF0000"/>
                </a:solidFill>
              </a:rPr>
              <a:t>ибон-али</a:t>
            </a:r>
            <a:r>
              <a:rPr lang="ru-RU" b="1" dirty="0" smtClean="0">
                <a:solidFill>
                  <a:srgbClr val="FF0000"/>
                </a:solidFill>
              </a:rPr>
              <a:t>	</a:t>
            </a:r>
            <a:endParaRPr lang="ru-RU" dirty="0" smtClean="0">
              <a:solidFill>
                <a:srgbClr val="3366FF"/>
              </a:solidFill>
            </a:endParaRPr>
          </a:p>
          <a:p>
            <a:r>
              <a:rPr lang="ru-RU" b="1" dirty="0" smtClean="0">
                <a:solidFill>
                  <a:srgbClr val="3366FF"/>
                </a:solidFill>
              </a:rPr>
              <a:t>нога		</a:t>
            </a:r>
            <a:r>
              <a:rPr lang="ru-RU" b="1" dirty="0" smtClean="0">
                <a:solidFill>
                  <a:srgbClr val="3366FF"/>
                </a:solidFill>
              </a:rPr>
              <a:t>-</a:t>
            </a:r>
            <a:r>
              <a:rPr lang="ru-RU" b="1" dirty="0" smtClean="0">
                <a:solidFill>
                  <a:srgbClr val="3366FF"/>
                </a:solidFill>
              </a:rPr>
              <a:t>	</a:t>
            </a:r>
            <a:r>
              <a:rPr lang="ru-RU" b="1" dirty="0" err="1" smtClean="0">
                <a:solidFill>
                  <a:srgbClr val="FF0000"/>
                </a:solidFill>
              </a:rPr>
              <a:t>самба-бе</a:t>
            </a:r>
            <a:endParaRPr lang="ru-RU" dirty="0" smtClean="0">
              <a:solidFill>
                <a:srgbClr val="3366FF"/>
              </a:solidFill>
            </a:endParaRPr>
          </a:p>
          <a:p>
            <a:r>
              <a:rPr lang="ru-RU" b="1" dirty="0" smtClean="0">
                <a:solidFill>
                  <a:srgbClr val="3366FF"/>
                </a:solidFill>
              </a:rPr>
              <a:t>две ноги		-	</a:t>
            </a:r>
            <a:r>
              <a:rPr lang="ru-RU" b="1" dirty="0" err="1" smtClean="0">
                <a:solidFill>
                  <a:srgbClr val="FF0000"/>
                </a:solidFill>
              </a:rPr>
              <a:t>самба-али</a:t>
            </a:r>
            <a:r>
              <a:rPr lang="ru-RU" sz="2000" b="1" dirty="0" smtClean="0">
                <a:solidFill>
                  <a:srgbClr val="FF0000"/>
                </a:solidFill>
              </a:rPr>
              <a:t>	</a:t>
            </a:r>
            <a:endParaRPr lang="ru-RU" sz="2000" dirty="0" smtClean="0">
              <a:solidFill>
                <a:srgbClr val="3366FF"/>
              </a:solidFill>
            </a:endParaRPr>
          </a:p>
          <a:p>
            <a:endParaRPr lang="ru-RU" dirty="0"/>
          </a:p>
        </p:txBody>
      </p:sp>
      <p:pic>
        <p:nvPicPr>
          <p:cNvPr id="161797" name="Picture 5" descr="i?id=1314438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2500330" cy="2258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>
          <a:xfrm>
            <a:off x="1476375" y="333375"/>
            <a:ext cx="7313613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Преимущества и неудобства</a:t>
            </a: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Преимущества в том, что очень просто.</a:t>
            </a:r>
          </a:p>
          <a:p>
            <a:pPr eaLnBrk="1" hangingPunct="1"/>
            <a:endParaRPr lang="ru-RU" sz="4000" smtClean="0"/>
          </a:p>
          <a:p>
            <a:pPr eaLnBrk="1" hangingPunct="1"/>
            <a:r>
              <a:rPr lang="ru-RU" sz="4000" smtClean="0"/>
              <a:t>Неудобства в том ,что для счета нужны люди.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4213" y="1125538"/>
            <a:ext cx="741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1"/>
                </a:solidFill>
              </a:rPr>
              <a:t>Самым простым инструментом счета были пальцы на руках человека</a:t>
            </a:r>
          </a:p>
        </p:txBody>
      </p:sp>
      <p:pic>
        <p:nvPicPr>
          <p:cNvPr id="19459" name="Picture 3" descr="пальцы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420938"/>
            <a:ext cx="40322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сс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088" y="2133600"/>
            <a:ext cx="6867525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042988" y="5589588"/>
            <a:ext cx="662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9462" name="Picture 6" descr="пальцы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768" r="67691" b="25578"/>
          <a:stretch>
            <a:fillRect/>
          </a:stretch>
        </p:blipFill>
        <p:spPr bwMode="auto">
          <a:xfrm>
            <a:off x="7019925" y="333375"/>
            <a:ext cx="165576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827088" y="5157788"/>
            <a:ext cx="7112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1"/>
                </a:solidFill>
              </a:rPr>
              <a:t>С их помощью можно было считать до 5, а если взять две руки, то и до 10. </a:t>
            </a:r>
            <a:br>
              <a:rPr lang="ru-RU" sz="2400">
                <a:solidFill>
                  <a:schemeClr val="tx1"/>
                </a:solidFill>
              </a:rPr>
            </a:b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19464" name="Rectangle 10"/>
          <p:cNvSpPr>
            <a:spLocks noGrp="1" noChangeArrowheads="1"/>
          </p:cNvSpPr>
          <p:nvPr>
            <p:ph type="title"/>
          </p:nvPr>
        </p:nvSpPr>
        <p:spPr>
          <a:xfrm>
            <a:off x="1403350" y="620713"/>
            <a:ext cx="5689600" cy="5222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smtClean="0"/>
              <a:t> Первый счет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822325" y="1374775"/>
            <a:ext cx="7612063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3600">
                <a:solidFill>
                  <a:schemeClr val="tx2"/>
                </a:solidFill>
                <a:latin typeface="Arial" charset="0"/>
              </a:defRPr>
            </a:lvl2pPr>
            <a:lvl3pPr marL="1143000" indent="-228600">
              <a:defRPr sz="3600">
                <a:solidFill>
                  <a:schemeClr val="tx2"/>
                </a:solidFill>
                <a:latin typeface="Arial" charset="0"/>
              </a:defRPr>
            </a:lvl3pPr>
            <a:lvl4pPr marL="1600200" indent="-228600">
              <a:defRPr sz="3600">
                <a:solidFill>
                  <a:schemeClr val="tx2"/>
                </a:solidFill>
                <a:latin typeface="Arial" charset="0"/>
              </a:defRPr>
            </a:lvl4pPr>
            <a:lvl5pPr marL="2057400" indent="-228600">
              <a:defRPr sz="3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1"/>
                </a:solidFill>
              </a:rPr>
              <a:t>Одна из таких систем  счета впоследствии и стала общеупотребительной - </a:t>
            </a:r>
            <a:r>
              <a:rPr lang="ru-RU" sz="2800" b="1">
                <a:solidFill>
                  <a:schemeClr val="tx1"/>
                </a:solidFill>
              </a:rPr>
              <a:t>десятичная.</a:t>
            </a:r>
            <a:r>
              <a:rPr lang="ru-RU" sz="240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20483" name="Picture 3" descr="пальцы0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578"/>
          <a:stretch>
            <a:fillRect/>
          </a:stretch>
        </p:blipFill>
        <p:spPr bwMode="auto">
          <a:xfrm>
            <a:off x="771525" y="2540000"/>
            <a:ext cx="7129463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Появление десятичной системы счисления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36004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Принято считать, что узелковое письмо характерно для индейских племен, населявших Северную и Южную Америку. Оказывается у славян тоже было узелковое письмо и узелковый счет. К нашему времени от узелкового письма  остались только следы в виде выражения «узелок на память» и гадание по узлам на льняной нити, в которых просматривается 60-тиричная система счисления.</a:t>
            </a:r>
          </a:p>
        </p:txBody>
      </p:sp>
      <p:pic>
        <p:nvPicPr>
          <p:cNvPr id="10243" name="Picture 4" descr="узел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149725"/>
            <a:ext cx="23971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2192338" y="392113"/>
            <a:ext cx="5588000" cy="993775"/>
          </a:xfrm>
        </p:spPr>
        <p:txBody>
          <a:bodyPr/>
          <a:lstStyle/>
          <a:p>
            <a:pPr algn="ctr" eaLnBrk="1" hangingPunct="1"/>
            <a:r>
              <a:rPr lang="ru-RU" smtClean="0"/>
              <a:t>Египетская нумерация</a:t>
            </a:r>
          </a:p>
        </p:txBody>
      </p:sp>
      <p:pic>
        <p:nvPicPr>
          <p:cNvPr id="23555" name="Picture 5" descr="egipet2"/>
          <p:cNvPicPr>
            <a:picLocks noChangeAspect="1" noChangeArrowheads="1"/>
          </p:cNvPicPr>
          <p:nvPr/>
        </p:nvPicPr>
        <p:blipFill>
          <a:blip r:embed="rId2">
            <a:lum bright="-12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700213"/>
            <a:ext cx="3240087" cy="475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SOUND" val="Revolving Cube"/>
  <p:tag name="POWER3D OPTIONS" val="Slow "/>
  <p:tag name="POWER3D TRANSITION" val="Revcube.p3d 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</TotalTime>
  <Words>989</Words>
  <PresentationFormat>Экран (4:3)</PresentationFormat>
  <Paragraphs>182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Как возникло слово «математика». Счет у первобытных людей.</vt:lpstr>
      <vt:lpstr>      Появление счета</vt:lpstr>
      <vt:lpstr>Слайд 3</vt:lpstr>
      <vt:lpstr>Счет у первобытных народов</vt:lpstr>
      <vt:lpstr>Преимущества и неудобства</vt:lpstr>
      <vt:lpstr> Первый счет</vt:lpstr>
      <vt:lpstr>Появление десятичной системы счисления</vt:lpstr>
      <vt:lpstr>Слайд 8</vt:lpstr>
      <vt:lpstr>Египетская нумерация</vt:lpstr>
      <vt:lpstr>История египетской нумерации</vt:lpstr>
      <vt:lpstr>Слайд 11</vt:lpstr>
      <vt:lpstr>Слайд 12</vt:lpstr>
      <vt:lpstr>Например:</vt:lpstr>
      <vt:lpstr>Преимущества и неудобства</vt:lpstr>
      <vt:lpstr>Вавилонская нумерация</vt:lpstr>
      <vt:lpstr>Вавилонская нумерация</vt:lpstr>
      <vt:lpstr>Например:</vt:lpstr>
      <vt:lpstr>Преимущества и неудобства</vt:lpstr>
      <vt:lpstr>Римская нумерация</vt:lpstr>
      <vt:lpstr>Возникновение</vt:lpstr>
      <vt:lpstr>Слайд 21</vt:lpstr>
      <vt:lpstr>Правило римской нумерации</vt:lpstr>
      <vt:lpstr>Например:</vt:lpstr>
      <vt:lpstr>Преимущества и неудобства</vt:lpstr>
      <vt:lpstr>Славянская кириллическая   нумерация</vt:lpstr>
      <vt:lpstr>В учебниках по математике и истории не говорилось о том, как считали славянские народы, в том числе, как считали на Руси.</vt:lpstr>
      <vt:lpstr>Слайд 27</vt:lpstr>
      <vt:lpstr>Возникновение</vt:lpstr>
      <vt:lpstr>Слайд 29</vt:lpstr>
      <vt:lpstr>Слайд 30</vt:lpstr>
      <vt:lpstr>Преимущества и неудобства</vt:lpstr>
      <vt:lpstr>Арабская нумерация </vt:lpstr>
      <vt:lpstr>Слайд 33</vt:lpstr>
      <vt:lpstr>История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Нумерации разных народов и их возникновение</dc:title>
  <dc:creator>user</dc:creator>
  <cp:lastModifiedBy>user</cp:lastModifiedBy>
  <cp:revision>10</cp:revision>
  <dcterms:created xsi:type="dcterms:W3CDTF">2015-09-02T13:46:03Z</dcterms:created>
  <dcterms:modified xsi:type="dcterms:W3CDTF">2015-09-02T14:53:12Z</dcterms:modified>
</cp:coreProperties>
</file>