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85" r:id="rId4"/>
    <p:sldId id="269" r:id="rId5"/>
    <p:sldId id="275" r:id="rId6"/>
    <p:sldId id="286" r:id="rId7"/>
    <p:sldId id="260" r:id="rId8"/>
    <p:sldId id="278" r:id="rId9"/>
    <p:sldId id="263" r:id="rId10"/>
    <p:sldId id="265" r:id="rId11"/>
    <p:sldId id="266" r:id="rId12"/>
    <p:sldId id="284" r:id="rId13"/>
    <p:sldId id="261" r:id="rId14"/>
    <p:sldId id="283" r:id="rId15"/>
    <p:sldId id="274" r:id="rId16"/>
    <p:sldId id="282" r:id="rId17"/>
    <p:sldId id="271" r:id="rId18"/>
    <p:sldId id="276" r:id="rId19"/>
    <p:sldId id="270" r:id="rId20"/>
    <p:sldId id="280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7.jpeg"/><Relationship Id="rId7" Type="http://schemas.openxmlformats.org/officeDocument/2006/relationships/image" Target="../media/image3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20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42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944215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Звук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708920"/>
            <a:ext cx="7772400" cy="3672407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Подготовила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учитель-логопед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Тихонова Т.Г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начальная школа-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детский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сад № 1» г. Воркуты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logoportal.ru/wp-content/uploads/2011/08/bukva_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328614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Почитаем?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571604" y="2071678"/>
            <a:ext cx="7115196" cy="3935613"/>
          </a:xfrm>
        </p:spPr>
        <p:txBody>
          <a:bodyPr/>
          <a:lstStyle/>
          <a:p>
            <a:endParaRPr lang="ru-RU" i="1" dirty="0"/>
          </a:p>
        </p:txBody>
      </p:sp>
      <p:pic>
        <p:nvPicPr>
          <p:cNvPr id="24578" name="Picture 2" descr="http://logoportal.ru/wp-content/uploads/2011/08/bukva_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428736"/>
            <a:ext cx="3929090" cy="3929090"/>
          </a:xfrm>
          <a:prstGeom prst="rect">
            <a:avLst/>
          </a:prstGeom>
          <a:noFill/>
        </p:spPr>
      </p:pic>
      <p:pic>
        <p:nvPicPr>
          <p:cNvPr id="25604" name="Picture 4" descr="http://im8-tub-ru.yandex.net/i?id=292294902-28-72&amp;n=21"/>
          <p:cNvPicPr>
            <a:picLocks noChangeAspect="1" noChangeArrowheads="1"/>
          </p:cNvPicPr>
          <p:nvPr/>
        </p:nvPicPr>
        <p:blipFill>
          <a:blip r:embed="rId4" cstate="print"/>
          <a:srcRect t="-4545" r="55960" b="27273"/>
          <a:stretch>
            <a:fillRect/>
          </a:stretch>
        </p:blipFill>
        <p:spPr bwMode="auto">
          <a:xfrm>
            <a:off x="4500562" y="1585899"/>
            <a:ext cx="3013003" cy="341473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Почитаем?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logoportal.ru/wp-content/uploads/2011/08/bukva_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428736"/>
            <a:ext cx="3929090" cy="3929090"/>
          </a:xfrm>
          <a:prstGeom prst="rect">
            <a:avLst/>
          </a:prstGeom>
          <a:noFill/>
        </p:spPr>
      </p:pic>
      <p:pic>
        <p:nvPicPr>
          <p:cNvPr id="6" name="Picture 2" descr="http://im2-tub-ru.yandex.net/i?id=331777564-50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2299" t="4444"/>
          <a:stretch>
            <a:fillRect/>
          </a:stretch>
        </p:blipFill>
        <p:spPr bwMode="auto">
          <a:xfrm>
            <a:off x="5000628" y="2000240"/>
            <a:ext cx="3036114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Назови картинки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im3-tub-ru.yandex.net/i?id=19739225-5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857364"/>
            <a:ext cx="1881201" cy="1785950"/>
          </a:xfrm>
          <a:prstGeom prst="rect">
            <a:avLst/>
          </a:prstGeom>
          <a:noFill/>
        </p:spPr>
      </p:pic>
      <p:pic>
        <p:nvPicPr>
          <p:cNvPr id="43018" name="Picture 10" descr="http://im6-tub-ru.yandex.net/i?id=33997322-71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500174"/>
            <a:ext cx="2786082" cy="1857388"/>
          </a:xfrm>
          <a:prstGeom prst="rect">
            <a:avLst/>
          </a:prstGeom>
          <a:noFill/>
        </p:spPr>
      </p:pic>
      <p:pic>
        <p:nvPicPr>
          <p:cNvPr id="5122" name="Picture 2" descr="C:\Users\Игорь\Desktop\ИКТ\i (2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08" y="4000504"/>
            <a:ext cx="2362200" cy="2047875"/>
          </a:xfrm>
          <a:prstGeom prst="rect">
            <a:avLst/>
          </a:prstGeom>
          <a:noFill/>
        </p:spPr>
      </p:pic>
      <p:pic>
        <p:nvPicPr>
          <p:cNvPr id="5123" name="Picture 3" descr="C:\Users\Игорь\Desktop\ИКТ\larg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4357694"/>
            <a:ext cx="2230742" cy="2214578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643438" y="1481329"/>
            <a:ext cx="4043362" cy="159048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Назови картинки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2" name="Picture 8" descr="http://ceolte.com/img/307.files/image447.jpg"/>
          <p:cNvPicPr>
            <a:picLocks noChangeAspect="1" noChangeArrowheads="1"/>
          </p:cNvPicPr>
          <p:nvPr/>
        </p:nvPicPr>
        <p:blipFill>
          <a:blip r:embed="rId3" cstate="print"/>
          <a:srcRect l="17971" t="55169" r="31709"/>
          <a:stretch>
            <a:fillRect/>
          </a:stretch>
        </p:blipFill>
        <p:spPr bwMode="auto">
          <a:xfrm>
            <a:off x="571472" y="1857364"/>
            <a:ext cx="2494824" cy="1785950"/>
          </a:xfrm>
          <a:prstGeom prst="rect">
            <a:avLst/>
          </a:prstGeom>
          <a:noFill/>
        </p:spPr>
      </p:pic>
      <p:pic>
        <p:nvPicPr>
          <p:cNvPr id="4098" name="Picture 2" descr="C:\Users\Игорь\Desktop\ИКТ\olimpiada-zhivoi-mir-z-klass_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786190"/>
            <a:ext cx="2345691" cy="2000264"/>
          </a:xfrm>
          <a:prstGeom prst="rect">
            <a:avLst/>
          </a:prstGeom>
          <a:noFill/>
        </p:spPr>
      </p:pic>
      <p:pic>
        <p:nvPicPr>
          <p:cNvPr id="4099" name="Picture 3" descr="C:\Users\Игорь\Desktop\ИКТ\9af17438d695d8150c70cf9a6d9ed332_and-roses-on-pinterest-rose-drawing-clipart_554-56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174" y="2071678"/>
            <a:ext cx="1928826" cy="1967124"/>
          </a:xfrm>
          <a:prstGeom prst="rect">
            <a:avLst/>
          </a:prstGeom>
          <a:noFill/>
        </p:spPr>
      </p:pic>
      <p:pic>
        <p:nvPicPr>
          <p:cNvPr id="4100" name="Picture 4" descr="C:\Users\Игорь\Desktop\ИКТ\i (24)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1571612"/>
            <a:ext cx="2276475" cy="2047875"/>
          </a:xfrm>
          <a:prstGeom prst="rect">
            <a:avLst/>
          </a:prstGeom>
          <a:noFill/>
        </p:spPr>
      </p:pic>
      <p:pic>
        <p:nvPicPr>
          <p:cNvPr id="4101" name="Picture 5" descr="C:\Users\Игорь\Desktop\ИКТ\hello_html_30eb5d6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4714884"/>
            <a:ext cx="1774857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Назови картинки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1"/>
          <p:cNvPicPr>
            <a:picLocks noChangeAspect="1" noChangeArrowheads="1"/>
          </p:cNvPicPr>
          <p:nvPr/>
        </p:nvPicPr>
        <p:blipFill>
          <a:blip r:embed="rId3" cstate="print"/>
          <a:srcRect l="4414" t="46741" r="72279" b="34077"/>
          <a:stretch>
            <a:fillRect/>
          </a:stretch>
        </p:blipFill>
        <p:spPr bwMode="auto">
          <a:xfrm>
            <a:off x="714347" y="1357298"/>
            <a:ext cx="217528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 descr="http://im5-tub-ru.yandex.net/i?id=374879000-46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4214818"/>
            <a:ext cx="2893239" cy="1928826"/>
          </a:xfrm>
          <a:prstGeom prst="rect">
            <a:avLst/>
          </a:prstGeom>
          <a:noFill/>
        </p:spPr>
      </p:pic>
      <p:pic>
        <p:nvPicPr>
          <p:cNvPr id="6146" name="Picture 2" descr="C:\Users\Игорь\Desktop\ИКТ\i (2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1714488"/>
            <a:ext cx="1409700" cy="2038350"/>
          </a:xfrm>
          <a:prstGeom prst="rect">
            <a:avLst/>
          </a:prstGeom>
          <a:noFill/>
        </p:spPr>
      </p:pic>
      <p:pic>
        <p:nvPicPr>
          <p:cNvPr id="6147" name="Picture 3" descr="C:\Users\Игорь\Desktop\ИКТ\tritoni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2357430"/>
            <a:ext cx="1785950" cy="1013144"/>
          </a:xfrm>
          <a:prstGeom prst="rect">
            <a:avLst/>
          </a:prstGeom>
          <a:noFill/>
        </p:spPr>
      </p:pic>
      <p:pic>
        <p:nvPicPr>
          <p:cNvPr id="6148" name="Picture 4" descr="C:\Users\Игорь\Desktop\ИКТ\11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63" y="4429132"/>
            <a:ext cx="2060713" cy="1428760"/>
          </a:xfrm>
          <a:prstGeom prst="rect">
            <a:avLst/>
          </a:prstGeom>
          <a:noFill/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23368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Выбери картинки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со звуком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 начале слова.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http://im5-tub-ru.yandex.net/i?id=528077820-00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643050"/>
            <a:ext cx="2810365" cy="1500198"/>
          </a:xfrm>
          <a:prstGeom prst="rect">
            <a:avLst/>
          </a:prstGeom>
          <a:noFill/>
        </p:spPr>
      </p:pic>
      <p:pic>
        <p:nvPicPr>
          <p:cNvPr id="33794" name="Picture 2" descr="http://www.cvetsakura.ru/uploads/posts/2011-04/1302713886_r13-kopiya.jpg"/>
          <p:cNvPicPr>
            <a:picLocks noChangeAspect="1" noChangeArrowheads="1"/>
          </p:cNvPicPr>
          <p:nvPr/>
        </p:nvPicPr>
        <p:blipFill>
          <a:blip r:embed="rId4" cstate="print"/>
          <a:srcRect l="72752" t="4195" r="1500" b="62247"/>
          <a:stretch>
            <a:fillRect/>
          </a:stretch>
        </p:blipFill>
        <p:spPr bwMode="auto">
          <a:xfrm>
            <a:off x="1000100" y="4143380"/>
            <a:ext cx="1143008" cy="1357322"/>
          </a:xfrm>
          <a:prstGeom prst="rect">
            <a:avLst/>
          </a:prstGeom>
          <a:noFill/>
        </p:spPr>
      </p:pic>
      <p:pic>
        <p:nvPicPr>
          <p:cNvPr id="34820" name="Picture 4" descr="http://im0-tub-ru.yandex.net/i?id=333817619-56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1928802"/>
            <a:ext cx="928694" cy="1832949"/>
          </a:xfrm>
          <a:prstGeom prst="rect">
            <a:avLst/>
          </a:prstGeom>
          <a:noFill/>
        </p:spPr>
      </p:pic>
      <p:pic>
        <p:nvPicPr>
          <p:cNvPr id="34824" name="Picture 8" descr="http://im4-tub-ru.yandex.net/i?id=451783040-32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4286256"/>
            <a:ext cx="1386849" cy="1857388"/>
          </a:xfrm>
          <a:prstGeom prst="rect">
            <a:avLst/>
          </a:prstGeom>
          <a:noFill/>
        </p:spPr>
      </p:pic>
      <p:pic>
        <p:nvPicPr>
          <p:cNvPr id="7170" name="Picture 2" descr="C:\Users\Игорь\Desktop\ИКТ\c19a5a2600af1025d1b549637881fc59_1000-images-about-robot-clip-hd-robot-clipart_333-500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15206" y="3929066"/>
            <a:ext cx="1427331" cy="2143140"/>
          </a:xfrm>
          <a:prstGeom prst="rect">
            <a:avLst/>
          </a:prstGeom>
          <a:noFill/>
        </p:spPr>
      </p:pic>
      <p:pic>
        <p:nvPicPr>
          <p:cNvPr id="7171" name="Picture 3" descr="C:\Users\Игорь\Desktop\ИКТ\i (27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3504" y="4857760"/>
            <a:ext cx="1143008" cy="1198764"/>
          </a:xfrm>
          <a:prstGeom prst="rect">
            <a:avLst/>
          </a:prstGeom>
          <a:noFill/>
        </p:spPr>
      </p:pic>
      <p:pic>
        <p:nvPicPr>
          <p:cNvPr id="7172" name="Picture 4" descr="C:\Users\Игорь\Desktop\ИКТ\vorota-sad2-1ef5-display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35" y="1785926"/>
            <a:ext cx="2714644" cy="163953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Гимнастика для глаз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«Помоги  тигрёнку добраться до дома»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im5-tub-ru.yandex.net/i?id=528077820-00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000504"/>
            <a:ext cx="714380" cy="381342"/>
          </a:xfrm>
          <a:prstGeom prst="rect">
            <a:avLst/>
          </a:prstGeom>
          <a:noFill/>
        </p:spPr>
      </p:pic>
      <p:pic>
        <p:nvPicPr>
          <p:cNvPr id="6" name="Picture 2" descr="http://img1.liveinternet.ru/images/attach/c/1/50/625/50625082_3ee79a3bfd5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1428736"/>
            <a:ext cx="2071702" cy="1412321"/>
          </a:xfrm>
          <a:prstGeom prst="rect">
            <a:avLst/>
          </a:prstGeom>
          <a:noFill/>
        </p:spPr>
      </p:pic>
      <p:pic>
        <p:nvPicPr>
          <p:cNvPr id="41987" name="Picture 3" descr="740190169"/>
          <p:cNvPicPr>
            <a:picLocks noChangeAspect="1" noChangeArrowheads="1"/>
          </p:cNvPicPr>
          <p:nvPr/>
        </p:nvPicPr>
        <p:blipFill>
          <a:blip r:embed="rId5" cstate="print"/>
          <a:srcRect l="5803" t="18711" r="9464" b="5836"/>
          <a:stretch>
            <a:fillRect/>
          </a:stretch>
        </p:blipFill>
        <p:spPr bwMode="auto">
          <a:xfrm>
            <a:off x="1643042" y="2571744"/>
            <a:ext cx="56982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pic>
        <p:nvPicPr>
          <p:cNvPr id="31746" name="Picture 2" descr="http://im7-tub-ru.yandex.net/i?id=191280486-19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571612"/>
            <a:ext cx="4606322" cy="4429156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67 -0.0533  C 0.081 -0.06529  0.102 -0.07195  0.124 -0.07195  C 0.149 -0.07195  0.169 -0.06529  0.183 -0.0533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Упражнение «Мой (моя, моё)»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Назови только те картинки, </a:t>
            </a:r>
            <a:br>
              <a:rPr lang="ru-RU" sz="2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про которые можно сказать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мой  (моя,  моё)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http://im5-tub-ru.yandex.net/i?id=528077820-00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4714884"/>
            <a:ext cx="1785950" cy="1071570"/>
          </a:xfrm>
          <a:prstGeom prst="rect">
            <a:avLst/>
          </a:prstGeom>
          <a:noFill/>
        </p:spPr>
      </p:pic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4" cstate="print"/>
          <a:srcRect l="3918" t="76134" r="71136" b="8775"/>
          <a:stretch>
            <a:fillRect/>
          </a:stretch>
        </p:blipFill>
        <p:spPr bwMode="auto">
          <a:xfrm>
            <a:off x="2214546" y="4786322"/>
            <a:ext cx="145430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C:\Users\Игорь\Desktop\ИКТ\i (24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714884"/>
            <a:ext cx="1571636" cy="1413815"/>
          </a:xfrm>
          <a:prstGeom prst="rect">
            <a:avLst/>
          </a:prstGeom>
          <a:noFill/>
        </p:spPr>
      </p:pic>
      <p:pic>
        <p:nvPicPr>
          <p:cNvPr id="11" name="Picture 2" descr="C:\Users\Игорь\Desktop\ИКТ\olimpiada-zhivoi-mir-z-klass_4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2428868"/>
            <a:ext cx="1675494" cy="1428760"/>
          </a:xfrm>
          <a:prstGeom prst="rect">
            <a:avLst/>
          </a:prstGeom>
          <a:noFill/>
        </p:spPr>
      </p:pic>
      <p:pic>
        <p:nvPicPr>
          <p:cNvPr id="8194" name="Picture 2" descr="C:\Users\Игорь\Desktop\ИКТ\hello_html_7ea38fd0.png"/>
          <p:cNvPicPr>
            <a:picLocks noChangeAspect="1" noChangeArrowheads="1"/>
          </p:cNvPicPr>
          <p:nvPr/>
        </p:nvPicPr>
        <p:blipFill>
          <a:blip r:embed="rId7" cstate="print"/>
          <a:srcRect l="7792" t="4649" r="2597" b="3925"/>
          <a:stretch>
            <a:fillRect/>
          </a:stretch>
        </p:blipFill>
        <p:spPr bwMode="auto">
          <a:xfrm>
            <a:off x="7143768" y="2143116"/>
            <a:ext cx="1281041" cy="1643074"/>
          </a:xfrm>
          <a:prstGeom prst="rect">
            <a:avLst/>
          </a:prstGeom>
          <a:noFill/>
        </p:spPr>
      </p:pic>
      <p:pic>
        <p:nvPicPr>
          <p:cNvPr id="16" name="Рисунок 1"/>
          <p:cNvPicPr>
            <a:picLocks noChangeAspect="1" noChangeArrowheads="1"/>
          </p:cNvPicPr>
          <p:nvPr/>
        </p:nvPicPr>
        <p:blipFill>
          <a:blip r:embed="rId8" cstate="print"/>
          <a:srcRect l="4414" t="46741" r="72279" b="34077"/>
          <a:stretch>
            <a:fillRect/>
          </a:stretch>
        </p:blipFill>
        <p:spPr bwMode="auto">
          <a:xfrm>
            <a:off x="285720" y="1857364"/>
            <a:ext cx="217528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чего можно сделать букву Р?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im5-tub-ru.yandex.net/i?id=528077820-00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4357694"/>
            <a:ext cx="714380" cy="381342"/>
          </a:xfrm>
          <a:prstGeom prst="rect">
            <a:avLst/>
          </a:prstGeom>
          <a:noFill/>
        </p:spPr>
      </p:pic>
      <p:pic>
        <p:nvPicPr>
          <p:cNvPr id="29698" name="Picture 2" descr="http://im6-tub-ru.yandex.net/i?id=579799507-54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3500438"/>
            <a:ext cx="2643206" cy="2643206"/>
          </a:xfrm>
          <a:prstGeom prst="rect">
            <a:avLst/>
          </a:prstGeom>
          <a:noFill/>
        </p:spPr>
      </p:pic>
      <p:pic>
        <p:nvPicPr>
          <p:cNvPr id="29700" name="Picture 4" descr="http://im7-tub-ru.yandex.net/i?id=343068893-52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3" y="1214422"/>
            <a:ext cx="3321866" cy="2214578"/>
          </a:xfrm>
          <a:prstGeom prst="rect">
            <a:avLst/>
          </a:prstGeom>
          <a:noFill/>
        </p:spPr>
      </p:pic>
      <p:pic>
        <p:nvPicPr>
          <p:cNvPr id="29702" name="Picture 6" descr="http://im6-tub-ru.yandex.net/i?id=197175135-29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3570" y="4143380"/>
            <a:ext cx="2214578" cy="1660934"/>
          </a:xfrm>
          <a:prstGeom prst="rect">
            <a:avLst/>
          </a:prstGeom>
          <a:noFill/>
        </p:spPr>
      </p:pic>
      <p:pic>
        <p:nvPicPr>
          <p:cNvPr id="29704" name="Picture 8" descr="http://im2-tub-ru.yandex.net/i?id=136238468-57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1537" y="1000108"/>
            <a:ext cx="2728931" cy="21431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typ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00240"/>
            <a:ext cx="7772400" cy="114300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Цель-автоматизация звука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слогах и в начале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слова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                  Итог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Какие слова ты научился произносить?  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 Ты старался и у тебя всё получилось.</a:t>
            </a: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http://im5-tub-ru.yandex.net/i?id=528077820-00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643314"/>
            <a:ext cx="285752" cy="152537"/>
          </a:xfrm>
          <a:prstGeom prst="rect">
            <a:avLst/>
          </a:prstGeom>
          <a:noFill/>
        </p:spPr>
      </p:pic>
      <p:pic>
        <p:nvPicPr>
          <p:cNvPr id="39938" name="Picture 2" descr="http://im6-tub-ru.yandex.net/i?id=436960339-3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571744"/>
            <a:ext cx="2643206" cy="309750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114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Рефлексия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 Что было трудно? 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 Что легко?  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–  Что интересно?  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 Выбери смайлик, соответствующий твоему настроению. 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http://im5-tub-ru.yandex.net/i?id=528077820-00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4357694"/>
            <a:ext cx="714380" cy="381342"/>
          </a:xfrm>
          <a:prstGeom prst="rect">
            <a:avLst/>
          </a:prstGeom>
          <a:noFill/>
        </p:spPr>
      </p:pic>
      <p:pic>
        <p:nvPicPr>
          <p:cNvPr id="38914" name="Picture 2" descr="http://im2-tub-ru.yandex.net/i?id=190923800-2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571876"/>
            <a:ext cx="2143140" cy="1599358"/>
          </a:xfrm>
          <a:prstGeom prst="rect">
            <a:avLst/>
          </a:prstGeom>
          <a:noFill/>
        </p:spPr>
      </p:pic>
      <p:pic>
        <p:nvPicPr>
          <p:cNvPr id="38916" name="Picture 4" descr="http://im7-tub-ru.yandex.net/i?id=221247948-01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3643314"/>
            <a:ext cx="1714512" cy="1714512"/>
          </a:xfrm>
          <a:prstGeom prst="rect">
            <a:avLst/>
          </a:prstGeom>
          <a:noFill/>
        </p:spPr>
      </p:pic>
      <p:pic>
        <p:nvPicPr>
          <p:cNvPr id="38918" name="Picture 6" descr="http://im5-tub-ru.yandex.net/i?id=706015976-28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3714752"/>
            <a:ext cx="201930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6600844" cy="785817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Требования   к качеству изобразительной наглядности  для слабовидящих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785926"/>
            <a:ext cx="7143800" cy="350046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для лучшего зрительного восприятия картина должна демонстрироваться на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контрастном фоне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четкое изображение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действующих лиц и предметов окружающей обстановки;</a:t>
            </a:r>
          </a:p>
          <a:p>
            <a:pPr algn="l"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небольшое количество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действующих лиц;</a:t>
            </a:r>
          </a:p>
          <a:p>
            <a:pPr algn="l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изображение на картине недостаточно четкое, размытое и сливается с фоном, необходимо прорисовать контуры объектов и необходимые детали;</a:t>
            </a:r>
          </a:p>
          <a:p>
            <a:pPr algn="l"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000" dirty="0"/>
          </a:p>
        </p:txBody>
      </p:sp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Организационный момент.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Чем похожи   и чем   отличаются  тигр, лев и собака?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8674" name="Рисунок 69" descr="http://ceolte.com/img/307.files/image4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571612"/>
            <a:ext cx="857256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im2-tub-ru.yandex.net/i?id=538810102-40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143248"/>
            <a:ext cx="928694" cy="696521"/>
          </a:xfrm>
          <a:prstGeom prst="rect">
            <a:avLst/>
          </a:prstGeom>
          <a:noFill/>
        </p:spPr>
      </p:pic>
      <p:pic>
        <p:nvPicPr>
          <p:cNvPr id="1026" name="Picture 2" descr="C:\Users\Игорь\Desktop\ИКТ\hello_html_6879e35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1500174"/>
            <a:ext cx="4143404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img-fotki.yandex.ru/get/4608/cadi-1986.529/0_80638_3334427c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1785926"/>
            <a:ext cx="2365373" cy="1928826"/>
          </a:xfrm>
          <a:prstGeom prst="rect">
            <a:avLst/>
          </a:prstGeom>
          <a:noFill/>
        </p:spPr>
      </p:pic>
      <p:pic>
        <p:nvPicPr>
          <p:cNvPr id="5" name="Picture 2" descr="http://im2-tub-ru.yandex.net/i?id=538810102-40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9" y="1714488"/>
            <a:ext cx="2857520" cy="2143140"/>
          </a:xfrm>
          <a:prstGeom prst="rect">
            <a:avLst/>
          </a:prstGeom>
          <a:noFill/>
        </p:spPr>
      </p:pic>
      <p:pic>
        <p:nvPicPr>
          <p:cNvPr id="2051" name="Picture 3" descr="C:\Users\Игорь\Desktop\ИКТ\logopedicheskie-zanyatiya-dlya-postanovki-zvukov-u-detey-46817-large.jpg"/>
          <p:cNvPicPr>
            <a:picLocks noChangeAspect="1" noChangeArrowheads="1"/>
          </p:cNvPicPr>
          <p:nvPr/>
        </p:nvPicPr>
        <p:blipFill>
          <a:blip r:embed="rId5" cstate="print"/>
          <a:srcRect l="63227" t="47805" r="23339" b="29166"/>
          <a:stretch>
            <a:fillRect/>
          </a:stretch>
        </p:blipFill>
        <p:spPr bwMode="auto">
          <a:xfrm>
            <a:off x="3071802" y="4214818"/>
            <a:ext cx="1214446" cy="1789710"/>
          </a:xfrm>
          <a:prstGeom prst="rect">
            <a:avLst/>
          </a:prstGeom>
          <a:noFill/>
        </p:spPr>
      </p:pic>
      <p:pic>
        <p:nvPicPr>
          <p:cNvPr id="3074" name="Picture 2" descr="C:\Users\Игорь\Desktop\0016-027-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4357694"/>
            <a:ext cx="2286016" cy="126238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рычит тигр?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img1.liveinternet.ru/images/attach/c/1/50/625/50625082_3ee79a3bfd5c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71678"/>
            <a:ext cx="5449121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 -0.04663  0.028 -0.08261  0.062 -0.08261  C 0.097 -0.08261  0.125 -0.04663  0.125 0  C 0.125 0.04663  0.153 0.08261  0.188 0.08261  C 0.222 0.08261  0.25 0.04663 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«Узнай тигра по голосу»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>  (развитие фонематического слуха)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img1.liveinternet.ru/images/attach/c/1/50/625/50625082_3ee79a3bfd5c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977502"/>
            <a:ext cx="5377683" cy="36660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Почитаем?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8" name="Picture 10" descr="http://s001.radikal.ru/i195/1011/b2/5f9a14616c77t.jpg"/>
          <p:cNvPicPr>
            <a:picLocks noChangeAspect="1" noChangeArrowheads="1"/>
          </p:cNvPicPr>
          <p:nvPr/>
        </p:nvPicPr>
        <p:blipFill>
          <a:blip r:embed="rId3" cstate="print"/>
          <a:srcRect l="3571" t="5357" r="14286" b="10714"/>
          <a:stretch>
            <a:fillRect/>
          </a:stretch>
        </p:blipFill>
        <p:spPr bwMode="auto">
          <a:xfrm>
            <a:off x="4286248" y="1500174"/>
            <a:ext cx="3286148" cy="3357586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571604" y="2071678"/>
            <a:ext cx="7115196" cy="3935613"/>
          </a:xfrm>
        </p:spPr>
        <p:txBody>
          <a:bodyPr/>
          <a:lstStyle/>
          <a:p>
            <a:endParaRPr lang="ru-RU" i="1" dirty="0"/>
          </a:p>
        </p:txBody>
      </p:sp>
      <p:pic>
        <p:nvPicPr>
          <p:cNvPr id="24578" name="Picture 2" descr="http://logoportal.ru/wp-content/uploads/2011/08/bukva_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1428736"/>
            <a:ext cx="3286148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313</TotalTime>
  <Words>113</Words>
  <Application>Microsoft Office PowerPoint</Application>
  <PresentationFormat>Экран (4:3)</PresentationFormat>
  <Paragraphs>32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Звук [Р] </vt:lpstr>
      <vt:lpstr>Цель-автоматизация звука [Р]  в слогах и в начале слова</vt:lpstr>
      <vt:lpstr>Требования   к качеству изобразительной наглядности  для слабовидящих</vt:lpstr>
      <vt:lpstr>     Организационный момент.  Чем похожи   и чем   отличаются  тигр, лев и собака?   </vt:lpstr>
      <vt:lpstr>Дыхательная гимнастика</vt:lpstr>
      <vt:lpstr>Артикуляционная гимнастика</vt:lpstr>
      <vt:lpstr>Как рычит тигр?</vt:lpstr>
      <vt:lpstr> Игра  «Узнай тигра по голосу»   (развитие фонематического слуха) </vt:lpstr>
      <vt:lpstr>Почитаем?</vt:lpstr>
      <vt:lpstr>Почитаем?</vt:lpstr>
      <vt:lpstr>Почитаем?</vt:lpstr>
      <vt:lpstr>Назови картинки  </vt:lpstr>
      <vt:lpstr>Назови картинки  </vt:lpstr>
      <vt:lpstr>Назови картинки  </vt:lpstr>
      <vt:lpstr>  Выбери картинки со звуком [Р]  в начале слова.  </vt:lpstr>
      <vt:lpstr> Гимнастика для глаз «Помоги  тигрёнку добраться до дома» </vt:lpstr>
      <vt:lpstr>Физминутка</vt:lpstr>
      <vt:lpstr>      Упражнение «Мой (моя, моё)» Назови только те картинки,  про которые можно сказать мой  (моя,  моё)    </vt:lpstr>
      <vt:lpstr>Из чего можно сделать букву Р?</vt:lpstr>
      <vt:lpstr>                           Итог - Какие слова ты научился произносить?    -  Ты старался и у тебя всё получилось.       </vt:lpstr>
      <vt:lpstr>  Рефлексия  -  Что было трудно?   -  Что легко?    –  Что интересно?    -  Выбери смайлик, соответствующий твоему настроению.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[Р] </dc:title>
  <dc:creator>User</dc:creator>
  <cp:lastModifiedBy>1</cp:lastModifiedBy>
  <cp:revision>54</cp:revision>
  <dcterms:created xsi:type="dcterms:W3CDTF">2013-01-01T07:31:02Z</dcterms:created>
  <dcterms:modified xsi:type="dcterms:W3CDTF">2017-12-27T18:31:21Z</dcterms:modified>
</cp:coreProperties>
</file>