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3" r:id="rId6"/>
    <p:sldId id="270" r:id="rId7"/>
    <p:sldId id="274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527" autoAdjust="0"/>
  </p:normalViewPr>
  <p:slideViewPr>
    <p:cSldViewPr>
      <p:cViewPr varScale="1">
        <p:scale>
          <a:sx n="82" d="100"/>
          <a:sy n="82" d="100"/>
        </p:scale>
        <p:origin x="-1474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207C7A-2B5B-46C1-A83D-2412E1BAE9D1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7F2B1-6B3B-468C-900C-77CB4FF160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596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E7F2B1-6B3B-468C-900C-77CB4FF160B8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0055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980728"/>
            <a:ext cx="7488833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для детей раннего возраста № 58 «Теремок» муниципального образования 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г.Новороссийск</a:t>
            </a:r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«ИЗУЧЕНИЕ ПЕДАГОГИЧЕСКОГО КОЛЛЕКТИВА КАК ОСНОВА РАБОТЫ ПО УЛУЧШЕНИЮ КАЧЕСТВА ОБРАЗОВАТЕЛЬНОГО ПРОЦЕССА В ДОУ»</a:t>
            </a:r>
          </a:p>
          <a:p>
            <a:pPr algn="ctr"/>
            <a:endParaRPr lang="ru-RU" sz="32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старший воспитатель</a:t>
            </a:r>
          </a:p>
          <a:p>
            <a:pPr algn="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Поспелова Анна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Ниязовна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/>
          <p:cNvPicPr preferRelativeResize="0"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578" y="4797152"/>
            <a:ext cx="1285875" cy="1052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77699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3" y="980728"/>
            <a:ext cx="727280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C00000"/>
                </a:solidFill>
              </a:rPr>
              <a:t>Качество </a:t>
            </a:r>
            <a:r>
              <a:rPr lang="ru-RU" sz="2800" i="1" dirty="0">
                <a:solidFill>
                  <a:srgbClr val="C00000"/>
                </a:solidFill>
              </a:rPr>
              <a:t>дошкольного образования -это качество жизни </a:t>
            </a:r>
            <a:r>
              <a:rPr lang="ru-RU" sz="2800" i="1" dirty="0" smtClean="0">
                <a:solidFill>
                  <a:srgbClr val="C00000"/>
                </a:solidFill>
              </a:rPr>
              <a:t>ребёнка.</a:t>
            </a:r>
            <a:endParaRPr lang="ru-RU" sz="2800" i="1" dirty="0">
              <a:solidFill>
                <a:srgbClr val="C00000"/>
              </a:solidFill>
            </a:endParaRPr>
          </a:p>
          <a:p>
            <a:r>
              <a:rPr lang="ru-RU" dirty="0"/>
              <a:t>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От чего же зависит качество ДОУ?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1.     От качества работы воспитателя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     От отношений, которые сложились в коллективе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3.     От условий, которые создает руководитель для творческого поиска новых методов и форм работы с детьми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4.      От объективной оценки результатов деятельности каждого сотрудника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0785" y="4581128"/>
            <a:ext cx="1093746" cy="16424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75922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692696"/>
            <a:ext cx="69847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Раздел 1 «Общие сведения о педагоге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Раздел 2 «Результаты педагогической деятельности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Раздел 3 «Научно-методическая деятельность».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Раздел 4 «Предметно-развивающая среда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Раздел 5 «Работа с родителями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Раздел 6 «Мой мир увлечений»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/>
          <p:cNvPicPr preferRelativeResize="0">
            <a:picLocks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2200" y="869471"/>
            <a:ext cx="1484215" cy="1639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11760" y="2636912"/>
            <a:ext cx="396044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САМООБРАЗОВАНИЕ ПЕДАГОГА</a:t>
            </a:r>
          </a:p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2843808" y="3140968"/>
            <a:ext cx="2604108" cy="938426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«Эта тема мне близка…» </a:t>
            </a: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3053922" y="2981273"/>
            <a:ext cx="2183880" cy="12578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987824" y="2981273"/>
            <a:ext cx="2376264" cy="12578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Овал 9"/>
          <p:cNvSpPr/>
          <p:nvPr/>
        </p:nvSpPr>
        <p:spPr>
          <a:xfrm>
            <a:off x="3935748" y="4509120"/>
            <a:ext cx="3024336" cy="1368152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«Это  трудно, а значит интересно</a:t>
            </a:r>
            <a:r>
              <a:rPr 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…» </a:t>
            </a:r>
            <a:endParaRPr 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9838" y="4725144"/>
            <a:ext cx="2036720" cy="1373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0276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128709"/>
            <a:ext cx="763284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АНКЕТИРОВАНИЕ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«Самоанализ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успешности </a:t>
            </a:r>
            <a:r>
              <a:rPr lang="ru-RU" sz="2400" b="1" dirty="0" err="1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-образовательной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работы»</a:t>
            </a:r>
          </a:p>
          <a:p>
            <a:pPr marL="457200" indent="-457200">
              <a:buFont typeface="Arial" charset="0"/>
              <a:buChar char="•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«Эффективность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организации методической работы в учреждении, наметить перспективы проектирования плана методической работы на предстоящий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год» </a:t>
            </a:r>
          </a:p>
          <a:p>
            <a:pPr marL="457200" indent="-457200">
              <a:buFont typeface="Arial" charset="0"/>
              <a:buChar char="•"/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«Планирование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педагогической работы на следующий учебный 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год»</a:t>
            </a:r>
            <a:endParaRPr lang="ru-RU" sz="24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://us.123rf.com/450wm/sbego/sbego1209/sbego120900001/15098173-%D0%94%D0%B5%D0%B2%D1%83%D1%88%D0%BA%D0%B0-%D0%B7%D0%B0%D0%BF%D0%BE%D0%BB%D0%BD%D0%B5%D0%BD%D0%B8%D1%8F-%D0%B2%D0%BE%D0%BF%D1%80%D0%BE%D1%81%D0%BD%D0%B8%D0%BA%D0%B0.jpg"/>
          <p:cNvPicPr preferRelativeResize="0"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797152"/>
            <a:ext cx="1665970" cy="1412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4293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764704"/>
            <a:ext cx="792087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МОНИТОРИНГ КАЧЕСТВА ПРОФЕССИОНАЛЬНО-ЛИЧНОСТНЫХ </a:t>
            </a:r>
          </a:p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СПОСОБНОСТЕЙ ПЕДАГОГА</a:t>
            </a:r>
          </a:p>
          <a:p>
            <a:pPr algn="ctr"/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</a:t>
            </a: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воспитателя</a:t>
            </a:r>
          </a:p>
          <a:p>
            <a:pPr marL="342900" indent="-342900">
              <a:buAutoNum type="arabicPeriod"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Уровень знаний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воспитателя</a:t>
            </a:r>
          </a:p>
          <a:p>
            <a:pPr marL="342900" indent="-342900">
              <a:buAutoNum type="arabicPeriod"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Гностические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умения</a:t>
            </a:r>
          </a:p>
          <a:p>
            <a:pPr marL="342900" indent="-342900">
              <a:buAutoNum type="arabicPeriod"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Проектировочные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умения</a:t>
            </a:r>
          </a:p>
          <a:p>
            <a:pPr marL="342900" indent="-342900">
              <a:buAutoNum type="arabicPeriod"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Конструктивные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умения</a:t>
            </a:r>
          </a:p>
          <a:p>
            <a:pPr marL="342900" indent="-342900">
              <a:buAutoNum type="arabicPeriod"/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рганизационные умения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Коммуникативные умения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Особенности характера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Способности</a:t>
            </a:r>
          </a:p>
          <a:p>
            <a:pPr marL="342900" indent="-342900">
              <a:buAutoNum type="arabicPeriod"/>
            </a:pPr>
            <a:endParaRPr lang="ru-RU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6522" y="1789931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3933056"/>
            <a:ext cx="7272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мониторинга: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выявить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эффективность организации методической работы в учреждении, наметить </a:t>
            </a:r>
            <a:r>
              <a:rPr lang="ru-RU" sz="1600" u="sng" dirty="0">
                <a:latin typeface="Times New Roman" pitchFamily="18" charset="0"/>
                <a:cs typeface="Times New Roman" pitchFamily="18" charset="0"/>
              </a:rPr>
              <a:t>перспективы проектирования плана методической работы на предстоящий год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i="1" dirty="0" smtClean="0"/>
              <a:t>«</a:t>
            </a:r>
            <a:r>
              <a:rPr lang="ru-RU" sz="1600" i="1" dirty="0"/>
              <a:t>Оценка деятельности воспитателя» Астафьева Нина Степановна</a:t>
            </a:r>
          </a:p>
          <a:p>
            <a:pPr algn="ctr"/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926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</a:blip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1616176" y="677394"/>
            <a:ext cx="2667792" cy="1239438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НИЗКИЙ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ТЕОРЕТИЧЕСКИЙ (ОСМЫСЛЕНИЕ ПЕРЕДОВЫХ СИСТЕМ)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irecommend.ru/sites/default/files/product-images/169707/FljDOlnA6f5LkIV42ev3Q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642" y="5080945"/>
            <a:ext cx="1827068" cy="122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99250" y="4900834"/>
            <a:ext cx="1026220" cy="1061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вал 4"/>
          <p:cNvSpPr/>
          <p:nvPr/>
        </p:nvSpPr>
        <p:spPr>
          <a:xfrm>
            <a:off x="5652120" y="776510"/>
            <a:ext cx="2493732" cy="1284338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СРЕДНИЙ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МЕТОДИЧЕСКИЙ (ПОКАЗ ПЕРЕДОВОГО ОПЫТА)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950072" y="2031243"/>
            <a:ext cx="3816424" cy="1234115"/>
          </a:xfrm>
          <a:prstGeom prst="ellipse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ВЫСОКИЙ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ПРАКТИЧЕСКИЙ </a:t>
            </a:r>
          </a:p>
          <a:p>
            <a:pPr algn="ctr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 САМОСТОЯТЕЛЬНАЯ РАЗРАБОТКА НОВЫХ ТЕХНОЛОГИЙ ОБУЧЕНИЯ И ВОСПИТАНИЯ)</a:t>
            </a:r>
            <a:endParaRPr lang="ru-RU" sz="1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 rot="14167325">
            <a:off x="1623633" y="2109141"/>
            <a:ext cx="1351577" cy="608891"/>
          </a:xfrm>
          <a:prstGeom prst="curvedDownArrow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право стрелка 9"/>
          <p:cNvSpPr/>
          <p:nvPr/>
        </p:nvSpPr>
        <p:spPr>
          <a:xfrm rot="2675149">
            <a:off x="7039605" y="1759149"/>
            <a:ext cx="731520" cy="1778302"/>
          </a:xfrm>
          <a:prstGeom prst="curvedLeft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02642" y="99033"/>
            <a:ext cx="80466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Три уровня педагогического мастерства</a:t>
            </a:r>
          </a:p>
          <a:p>
            <a:pPr lvl="0"/>
            <a:endParaRPr lang="ru-RU" sz="2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662040" y="3852977"/>
            <a:ext cx="4104456" cy="12279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СОВРЕМЕННЫЕ ФОРМЫ И ТЕХНОЛОГИИ РАБОТЫ С ПЕДАГОГИЧЕСКИМ КОЛЛЕКТИВОМ</a:t>
            </a:r>
            <a:endParaRPr lang="ru-RU" sz="1400" b="1" dirty="0">
              <a:solidFill>
                <a:srgbClr val="FF0000"/>
              </a:solidFill>
            </a:endParaRPr>
          </a:p>
        </p:txBody>
      </p:sp>
      <p:sp>
        <p:nvSpPr>
          <p:cNvPr id="11" name="Правая фигурная скобка 10"/>
          <p:cNvSpPr/>
          <p:nvPr/>
        </p:nvSpPr>
        <p:spPr>
          <a:xfrm rot="5400000">
            <a:off x="4411294" y="1189134"/>
            <a:ext cx="629336" cy="469835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005856" y="5323681"/>
            <a:ext cx="77048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результате: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создаётся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модель деятельности педагогов-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наваторов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совершенствуется 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их мастерство</a:t>
            </a:r>
          </a:p>
        </p:txBody>
      </p:sp>
    </p:spTree>
    <p:extLst>
      <p:ext uri="{BB962C8B-B14F-4D97-AF65-F5344CB8AC3E}">
        <p14:creationId xmlns:p14="http://schemas.microsoft.com/office/powerpoint/2010/main" val="113403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620688"/>
            <a:ext cx="684076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ДЕЛОВАЯ ИГРА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ГОДОВЫЕ  ЗАДАЧИ:</a:t>
            </a:r>
          </a:p>
          <a:p>
            <a:pPr algn="ctr"/>
            <a:endParaRPr lang="ru-RU" sz="2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1 КОМАНДА «НИЗКИЙ УРОВЕНЬ»(</a:t>
            </a:r>
            <a:r>
              <a:rPr lang="ru-RU" sz="2000" i="1" dirty="0" smtClean="0">
                <a:solidFill>
                  <a:srgbClr val="FF0000"/>
                </a:solidFill>
              </a:rPr>
              <a:t>Теоретический)</a:t>
            </a:r>
          </a:p>
          <a:p>
            <a:pPr algn="ctr"/>
            <a:r>
              <a:rPr lang="ru-RU" sz="2000" dirty="0" smtClean="0"/>
              <a:t> Изучение </a:t>
            </a:r>
            <a:r>
              <a:rPr lang="ru-RU" sz="2000" dirty="0"/>
              <a:t>и </a:t>
            </a:r>
            <a:r>
              <a:rPr lang="ru-RU" sz="2000" dirty="0" smtClean="0"/>
              <a:t>внедрение </a:t>
            </a:r>
            <a:r>
              <a:rPr lang="ru-RU" sz="2000" dirty="0"/>
              <a:t>в практику </a:t>
            </a:r>
            <a:r>
              <a:rPr lang="ru-RU" sz="2000" dirty="0" smtClean="0"/>
              <a:t>новых подходов </a:t>
            </a:r>
            <a:r>
              <a:rPr lang="ru-RU" sz="2000" dirty="0"/>
              <a:t>к организации предметно-пространственной среды, обеспечивающее полноценное развитие дошкольников в рамках ООП </a:t>
            </a:r>
            <a:r>
              <a:rPr lang="ru-RU" sz="2000" dirty="0" smtClean="0"/>
              <a:t>ДО.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2 КОМАНДА «СРЕДНИЙ УРОВЕНЬ</a:t>
            </a:r>
            <a:r>
              <a:rPr lang="ru-RU" sz="2000" i="1" dirty="0" smtClean="0">
                <a:solidFill>
                  <a:srgbClr val="FF0000"/>
                </a:solidFill>
              </a:rPr>
              <a:t>»(Методический</a:t>
            </a:r>
            <a:r>
              <a:rPr lang="ru-RU" sz="2000" dirty="0" smtClean="0">
                <a:solidFill>
                  <a:srgbClr val="FF0000"/>
                </a:solidFill>
              </a:rPr>
              <a:t>)</a:t>
            </a:r>
          </a:p>
          <a:p>
            <a:pPr algn="ctr"/>
            <a:r>
              <a:rPr lang="ru-RU" sz="2000" dirty="0" smtClean="0"/>
              <a:t> Укрепление психофизического здоровья </a:t>
            </a:r>
            <a:r>
              <a:rPr lang="ru-RU" sz="2000" dirty="0"/>
              <a:t>на основе обеспечения эмоционального благополучия и приобщения дошкольников и их родителей к здоровому образу </a:t>
            </a:r>
            <a:r>
              <a:rPr lang="ru-RU" sz="2000" dirty="0" smtClean="0"/>
              <a:t>жизни.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3 КОМАНДА «ВЫСОКИЙ УРОВЕНЬ»(</a:t>
            </a:r>
            <a:r>
              <a:rPr lang="ru-RU" sz="2000" i="1" dirty="0" smtClean="0">
                <a:solidFill>
                  <a:srgbClr val="FF0000"/>
                </a:solidFill>
              </a:rPr>
              <a:t>Практический)</a:t>
            </a:r>
          </a:p>
          <a:p>
            <a:pPr algn="ctr"/>
            <a:r>
              <a:rPr lang="ru-RU" sz="2000" dirty="0" smtClean="0"/>
              <a:t> Внедрение новых форм </a:t>
            </a:r>
            <a:r>
              <a:rPr lang="ru-RU" sz="2000" dirty="0"/>
              <a:t>взаимодействия с </a:t>
            </a:r>
            <a:r>
              <a:rPr lang="ru-RU" sz="2000" dirty="0" smtClean="0"/>
              <a:t>семьей.</a:t>
            </a:r>
          </a:p>
        </p:txBody>
      </p:sp>
    </p:spTree>
    <p:extLst>
      <p:ext uri="{BB962C8B-B14F-4D97-AF65-F5344CB8AC3E}">
        <p14:creationId xmlns:p14="http://schemas.microsoft.com/office/powerpoint/2010/main" val="40130157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052736"/>
            <a:ext cx="720080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ачество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дошкольного образования в учреждении  -  это управляемый процесс,  это результат деятельности  всего педагогического коллектива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526330"/>
            <a:ext cx="4400550" cy="248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16964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339</TotalTime>
  <Words>394</Words>
  <Application>Microsoft Office PowerPoint</Application>
  <PresentationFormat>Экран (4:3)</PresentationFormat>
  <Paragraphs>66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Методист</cp:lastModifiedBy>
  <cp:revision>33</cp:revision>
  <dcterms:created xsi:type="dcterms:W3CDTF">2016-05-03T09:40:52Z</dcterms:created>
  <dcterms:modified xsi:type="dcterms:W3CDTF">2017-12-28T05:52:24Z</dcterms:modified>
</cp:coreProperties>
</file>