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03F9F-B052-43F2-9ABE-B87CDBC79CA0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53A86-C864-47FB-ACF0-9C84896C9D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91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53A86-C864-47FB-ACF0-9C84896C9DE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431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36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790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3916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5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51983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544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8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322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567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55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852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132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498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301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502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20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5861B-3BCA-4921-B38B-99F2EEF8B461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938626E-62A5-4B34-AEB1-A49C976C2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968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8%D0%B5%D1%88%D0%BC%D0%B0_(%D1%80%D0%B5%D0%BA%D0%B0)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1991_%D0%B3%D0%BE%D0%B4" TargetMode="External"/><Relationship Id="rId5" Type="http://schemas.openxmlformats.org/officeDocument/2006/relationships/hyperlink" Target="https://ru.wikipedia.org/wiki/1978_%D0%B3%D0%BE%D0%B4" TargetMode="External"/><Relationship Id="rId4" Type="http://schemas.openxmlformats.org/officeDocument/2006/relationships/hyperlink" Target="https://ru.wikipedia.org/wiki/%D0%9A%D0%B0%D0%BC%D0%B0_(%D1%80%D0%B5%D0%BA%D0%B0)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2" r="1580" b="-1"/>
          <a:stretch/>
        </p:blipFill>
        <p:spPr>
          <a:xfrm>
            <a:off x="172823" y="186817"/>
            <a:ext cx="3492257" cy="5322157"/>
          </a:xfrm>
          <a:prstGeom prst="snipRoundRect">
            <a:avLst>
              <a:gd name="adj1" fmla="val 16667"/>
              <a:gd name="adj2" fmla="val 50000"/>
            </a:avLst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724" y="235076"/>
            <a:ext cx="3559143" cy="35591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407" y="3306319"/>
            <a:ext cx="5014484" cy="337127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431112" y="507470"/>
            <a:ext cx="524618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</a:t>
            </a:r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</a:t>
            </a:r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антыйк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к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ая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?»</a:t>
            </a:r>
          </a:p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«Где логика?»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304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5565" y="378681"/>
            <a:ext cx="6695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САКЛАУЛЫ  ЗОНАЛАР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7192828">
            <a:off x="2588651" y="1999216"/>
            <a:ext cx="1558343" cy="372243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5394104" y="2138858"/>
            <a:ext cx="1558343" cy="372243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3758744">
            <a:off x="8302117" y="1893458"/>
            <a:ext cx="1558343" cy="372243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22649" y="2953656"/>
            <a:ext cx="3791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Заповедник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3880" y="3876986"/>
            <a:ext cx="29362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Заказник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920846" y="3104151"/>
            <a:ext cx="38715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Милли парк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4095" y="4972986"/>
            <a:ext cx="107538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effectLst/>
              </a:rPr>
              <a:t>Табигать</a:t>
            </a:r>
            <a:r>
              <a:rPr lang="ru-RU" sz="2400" b="1" dirty="0" smtClean="0">
                <a:effectLst/>
              </a:rPr>
              <a:t> </a:t>
            </a:r>
            <a:r>
              <a:rPr lang="tt-RU" sz="2400" b="1" dirty="0" smtClean="0">
                <a:effectLst/>
              </a:rPr>
              <a:t>һәйкәлләре - </a:t>
            </a:r>
            <a:r>
              <a:rPr lang="ru-RU" sz="2400" b="1" dirty="0" err="1" smtClean="0">
                <a:effectLst/>
              </a:rPr>
              <a:t>Па́мятники</a:t>
            </a:r>
            <a:r>
              <a:rPr lang="ru-RU" sz="2400" dirty="0" smtClean="0">
                <a:effectLst/>
              </a:rPr>
              <a:t> </a:t>
            </a:r>
            <a:r>
              <a:rPr lang="ru-RU" sz="2400" b="1" dirty="0" err="1" smtClean="0">
                <a:effectLst/>
              </a:rPr>
              <a:t>приро́ды</a:t>
            </a:r>
            <a:r>
              <a:rPr lang="ru-RU" sz="2400" dirty="0" smtClean="0">
                <a:effectLst/>
              </a:rPr>
              <a:t> — </a:t>
            </a:r>
            <a:r>
              <a:rPr lang="ru-RU" sz="2400" dirty="0" err="1" smtClean="0">
                <a:effectLst/>
              </a:rPr>
              <a:t>уникаль</a:t>
            </a:r>
            <a:r>
              <a:rPr lang="ru-RU" sz="2400" dirty="0" smtClean="0">
                <a:effectLst/>
              </a:rPr>
              <a:t>, </a:t>
            </a:r>
            <a:r>
              <a:rPr lang="ru-RU" sz="2400" dirty="0" err="1" smtClean="0">
                <a:effectLst/>
              </a:rPr>
              <a:t>кабатланмас</a:t>
            </a:r>
            <a:r>
              <a:rPr lang="ru-RU" sz="2400" dirty="0" smtClean="0">
                <a:effectLst/>
              </a:rPr>
              <a:t>, </a:t>
            </a:r>
            <a:r>
              <a:rPr lang="ru-RU" sz="2400" dirty="0" err="1" smtClean="0">
                <a:effectLst/>
              </a:rPr>
              <a:t>экологик</a:t>
            </a:r>
            <a:r>
              <a:rPr lang="ru-RU" sz="2400" dirty="0" smtClean="0">
                <a:effectLst/>
              </a:rPr>
              <a:t>, </a:t>
            </a:r>
            <a:r>
              <a:rPr lang="ru-RU" sz="2400" dirty="0" err="1" smtClean="0"/>
              <a:t>фәнни</a:t>
            </a:r>
            <a:r>
              <a:rPr lang="ru-RU" sz="2400" dirty="0" smtClean="0"/>
              <a:t>, </a:t>
            </a:r>
            <a:r>
              <a:rPr lang="ru-RU" sz="2400" dirty="0" err="1" smtClean="0">
                <a:effectLst/>
              </a:rPr>
              <a:t>мәдәни</a:t>
            </a:r>
            <a:r>
              <a:rPr lang="ru-RU" sz="2400" dirty="0" smtClean="0">
                <a:effectLst/>
              </a:rPr>
              <a:t> –эстетик </a:t>
            </a:r>
            <a:r>
              <a:rPr lang="ru-RU" sz="2400" dirty="0" err="1" smtClean="0">
                <a:effectLst/>
              </a:rPr>
              <a:t>яктан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гаять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кыйммәтле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булган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табигать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комплекслары</a:t>
            </a:r>
            <a:r>
              <a:rPr lang="ru-RU" sz="2400" dirty="0" smtClean="0">
                <a:effectLst/>
              </a:rPr>
              <a:t>, </a:t>
            </a:r>
            <a:r>
              <a:rPr lang="ru-RU" sz="2400" dirty="0" err="1" smtClean="0">
                <a:effectLst/>
              </a:rPr>
              <a:t>шулай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ук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табигый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һәм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ясалма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рәвештә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барлыкка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килгән</a:t>
            </a:r>
            <a:r>
              <a:rPr lang="ru-RU" sz="2400" dirty="0" smtClean="0">
                <a:effectLst/>
              </a:rPr>
              <a:t>, </a:t>
            </a:r>
            <a:r>
              <a:rPr lang="ru-RU" sz="2400" dirty="0" err="1" smtClean="0">
                <a:effectLst/>
              </a:rPr>
              <a:t>китерелгән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табигать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err="1" smtClean="0">
                <a:effectLst/>
              </a:rPr>
              <a:t>объектлары</a:t>
            </a:r>
            <a:r>
              <a:rPr lang="ru-RU" sz="2400" dirty="0" smtClean="0">
                <a:effectLst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49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26" y="0"/>
            <a:ext cx="12219025" cy="686313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00087" y="558985"/>
            <a:ext cx="685399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Районыбыздагы</a:t>
            </a:r>
            <a:r>
              <a:rPr lang="ru-RU" sz="6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</a:p>
          <a:p>
            <a:pPr algn="ctr"/>
            <a:r>
              <a:rPr lang="ru-RU" sz="66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саклаулы</a:t>
            </a:r>
            <a:r>
              <a:rPr lang="ru-RU" sz="6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66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зоналар</a:t>
            </a:r>
            <a:endParaRPr lang="ru-RU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35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970424"/>
              </p:ext>
            </p:extLst>
          </p:nvPr>
        </p:nvGraphicFramePr>
        <p:xfrm>
          <a:off x="0" y="167425"/>
          <a:ext cx="11745532" cy="6690582"/>
        </p:xfrm>
        <a:graphic>
          <a:graphicData uri="http://schemas.openxmlformats.org/drawingml/2006/table">
            <a:tbl>
              <a:tblPr/>
              <a:tblGrid>
                <a:gridCol w="105242"/>
                <a:gridCol w="105242"/>
                <a:gridCol w="2236502"/>
                <a:gridCol w="4314422"/>
                <a:gridCol w="231820"/>
                <a:gridCol w="1043055"/>
                <a:gridCol w="3709249"/>
              </a:tblGrid>
              <a:tr h="77274">
                <a:tc>
                  <a:txBody>
                    <a:bodyPr/>
                    <a:lstStyle/>
                    <a:p>
                      <a:r>
                        <a:rPr lang="ru-RU" sz="800" dirty="0"/>
                        <a:t>№</a:t>
                      </a: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Наименование</a:t>
                      </a: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Статус</a:t>
                      </a:r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Дата </a:t>
                      </a:r>
                      <a:r>
                        <a:rPr lang="ru-RU" sz="2400" b="1" dirty="0" err="1" smtClean="0"/>
                        <a:t>прис-воения</a:t>
                      </a:r>
                      <a:endParaRPr lang="ru-RU" sz="2400" b="1" dirty="0"/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/>
                        <a:t>Местоположение</a:t>
                      </a:r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8902">
                <a:tc>
                  <a:txBody>
                    <a:bodyPr/>
                    <a:lstStyle/>
                    <a:p>
                      <a:r>
                        <a:rPr lang="ru-RU" sz="800" dirty="0"/>
                        <a:t>21</a:t>
                      </a: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hlinkClick r:id="rId3" tooltip="Шешма (река)"/>
                        </a:rPr>
                        <a:t>Река</a:t>
                      </a:r>
                      <a:r>
                        <a:rPr lang="ru-RU" sz="1800" b="1" baseline="0" dirty="0" smtClean="0">
                          <a:hlinkClick r:id="rId3" tooltip="Шешма (река)"/>
                        </a:rPr>
                        <a:t> </a:t>
                      </a:r>
                      <a:r>
                        <a:rPr lang="ru-RU" sz="1800" b="1" dirty="0" err="1" smtClean="0">
                          <a:hlinkClick r:id="rId3" tooltip="Шешма (река)"/>
                        </a:rPr>
                        <a:t>Шешма</a:t>
                      </a:r>
                      <a:r>
                        <a:rPr lang="ru-RU" sz="1800" b="1" dirty="0" smtClean="0"/>
                        <a:t> </a:t>
                      </a:r>
                      <a:r>
                        <a:rPr lang="ru-RU" sz="1800" b="1" dirty="0"/>
                        <a:t>(левый приток реки </a:t>
                      </a:r>
                      <a:r>
                        <a:rPr lang="ru-RU" sz="1800" b="1" dirty="0">
                          <a:hlinkClick r:id="rId4" tooltip="Кама (река)"/>
                        </a:rPr>
                        <a:t>Кама</a:t>
                      </a:r>
                      <a:r>
                        <a:rPr lang="ru-RU" sz="1800" b="1" dirty="0"/>
                        <a:t>)</a:t>
                      </a: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Памятник природы регионального значения</a:t>
                      </a:r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hlinkClick r:id="rId5" tooltip="1978 год"/>
                        </a:rPr>
                        <a:t>1978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hlinkClick r:id="rId5" tooltip="1978 год"/>
                        </a:rPr>
                        <a:t>год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/>
                        <a:t>Лениногорский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Черемшанский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Альметьевский</a:t>
                      </a:r>
                      <a:r>
                        <a:rPr lang="ru-RU" sz="1800" dirty="0"/>
                        <a:t>, </a:t>
                      </a:r>
                      <a:r>
                        <a:rPr lang="ru-RU" sz="1800" dirty="0" err="1"/>
                        <a:t>Новошешминский</a:t>
                      </a:r>
                      <a:r>
                        <a:rPr lang="ru-RU" sz="1800" dirty="0"/>
                        <a:t>, Нижнекамский, </a:t>
                      </a:r>
                      <a:r>
                        <a:rPr lang="ru-RU" sz="1800" dirty="0" err="1"/>
                        <a:t>Чистопольский</a:t>
                      </a:r>
                      <a:r>
                        <a:rPr lang="ru-RU" sz="1800" dirty="0"/>
                        <a:t> районы. Исток в Самарской области, устье у села Старошешминск Нижнекамского района.</a:t>
                      </a:r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10072">
                <a:tc>
                  <a:txBody>
                    <a:bodyPr/>
                    <a:lstStyle/>
                    <a:p>
                      <a:r>
                        <a:rPr lang="ru-RU" sz="800" dirty="0"/>
                        <a:t>132</a:t>
                      </a: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/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err="1"/>
                        <a:t>Урганчинский</a:t>
                      </a:r>
                      <a:r>
                        <a:rPr lang="ru-RU" sz="1800" b="1" dirty="0"/>
                        <a:t> ботанический заказник по сохранению адониса весеннего</a:t>
                      </a: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Государственный природный заказник регионального значения биологического (ботанического) профиля</a:t>
                      </a:r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hlinkClick r:id="rId6" tooltip="1991 год"/>
                        </a:rPr>
                        <a:t>1991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hlinkClick r:id="rId6" tooltip="1991 год"/>
                        </a:rPr>
                        <a:t>год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/>
                        <a:t>Новошешминский</a:t>
                      </a:r>
                      <a:r>
                        <a:rPr lang="ru-RU" sz="1800" dirty="0"/>
                        <a:t> район, западнее с. </a:t>
                      </a:r>
                      <a:r>
                        <a:rPr lang="ru-RU" sz="1800" dirty="0" err="1"/>
                        <a:t>Урганча</a:t>
                      </a:r>
                      <a:r>
                        <a:rPr lang="ru-RU" sz="1800" dirty="0"/>
                        <a:t>. ГБУ «</a:t>
                      </a:r>
                      <a:r>
                        <a:rPr lang="ru-RU" sz="1800" dirty="0" err="1"/>
                        <a:t>Заинское</a:t>
                      </a:r>
                      <a:r>
                        <a:rPr lang="ru-RU" sz="1800" dirty="0"/>
                        <a:t> лесничество», </a:t>
                      </a:r>
                      <a:r>
                        <a:rPr lang="ru-RU" sz="1800" dirty="0" err="1"/>
                        <a:t>Урганчинское</a:t>
                      </a:r>
                      <a:r>
                        <a:rPr lang="ru-RU" sz="1800" dirty="0"/>
                        <a:t> участковое лесничество, кв. 100</a:t>
                      </a:r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7662">
                <a:tc>
                  <a:txBody>
                    <a:bodyPr/>
                    <a:lstStyle/>
                    <a:p>
                      <a:r>
                        <a:rPr lang="ru-RU" sz="800"/>
                        <a:t>133</a:t>
                      </a: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800" dirty="0"/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/>
                        <a:t>Склоны </a:t>
                      </a:r>
                      <a:r>
                        <a:rPr lang="ru-RU" sz="1800" b="1" dirty="0" err="1"/>
                        <a:t>Коржинского</a:t>
                      </a:r>
                      <a:endParaRPr lang="ru-RU" sz="1800" b="1" dirty="0"/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Государственный природный заказник регионального значения биологического (ботанического) профиля</a:t>
                      </a:r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chemeClr val="tx1"/>
                          </a:solidFill>
                          <a:hlinkClick r:id="rId6" tooltip="1991 год"/>
                        </a:rPr>
                        <a:t>1991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hlinkClick r:id="rId6" tooltip="1991 год"/>
                        </a:rPr>
                        <a:t>год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39921" marR="39921" marT="19960" marB="19960" anchor="ctr">
                    <a:lnL>
                      <a:noFill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/>
                        <a:t>Новошешминский</a:t>
                      </a:r>
                      <a:r>
                        <a:rPr lang="ru-RU" sz="1800" dirty="0"/>
                        <a:t> район, в 1,5 км от ОПХ «Красный Октябрь»</a:t>
                      </a:r>
                    </a:p>
                  </a:txBody>
                  <a:tcPr marL="39921" marR="39921" marT="19960" marB="19960"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96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0188" y="0"/>
            <a:ext cx="10579820" cy="153888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Шушма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елгасы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– </a:t>
            </a:r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табигать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һә</a:t>
            </a:r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йкәле</a:t>
            </a:r>
            <a:endParaRPr lang="ru-RU" sz="5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tt-RU" sz="4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(Кама елгасының сул кушылдыгы)</a:t>
            </a:r>
            <a:endParaRPr lang="ru-RU" sz="4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3" t="-11040" r="1013" b="20393"/>
          <a:stretch/>
        </p:blipFill>
        <p:spPr>
          <a:xfrm>
            <a:off x="1008852" y="769441"/>
            <a:ext cx="9942490" cy="580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2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1295" y="262771"/>
            <a:ext cx="11860939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Өргәнч</a:t>
            </a:r>
            <a:r>
              <a:rPr lang="tt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ә</a:t>
            </a:r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4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авылы</a:t>
            </a:r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4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территориясендәге</a:t>
            </a:r>
            <a:endParaRPr lang="ru-RU" sz="4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tt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“Язгы өргәзимбай”- “Гори</a:t>
            </a: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цвет весенний</a:t>
            </a:r>
            <a:r>
              <a:rPr lang="tt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”</a:t>
            </a:r>
          </a:p>
          <a:p>
            <a:pPr algn="ctr"/>
            <a:r>
              <a:rPr lang="tt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ч</a:t>
            </a:r>
            <a:r>
              <a:rPr lang="tt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әчәген саклау заказнигы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5" y="2318459"/>
            <a:ext cx="8825925" cy="45261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3842" y="2824533"/>
            <a:ext cx="3794641" cy="284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2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9901" y="-38637"/>
            <a:ext cx="67119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Коржинский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сырты – </a:t>
            </a:r>
          </a:p>
          <a:p>
            <a:pPr algn="ctr"/>
            <a:r>
              <a:rPr lang="ru-RU" sz="5400" b="1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т</a:t>
            </a:r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абигый</a:t>
            </a: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заказнигы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129" y="1715689"/>
            <a:ext cx="9090240" cy="511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21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0" y="71818"/>
            <a:ext cx="2859296" cy="38123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805" y="1441266"/>
            <a:ext cx="2859296" cy="38123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138" y="2676273"/>
            <a:ext cx="2859296" cy="38123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051" y="182273"/>
            <a:ext cx="3704007" cy="29215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67" y="3774642"/>
            <a:ext cx="3952833" cy="29580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89520" y="4036282"/>
            <a:ext cx="224933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Качим</a:t>
            </a:r>
            <a:r>
              <a:rPr lang="ru-RU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высочайший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48805" y="5674198"/>
            <a:ext cx="209544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Астрогал</a:t>
            </a:r>
            <a:r>
              <a:rPr lang="ru-RU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Ц</a:t>
            </a:r>
            <a:r>
              <a:rPr lang="ru-RU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ингера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08101" y="6488668"/>
            <a:ext cx="205376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err="1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Голуха</a:t>
            </a:r>
            <a:r>
              <a:rPr lang="ru-RU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восточная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77800" y="182273"/>
            <a:ext cx="199125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Лук шаровидный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96363" y="3254559"/>
            <a:ext cx="1931939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Миндаль низкий</a:t>
            </a:r>
            <a:endParaRPr lang="ru-RU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39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9588" y="1512022"/>
            <a:ext cx="545373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Утырыш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тәмам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.</a:t>
            </a:r>
          </a:p>
          <a:p>
            <a:pPr algn="ctr"/>
            <a:endParaRPr lang="ru-RU" sz="5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Игътибарыгыз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 </a:t>
            </a:r>
            <a:endParaRPr lang="en-US" sz="54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tt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ө</a:t>
            </a:r>
            <a:r>
              <a:rPr lang="tt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чен  рәхмәт!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737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138</TotalTime>
  <Words>206</Words>
  <Application>Microsoft Office PowerPoint</Application>
  <PresentationFormat>Широкоэкранный</PresentationFormat>
  <Paragraphs>46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Вагизова</dc:creator>
  <cp:lastModifiedBy>Вагизова</cp:lastModifiedBy>
  <cp:revision>22</cp:revision>
  <dcterms:created xsi:type="dcterms:W3CDTF">2017-11-21T18:13:37Z</dcterms:created>
  <dcterms:modified xsi:type="dcterms:W3CDTF">2017-11-21T20:31:47Z</dcterms:modified>
</cp:coreProperties>
</file>