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6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08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28.12.2017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755577" y="1772816"/>
            <a:ext cx="7704856" cy="3216845"/>
            <a:chOff x="1115616" y="2132856"/>
            <a:chExt cx="7165477" cy="333525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105304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361672" y="5085184"/>
              <a:ext cx="4910120" cy="382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dirty="0">
                <a:solidFill>
                  <a:prstClr val="black"/>
                </a:solidFill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3857620" y="1214422"/>
            <a:ext cx="47149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История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Нового года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2" name="Picture 2" descr="http://www.playcast.ru/uploads/2015/12/20/16411201.png"/>
          <p:cNvPicPr>
            <a:picLocks noChangeAspect="1" noChangeArrowheads="1"/>
          </p:cNvPicPr>
          <p:nvPr/>
        </p:nvPicPr>
        <p:blipFill>
          <a:blip r:embed="rId2"/>
          <a:srcRect l="2787" t="7184" r="3810" b="2298"/>
          <a:stretch>
            <a:fillRect/>
          </a:stretch>
        </p:blipFill>
        <p:spPr bwMode="auto">
          <a:xfrm>
            <a:off x="0" y="0"/>
            <a:ext cx="5286380" cy="5500702"/>
          </a:xfrm>
          <a:prstGeom prst="rect">
            <a:avLst/>
          </a:prstGeom>
          <a:noFill/>
        </p:spPr>
      </p:pic>
      <p:pic>
        <p:nvPicPr>
          <p:cNvPr id="10246" name="Picture 6" descr="http://www.playcast.ru/uploads/2015/12/26/16513179.png"/>
          <p:cNvPicPr>
            <a:picLocks noChangeAspect="1" noChangeArrowheads="1"/>
          </p:cNvPicPr>
          <p:nvPr/>
        </p:nvPicPr>
        <p:blipFill>
          <a:blip r:embed="rId3"/>
          <a:srcRect t="10534" b="3089"/>
          <a:stretch>
            <a:fillRect/>
          </a:stretch>
        </p:blipFill>
        <p:spPr bwMode="auto">
          <a:xfrm>
            <a:off x="1524000" y="3571876"/>
            <a:ext cx="7620000" cy="29289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143372" y="3571876"/>
            <a:ext cx="250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</a:t>
            </a:r>
          </a:p>
          <a:p>
            <a:r>
              <a:rPr lang="ru-RU" b="1" dirty="0" smtClean="0"/>
              <a:t>воспитатель</a:t>
            </a:r>
          </a:p>
          <a:p>
            <a:r>
              <a:rPr lang="ru-RU" b="1" dirty="0" smtClean="0"/>
              <a:t>Родионова Н.В.</a:t>
            </a:r>
          </a:p>
          <a:p>
            <a:r>
              <a:rPr lang="ru-RU" b="1" dirty="0" smtClean="0"/>
              <a:t>г.Арзамас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500694" y="1571612"/>
            <a:ext cx="307183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Многие удивлённо ответят: «Как же, это праздник встречи следующего года, который мы обычно празднуем с бенгальскими огнями, украшенной ёлочкой и пышным новогодним застольем в ночь с 31 декабря уходящего года на 1 января наступающего.»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Всегда этот праздник очень любят дети: в каждом доме стоит новогодняя ёлка, под которой дети с любопытством ждут подарков. </a:t>
            </a:r>
            <a:endParaRPr lang="ru-RU" sz="16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1" name="Picture 5" descr="http://www.playcast.ru/uploads/2016/12/25/21035280.png"/>
          <p:cNvPicPr>
            <a:picLocks noChangeAspect="1" noChangeArrowheads="1"/>
          </p:cNvPicPr>
          <p:nvPr/>
        </p:nvPicPr>
        <p:blipFill>
          <a:blip r:embed="rId2"/>
          <a:srcRect t="10547" r="9667"/>
          <a:stretch>
            <a:fillRect/>
          </a:stretch>
        </p:blipFill>
        <p:spPr bwMode="auto">
          <a:xfrm flipH="1">
            <a:off x="500034" y="285728"/>
            <a:ext cx="5072098" cy="63579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29058" y="71435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000364" y="500042"/>
            <a:ext cx="4572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же это за праздник такой Новый год и откуда он к нам пришел?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29322" y="1142984"/>
            <a:ext cx="28575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Раньше наши предки-язычники, наблюдая за сменой времён года, закономерно считали, что новый год начинается тогда, когда наступает пробуждение природы весной.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Поэтому до принятия христианства Новый год праздновали 1 марта и украшали на Новый год истинно русское дерево – березу.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Позже был на Руси обычай встречать Новый год 1 сентября.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mtdata.ru/u19/photo2F7E/20013925496-0/original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5786478" cy="5881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57884" y="928670"/>
            <a:ext cx="264320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 праздновать Новый год 1января начали лишь во времена Петра I.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Мудрый царь поглядывал на заморские страны, где уже давно праздновали начало года именно в первый день января. </a:t>
            </a:r>
            <a:endParaRPr lang="ru-RU" sz="1600" dirty="0"/>
          </a:p>
        </p:txBody>
      </p:sp>
      <p:pic>
        <p:nvPicPr>
          <p:cNvPr id="10242" name="Picture 2" descr="http://national-travel.ru/images/photos/medium/yolka-petra-59526a0f69f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5429288" cy="60007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572264" y="571480"/>
            <a:ext cx="192882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При Петре 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Новый год устраивали пышные празднества.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Появилась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традиция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новогодней трапезы,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добавились  прообразы современного салюта – многократная пальба из оружий и огромные костры из соломы,  новогодние костюмированные маскарады.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itd1.mycdn.me/image?id=849943576958&amp;t=20&amp;plc=WEB&amp;tkn=*EFa2M4CDoyFi8OJczg9js8-NGb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6215106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714357"/>
            <a:ext cx="721523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Обычай ставить пышную лесную красавицу ёлку (или сосну) тоже  дошёл из Европы в Россию. </a:t>
            </a:r>
          </a:p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Люди сначала не рубили дерево. Они выбирали в лесу высокую красивую ель и украшали ее.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А в новогоднюю ночь взрослые шли к этому нарядному дереву и здесь в лесу жгли возле нее костры, плясали, водили хороводы, веселились.</a:t>
            </a:r>
          </a:p>
          <a:p>
            <a:endParaRPr lang="ru-RU" dirty="0"/>
          </a:p>
        </p:txBody>
      </p:sp>
      <p:pic>
        <p:nvPicPr>
          <p:cNvPr id="4" name="Picture 2" descr="C:\Documents and Settings\1\Мои документы\картинки Ёлка\Танцы у ёлки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" t="1244" r="1000" b="1750"/>
          <a:stretch>
            <a:fillRect/>
          </a:stretch>
        </p:blipFill>
        <p:spPr bwMode="auto">
          <a:xfrm>
            <a:off x="1071538" y="2428868"/>
            <a:ext cx="7000924" cy="4071966"/>
          </a:xfrm>
          <a:prstGeom prst="flowChartAlternateProcess">
            <a:avLst/>
          </a:prstGeom>
          <a:ln w="88900" cap="sq">
            <a:noFill/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0760" y="1428737"/>
            <a:ext cx="285752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 времена Петра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ель начали срубать и перевозить в город.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Здесь ее устанавливали на площади и украшали яблоками, орехами, разноцветными лентами, бусами.</a:t>
            </a:r>
          </a:p>
          <a:p>
            <a:r>
              <a:rPr lang="ru-RU" dirty="0" smtClean="0"/>
              <a:t>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https://im0-tub-ru.yandex.net/i?id=9e925b958c82b7a2eab9c6bf8b3ccae1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5357850" cy="59055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86512" y="1142984"/>
            <a:ext cx="228601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Постепенно люди стали приносить  маленькие елочки в дома и здесь уже их наряжать, складывать под неё горы подарков.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Елка гостила в домах на протяжении всех новогодних праздников. </a:t>
            </a:r>
          </a:p>
        </p:txBody>
      </p:sp>
      <p:pic>
        <p:nvPicPr>
          <p:cNvPr id="6146" name="Picture 2" descr="Новый год и Рождество в картинах великих худож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5643602" cy="5910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72132" y="642918"/>
            <a:ext cx="32861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История Нового года в России была бы неполной, если бы мы не вспомнили о Дедушке Морозе и Снегурочке.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Правда, никто до сих пор с уверенностью и с подтверждающими фактами не может объяснить происхождения данных сказочных новогодних персонажей.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mamadona.ru/ckfinder/userfiles/images/51710cfdb34e7b852f382dc9af3a0423bc81d61086162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5273681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388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Аркадий</cp:lastModifiedBy>
  <cp:revision>43</cp:revision>
  <dcterms:created xsi:type="dcterms:W3CDTF">2014-03-26T13:06:05Z</dcterms:created>
  <dcterms:modified xsi:type="dcterms:W3CDTF">2017-12-28T11:45:00Z</dcterms:modified>
</cp:coreProperties>
</file>