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5CC09-47FA-4F83-AA32-1CA948C45974}" type="datetimeFigureOut">
              <a:rPr lang="ru-RU" smtClean="0"/>
              <a:pPr/>
              <a:t>28.12.17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2C0F7-563D-48D4-A4D3-663CB8D7D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764704"/>
            <a:ext cx="3672408" cy="139801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941168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123728" y="188640"/>
            <a:ext cx="4536504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The mass media</a:t>
            </a:r>
            <a:endParaRPr lang="ru-RU" sz="40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547664" y="1628800"/>
            <a:ext cx="64807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203848" y="2204864"/>
            <a:ext cx="14401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932040" y="2276872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6084168" y="1988840"/>
            <a:ext cx="64807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804248" y="1412776"/>
            <a:ext cx="79208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Рисунок 38" descr="2015-07-25-1437813969-9907014-watchingtvtelevisionremo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92896"/>
            <a:ext cx="1872208" cy="1248139"/>
          </a:xfrm>
          <a:prstGeom prst="rect">
            <a:avLst/>
          </a:prstGeom>
        </p:spPr>
      </p:pic>
      <p:pic>
        <p:nvPicPr>
          <p:cNvPr id="43" name="Рисунок 42" descr="Газет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3284984"/>
            <a:ext cx="1914101" cy="1732919"/>
          </a:xfrm>
          <a:prstGeom prst="rect">
            <a:avLst/>
          </a:prstGeom>
        </p:spPr>
      </p:pic>
      <p:pic>
        <p:nvPicPr>
          <p:cNvPr id="48" name="Рисунок 47" descr="_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3645024"/>
            <a:ext cx="1812325" cy="1280065"/>
          </a:xfrm>
          <a:prstGeom prst="rect">
            <a:avLst/>
          </a:prstGeom>
        </p:spPr>
      </p:pic>
      <p:pic>
        <p:nvPicPr>
          <p:cNvPr id="56" name="Рисунок 55" descr="Musica-Radi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20272" y="2276872"/>
            <a:ext cx="1763688" cy="1101627"/>
          </a:xfrm>
          <a:prstGeom prst="rect">
            <a:avLst/>
          </a:prstGeom>
        </p:spPr>
      </p:pic>
      <p:pic>
        <p:nvPicPr>
          <p:cNvPr id="52" name="Рисунок 51" descr="4442a542969bc765bc86eae72b48469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1212308">
            <a:off x="6253124" y="3428259"/>
            <a:ext cx="1368152" cy="1800200"/>
          </a:xfrm>
          <a:prstGeom prst="rect">
            <a:avLst/>
          </a:prstGeo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1088" y="836712"/>
            <a:ext cx="5122912" cy="864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+mn-lt"/>
              </a:rPr>
              <a:t>Television</a:t>
            </a:r>
            <a:br>
              <a:rPr lang="en-US" dirty="0" smtClean="0">
                <a:solidFill>
                  <a:srgbClr val="FFFF00"/>
                </a:solidFill>
                <a:latin typeface="+mn-lt"/>
              </a:rPr>
            </a:br>
            <a:r>
              <a:rPr lang="en-US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[</a:t>
            </a:r>
            <a:r>
              <a:rPr lang="en-US" dirty="0" err="1" smtClean="0">
                <a:solidFill>
                  <a:schemeClr val="bg1"/>
                </a:solidFill>
              </a:rPr>
              <a:t>tɛlɪvɪʒ</a:t>
            </a:r>
            <a:r>
              <a:rPr lang="en-US" dirty="0" smtClean="0">
                <a:solidFill>
                  <a:schemeClr val="bg1"/>
                </a:solidFill>
              </a:rPr>
              <a:t>(ə)n]</a:t>
            </a:r>
            <a:r>
              <a:rPr lang="en-US" dirty="0" smtClean="0">
                <a:solidFill>
                  <a:srgbClr val="FFFF00"/>
                </a:solidFill>
                <a:latin typeface="+mn-lt"/>
              </a:rPr>
              <a:t>-</a:t>
            </a:r>
            <a:endParaRPr lang="ru-RU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916832"/>
            <a:ext cx="4402832" cy="324036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Telecommunications technology is designed to transmit to a distance of a moving image.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scaled_970945_13756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412776"/>
            <a:ext cx="3744416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14d78ff-49a2-4022-b36a-4e68fce0868c_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71369">
            <a:off x="538776" y="1398894"/>
            <a:ext cx="5076056" cy="3021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980728"/>
            <a:ext cx="4820072" cy="108012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Newspaper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[</a:t>
            </a:r>
            <a:r>
              <a:rPr lang="en-US" dirty="0" smtClean="0">
                <a:solidFill>
                  <a:schemeClr val="bg1"/>
                </a:solidFill>
              </a:rPr>
              <a:t>ˈ</a:t>
            </a:r>
            <a:r>
              <a:rPr lang="en-US" dirty="0" err="1" smtClean="0">
                <a:solidFill>
                  <a:schemeClr val="bg1"/>
                </a:solidFill>
              </a:rPr>
              <a:t>nuːzpeɪpər</a:t>
            </a:r>
            <a:r>
              <a:rPr lang="en-US" dirty="0" smtClean="0">
                <a:solidFill>
                  <a:schemeClr val="bg1"/>
                </a:solidFill>
              </a:rPr>
              <a:t>]</a:t>
            </a:r>
            <a:r>
              <a:rPr lang="en-US" dirty="0"/>
              <a:t> </a:t>
            </a:r>
            <a:r>
              <a:rPr lang="en-US" dirty="0" smtClean="0">
                <a:solidFill>
                  <a:srgbClr val="FFFF00"/>
                </a:solidFill>
              </a:rPr>
              <a:t>-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2132856"/>
            <a:ext cx="2699792" cy="1752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 the periodicals published under the title and at least once per month.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4088" y="764704"/>
            <a:ext cx="3523928" cy="108012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the Internet</a:t>
            </a:r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[</a:t>
            </a:r>
            <a:r>
              <a:rPr lang="en-US" dirty="0">
                <a:solidFill>
                  <a:schemeClr val="bg1"/>
                </a:solidFill>
              </a:rPr>
              <a:t>ˈ</a:t>
            </a:r>
            <a:r>
              <a:rPr lang="en-US" dirty="0" err="1">
                <a:solidFill>
                  <a:schemeClr val="bg1"/>
                </a:solidFill>
              </a:rPr>
              <a:t>ɪn.tə.net</a:t>
            </a:r>
            <a:r>
              <a:rPr lang="en-US" dirty="0">
                <a:solidFill>
                  <a:schemeClr val="bg1"/>
                </a:solidFill>
              </a:rPr>
              <a:t>]</a:t>
            </a:r>
            <a:r>
              <a:rPr lang="en-US" dirty="0" smtClean="0">
                <a:solidFill>
                  <a:srgbClr val="FFFF00"/>
                </a:solidFill>
              </a:rPr>
              <a:t>-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1988840"/>
            <a:ext cx="3088432" cy="1752600"/>
          </a:xfrm>
        </p:spPr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>
                <a:solidFill>
                  <a:srgbClr val="FFFF00"/>
                </a:solidFill>
              </a:rPr>
              <a:t>worldwide system of computer networks United for storing and transmitting information.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internet_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4427984" cy="2758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4088" y="1124744"/>
            <a:ext cx="3382144" cy="14700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Tabloid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[ˈ</a:t>
            </a:r>
            <a:r>
              <a:rPr lang="en-US" dirty="0" err="1" smtClean="0">
                <a:solidFill>
                  <a:schemeClr val="bg1"/>
                </a:solidFill>
              </a:rPr>
              <a:t>tablɔɪd</a:t>
            </a:r>
            <a:r>
              <a:rPr lang="en-US" dirty="0" smtClean="0">
                <a:solidFill>
                  <a:schemeClr val="bg1"/>
                </a:solidFill>
              </a:rPr>
              <a:t>]</a:t>
            </a:r>
            <a:r>
              <a:rPr lang="en-US" dirty="0" smtClean="0">
                <a:solidFill>
                  <a:srgbClr val="FFFF00"/>
                </a:solidFill>
              </a:rPr>
              <a:t>-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2708920"/>
            <a:ext cx="2912368" cy="1752600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The newspaper, which </a:t>
            </a:r>
            <a:r>
              <a:rPr lang="en-US" dirty="0" err="1" smtClean="0">
                <a:solidFill>
                  <a:srgbClr val="FFFF00"/>
                </a:solidFill>
              </a:rPr>
              <a:t>specializiruetsya</a:t>
            </a:r>
            <a:r>
              <a:rPr lang="en-US" dirty="0" smtClean="0">
                <a:solidFill>
                  <a:srgbClr val="FFFF00"/>
                </a:solidFill>
              </a:rPr>
              <a:t> yellow on the news, criminal chronicle, </a:t>
            </a:r>
            <a:r>
              <a:rPr lang="en-US" dirty="0" err="1" smtClean="0">
                <a:solidFill>
                  <a:srgbClr val="FFFF00"/>
                </a:solidFill>
              </a:rPr>
              <a:t>rumours</a:t>
            </a:r>
            <a:r>
              <a:rPr lang="en-US" dirty="0" smtClean="0">
                <a:solidFill>
                  <a:srgbClr val="FFFF00"/>
                </a:solidFill>
              </a:rPr>
              <a:t> and gossip from the world of celebrity and sport.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magzbmp.bmp.size.xxlarge.origina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86113">
            <a:off x="832157" y="1730855"/>
            <a:ext cx="4782819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4088" y="908720"/>
            <a:ext cx="3310136" cy="14700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Radio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1"/>
                </a:solidFill>
              </a:rPr>
              <a:t>[ˈ</a:t>
            </a:r>
            <a:r>
              <a:rPr lang="en-US" dirty="0" err="1" smtClean="0">
                <a:solidFill>
                  <a:schemeClr val="bg1"/>
                </a:solidFill>
              </a:rPr>
              <a:t>reɪdɪəʊ</a:t>
            </a:r>
            <a:r>
              <a:rPr lang="en-US" dirty="0" smtClean="0">
                <a:solidFill>
                  <a:schemeClr val="bg1"/>
                </a:solidFill>
              </a:rPr>
              <a:t>]</a:t>
            </a:r>
            <a:r>
              <a:rPr lang="en-US" dirty="0" smtClean="0">
                <a:solidFill>
                  <a:srgbClr val="FFFF00"/>
                </a:solidFill>
              </a:rPr>
              <a:t>-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2492896"/>
            <a:ext cx="3419872" cy="1752600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</a:rPr>
              <a:t>kind of wireless information transfer, in which as the carrier of information using radio waves, freely distributed in space.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Musica-Radi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3804363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C</a:t>
            </a:r>
            <a:r>
              <a:rPr lang="en-US" dirty="0" smtClean="0">
                <a:solidFill>
                  <a:srgbClr val="FFFF00"/>
                </a:solidFill>
              </a:rPr>
              <a:t>rossword «the mass media»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44208" y="1600200"/>
            <a:ext cx="2242592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442" y="1285860"/>
            <a:ext cx="8527121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994122"/>
          </a:xfrm>
        </p:spPr>
        <p:txBody>
          <a:bodyPr>
            <a:normAutofit/>
          </a:bodyPr>
          <a:lstStyle/>
          <a:p>
            <a:r>
              <a:rPr lang="en-US" sz="1200" dirty="0" smtClean="0"/>
              <a:t>https://yandex.ru/images/search?text=%D1%82%D0%B5%D0%BB%D0%B5%D0%B2%D0%B8%D0%B4%D0%B5%D0%BD%D0%B8%D0%B5&amp;img_url=https%3A%2F%2Ft4.ftcdn.net%2Fjpg%2F00%2F16%2F23%2F23%2F500_F_16232394_2IbWCBeSyuf0JJ4ZsjBPbgDWpUv5q0uj.jpg&amp;pos=4&amp;rpt=simage</a:t>
            </a:r>
            <a:endParaRPr lang="ru-RU" sz="12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106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Television  [tɛlɪvɪʒ(ə)n]-</vt:lpstr>
      <vt:lpstr>Newspaper [ˈnuːzpeɪpər] -</vt:lpstr>
      <vt:lpstr>the Internet   [ˈɪn.tə.net]-</vt:lpstr>
      <vt:lpstr>Tabloid [ˈtablɔɪd]-</vt:lpstr>
      <vt:lpstr>Radio [ˈreɪdɪəʊ]-</vt:lpstr>
      <vt:lpstr>Crossword «the mass media»</vt:lpstr>
      <vt:lpstr>https://yandex.ru/images/search?text=%D1%82%D0%B5%D0%BB%D0%B5%D0%B2%D0%B8%D0%B4%D0%B5%D0%BD%D0%B8%D0%B5&amp;img_url=https%3A%2F%2Ft4.ftcdn.net%2Fjpg%2F00%2F16%2F23%2F23%2F500_F_16232394_2IbWCBeSyuf0JJ4ZsjBPbgDWpUv5q0uj.jpg&amp;pos=4&amp;rpt=simage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User</cp:lastModifiedBy>
  <cp:revision>3</cp:revision>
  <dcterms:created xsi:type="dcterms:W3CDTF">2017-12-27T10:56:36Z</dcterms:created>
  <dcterms:modified xsi:type="dcterms:W3CDTF">2017-12-28T05:23:46Z</dcterms:modified>
</cp:coreProperties>
</file>