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EC115A-5699-47D5-9CE2-E4C8ACB7F60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85815038"/>
      </p:ext>
    </p:extLst>
  </p:cSld>
  <p:clrMapOvr>
    <a:masterClrMapping/>
  </p:clrMapOvr>
  <p:transition spd="med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0E4717-EF8B-4F56-8CF6-EAB9C444094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991076670"/>
      </p:ext>
    </p:extLst>
  </p:cSld>
  <p:clrMapOvr>
    <a:masterClrMapping/>
  </p:clrMapOvr>
  <p:transition spd="med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DEA8BC-AB91-4C06-924D-BE16D129990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44608447"/>
      </p:ext>
    </p:extLst>
  </p:cSld>
  <p:clrMapOvr>
    <a:masterClrMapping/>
  </p:clrMapOvr>
  <p:transition spd="med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8934C1-94AE-44F6-B23A-DE8C14D426E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353152488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92424F-59A5-46CA-8C28-227DB7364E6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24507498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D6BF14-F3A6-4387-9B7B-7D087F7C82E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77127632"/>
      </p:ext>
    </p:extLst>
  </p:cSld>
  <p:clrMapOvr>
    <a:masterClrMapping/>
  </p:clrMapOvr>
  <p:transition spd="med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F6934-75E1-46D1-B181-8A367153D70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188786190"/>
      </p:ext>
    </p:extLst>
  </p:cSld>
  <p:clrMapOvr>
    <a:masterClrMapping/>
  </p:clrMapOvr>
  <p:transition spd="med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061D2F-B81E-4DD0-9607-7658EBBA100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47210543"/>
      </p:ext>
    </p:extLst>
  </p:cSld>
  <p:clrMapOvr>
    <a:masterClrMapping/>
  </p:clrMapOvr>
  <p:transition spd="med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673DCB-23B4-4E8D-BB11-8F19C8CF7E3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64907186"/>
      </p:ext>
    </p:extLst>
  </p:cSld>
  <p:clrMapOvr>
    <a:masterClrMapping/>
  </p:clrMapOvr>
  <p:transition spd="med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43C15F-66FB-4E81-A84B-0A0CEDAFD6B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73791396"/>
      </p:ext>
    </p:extLst>
  </p:cSld>
  <p:clrMapOvr>
    <a:masterClrMapping/>
  </p:clrMapOvr>
  <p:transition spd="med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58D127-52B1-44DE-9CA7-1219201461D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15286710"/>
      </p:ext>
    </p:extLst>
  </p:cSld>
  <p:clrMapOvr>
    <a:masterClrMapping/>
  </p:clrMapOvr>
  <p:transition spd="med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E72EF6-0971-4FDD-B7C7-9E62900ED0F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79668751"/>
      </p:ext>
    </p:extLst>
  </p:cSld>
  <p:clrMapOvr>
    <a:masterClrMapping/>
  </p:clrMapOvr>
  <p:transition spd="med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2A3B6CDE-47B9-49BB-AEF3-11ECCB65FFF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ransition spd="med"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14513"/>
            <a:ext cx="9144000" cy="1470025"/>
          </a:xfrm>
        </p:spPr>
        <p:txBody>
          <a:bodyPr anchor="ctr"/>
          <a:lstStyle/>
          <a:p>
            <a:pPr eaLnBrk="1" hangingPunct="1"/>
            <a:r>
              <a:rPr lang="ru-RU" altLang="en-US" sz="3600" smtClean="0"/>
              <a:t>Проект на тему: </a:t>
            </a:r>
            <a:br>
              <a:rPr lang="ru-RU" altLang="en-US" sz="3600" smtClean="0"/>
            </a:br>
            <a:r>
              <a:rPr lang="ru-RU" altLang="en-US" sz="3600" smtClean="0"/>
              <a:t>«Мир камня. Удивительный жемчуг»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08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400" b="1"/>
              <a:t>ГБОУ СОШ №285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5876925"/>
            <a:ext cx="91440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en-US" sz="2000" b="1" dirty="0"/>
              <a:t>г. </a:t>
            </a:r>
            <a:r>
              <a:rPr lang="ru-RU" altLang="en-US" sz="2000" b="1" dirty="0" smtClean="0"/>
              <a:t>Санкт-Петербург</a:t>
            </a:r>
          </a:p>
          <a:p>
            <a:pPr algn="ctr" eaLnBrk="1" hangingPunct="1">
              <a:buFontTx/>
              <a:buNone/>
            </a:pPr>
            <a:r>
              <a:rPr lang="ru-RU" altLang="en-US" sz="2000" b="1" smtClean="0"/>
              <a:t>2016 г.</a:t>
            </a:r>
            <a:endParaRPr lang="ru-RU" altLang="en-US" sz="2000" b="1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4005263"/>
            <a:ext cx="91440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en-US" sz="2400" b="1"/>
              <a:t>Выполнила ученица 4 «А» класса: Шляхова Елизавета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4508500"/>
            <a:ext cx="91440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ru-RU" altLang="en-US" sz="2400" b="1"/>
              <a:t>Руководитель: Муравская Любовь Александровна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/>
      <p:bldP spid="2053" grpId="0" build="allAtOnce"/>
      <p:bldP spid="2056" grpId="0"/>
      <p:bldP spid="206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396875" y="333375"/>
            <a:ext cx="820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400" b="1"/>
              <a:t>Итоговая таблица проделанной работы</a:t>
            </a:r>
          </a:p>
        </p:txBody>
      </p:sp>
      <p:graphicFrame>
        <p:nvGraphicFramePr>
          <p:cNvPr id="77898" name="Group 74"/>
          <p:cNvGraphicFramePr>
            <a:graphicFrameLocks noGrp="1"/>
          </p:cNvGraphicFramePr>
          <p:nvPr>
            <p:ph/>
          </p:nvPr>
        </p:nvGraphicFramePr>
        <p:xfrm>
          <a:off x="179388" y="1412875"/>
          <a:ext cx="8785225" cy="3473579"/>
        </p:xfrm>
        <a:graphic>
          <a:graphicData uri="http://schemas.openxmlformats.org/drawingml/2006/table">
            <a:tbl>
              <a:tblPr/>
              <a:tblGrid>
                <a:gridCol w="1008062">
                  <a:extLst>
                    <a:ext uri="{9D8B030D-6E8A-4147-A177-3AD203B41FA5}">
                      <a16:colId xmlns="" xmlns:a16="http://schemas.microsoft.com/office/drawing/2014/main" val="3792580714"/>
                    </a:ext>
                  </a:extLst>
                </a:gridCol>
                <a:gridCol w="1584325">
                  <a:extLst>
                    <a:ext uri="{9D8B030D-6E8A-4147-A177-3AD203B41FA5}">
                      <a16:colId xmlns="" xmlns:a16="http://schemas.microsoft.com/office/drawing/2014/main" val="1481557894"/>
                    </a:ext>
                  </a:extLst>
                </a:gridCol>
                <a:gridCol w="1368425">
                  <a:extLst>
                    <a:ext uri="{9D8B030D-6E8A-4147-A177-3AD203B41FA5}">
                      <a16:colId xmlns="" xmlns:a16="http://schemas.microsoft.com/office/drawing/2014/main" val="380043689"/>
                    </a:ext>
                  </a:extLst>
                </a:gridCol>
                <a:gridCol w="1152525">
                  <a:extLst>
                    <a:ext uri="{9D8B030D-6E8A-4147-A177-3AD203B41FA5}">
                      <a16:colId xmlns="" xmlns:a16="http://schemas.microsoft.com/office/drawing/2014/main" val="3875559201"/>
                    </a:ext>
                  </a:extLst>
                </a:gridCol>
                <a:gridCol w="935038">
                  <a:extLst>
                    <a:ext uri="{9D8B030D-6E8A-4147-A177-3AD203B41FA5}">
                      <a16:colId xmlns="" xmlns:a16="http://schemas.microsoft.com/office/drawing/2014/main" val="2798402047"/>
                    </a:ext>
                  </a:extLst>
                </a:gridCol>
                <a:gridCol w="1512887">
                  <a:extLst>
                    <a:ext uri="{9D8B030D-6E8A-4147-A177-3AD203B41FA5}">
                      <a16:colId xmlns="" xmlns:a16="http://schemas.microsoft.com/office/drawing/2014/main" val="1235411012"/>
                    </a:ext>
                  </a:extLst>
                </a:gridCol>
                <a:gridCol w="1223963">
                  <a:extLst>
                    <a:ext uri="{9D8B030D-6E8A-4147-A177-3AD203B41FA5}">
                      <a16:colId xmlns="" xmlns:a16="http://schemas.microsoft.com/office/drawing/2014/main" val="4107476069"/>
                    </a:ext>
                  </a:extLst>
                </a:gridCol>
              </a:tblGrid>
              <a:tr h="11031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Блеск</a:t>
                      </a:r>
                    </a:p>
                  </a:txBody>
                  <a:tcPr marL="90000" marR="90000" marT="46795" marB="4679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Толщина перламутрового слоя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Поверхность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Размер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Цвет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Степень совпадения в изделии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95611497"/>
                  </a:ext>
                </a:extLst>
              </a:tr>
              <a:tr h="11063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Слабый</a:t>
                      </a:r>
                    </a:p>
                  </a:txBody>
                  <a:tcPr marL="90000" marR="90000" marT="46795" marB="4679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Дефекты выражены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Неровная сфера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6 - 8 мм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Баклажановый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Средняя</a:t>
                      </a:r>
                    </a:p>
                  </a:txBody>
                  <a:tcPr marL="90000" marR="90000" marT="46795" marB="467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58390452"/>
                  </a:ext>
                </a:extLst>
              </a:tr>
              <a:tr h="1263893">
                <a:tc gridSpan="7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Заключение:</a:t>
                      </a: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жемчуг в браслете натуральный, качества ниже среднего.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Соответствует данным   продавца. </a:t>
                      </a:r>
                    </a:p>
                  </a:txBody>
                  <a:tcPr marL="90000" marR="90000" marT="46795" marB="4679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3187617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78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78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396875" y="436563"/>
            <a:ext cx="8207375" cy="402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400" b="1"/>
              <a:t>Заключение</a:t>
            </a:r>
          </a:p>
          <a:p>
            <a:pPr eaLnBrk="1" hangingPunct="1"/>
            <a:endParaRPr lang="ru-RU" altLang="en-US" b="1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В своем проекте я рассмотрела классификацию минералов.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Подробно разобрала и изучила такой удивительный минерал как жемчуг, его происхождение, свойства и применение. 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en-US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Мной была проделана работа по определению натуральности браслета из жемчуга, его качественная оценка. Это оказалась очень интересная и познавательная работа.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en-US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В дальнейшем я хочу продолжить изучение минералов.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en-US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Делая вывод, хочу подчеркнуть большое значение минеральных продуктов живой природы в жизни человека.</a:t>
            </a:r>
          </a:p>
        </p:txBody>
      </p:sp>
      <p:pic>
        <p:nvPicPr>
          <p:cNvPr id="79877" name="Picture 5" descr="0_70281_20b2c5cd_or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4519613"/>
            <a:ext cx="2592387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539750" y="765175"/>
            <a:ext cx="8207375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3200"/>
              <a:t>Если Вы приобрели изделие из жемчуга, не стоит забывать, что жемчужины созданы с помощью живых существ - моллюсков. </a:t>
            </a:r>
          </a:p>
          <a:p>
            <a:pPr algn="ctr" eaLnBrk="1" hangingPunct="1"/>
            <a:endParaRPr lang="ru-RU" altLang="en-US" sz="3200"/>
          </a:p>
          <a:p>
            <a:pPr algn="ctr" eaLnBrk="1" hangingPunct="1"/>
            <a:r>
              <a:rPr lang="ru-RU" altLang="en-US" sz="3200"/>
              <a:t>Их жизнь не была напрасной, если Вы будете ценить и хранить их детище - драгоценную жемчужину!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94" name="Picture 10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9" descr="Без имени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82938" cy="475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3060700" y="896938"/>
            <a:ext cx="5903913" cy="426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</a:t>
            </a:r>
            <a:r>
              <a:rPr lang="ru-RU" altLang="en-US" sz="2100"/>
              <a:t>Я выбрала тему «Мир камня. Удивительный жемчуг», потому что коллекционирование минералов - это моё хобби.</a:t>
            </a:r>
          </a:p>
          <a:p>
            <a:pPr eaLnBrk="1" hangingPunct="1">
              <a:buFont typeface="Wingdings" pitchFamily="2" charset="2"/>
              <a:buNone/>
            </a:pPr>
            <a:endParaRPr lang="ru-RU" altLang="en-US" sz="2100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 sz="2100"/>
              <a:t>   Мой самый любимый минерал – это жемчуг.</a:t>
            </a:r>
          </a:p>
          <a:p>
            <a:pPr eaLnBrk="1" hangingPunct="1">
              <a:buFont typeface="Wingdings" pitchFamily="2" charset="2"/>
              <a:buNone/>
            </a:pPr>
            <a:endParaRPr lang="ru-RU" altLang="en-US" sz="2100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 sz="2100"/>
              <a:t>   Поэтому цель моего проекта – разобраться и изучить происхождение, свойства и применение жемчуга. А также провести оценку качества жемчужного браслета.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41" name="Picture 9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8496300" cy="534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en-US" b="1"/>
              <a:t>Минералы</a:t>
            </a:r>
            <a:r>
              <a:rPr lang="ru-RU" altLang="en-US"/>
              <a:t> — это природные тела, приблизительно однородные по химическому составу и физическим свойствам, образующиеся в результате физико-химических процессов на поверхности или в глубинах Земли.</a:t>
            </a:r>
          </a:p>
          <a:p>
            <a:pPr eaLnBrk="1" hangingPunct="1"/>
            <a:endParaRPr lang="ru-RU" altLang="en-US"/>
          </a:p>
          <a:p>
            <a:pPr algn="ctr" eaLnBrk="1" hangingPunct="1"/>
            <a:r>
              <a:rPr lang="ru-RU" altLang="en-US" sz="2000" b="1"/>
              <a:t>Классификация минералов</a:t>
            </a:r>
          </a:p>
          <a:p>
            <a:pPr algn="ctr" eaLnBrk="1" hangingPunct="1"/>
            <a:r>
              <a:rPr lang="ru-RU" altLang="en-US" b="1"/>
              <a:t> </a:t>
            </a:r>
          </a:p>
          <a:p>
            <a:pPr algn="ctr" eaLnBrk="1" hangingPunct="1"/>
            <a:r>
              <a:rPr lang="ru-RU" altLang="en-US" b="1"/>
              <a:t>1. Органического происхождения                           </a:t>
            </a:r>
          </a:p>
          <a:p>
            <a:pPr algn="ctr" eaLnBrk="1" hangingPunct="1"/>
            <a:r>
              <a:rPr lang="ru-RU" altLang="en-US" b="1"/>
              <a:t>(созданы животными или растениями)</a:t>
            </a:r>
          </a:p>
          <a:p>
            <a:pPr algn="ctr" eaLnBrk="1" hangingPunct="1"/>
            <a:r>
              <a:rPr lang="ru-RU" altLang="en-US"/>
              <a:t>   </a:t>
            </a:r>
          </a:p>
          <a:p>
            <a:pPr algn="ctr" eaLnBrk="1" hangingPunct="1"/>
            <a:r>
              <a:rPr lang="ru-RU" altLang="en-US"/>
              <a:t>- янтарь (окаменевшая древесная смола)</a:t>
            </a:r>
          </a:p>
          <a:p>
            <a:pPr algn="ctr" eaLnBrk="1" hangingPunct="1"/>
            <a:r>
              <a:rPr lang="ru-RU" altLang="en-US"/>
              <a:t>- жемчуг (созревает в раковинах моллюсков)</a:t>
            </a:r>
          </a:p>
          <a:p>
            <a:pPr algn="ctr" eaLnBrk="1" hangingPunct="1"/>
            <a:r>
              <a:rPr lang="ru-RU" altLang="en-US"/>
              <a:t>- коралл (материал скелета коралловых полипов)</a:t>
            </a:r>
          </a:p>
          <a:p>
            <a:pPr algn="ctr" eaLnBrk="1" hangingPunct="1"/>
            <a:endParaRPr lang="ru-RU" altLang="en-US"/>
          </a:p>
          <a:p>
            <a:pPr algn="ctr" eaLnBrk="1" hangingPunct="1"/>
            <a:r>
              <a:rPr lang="ru-RU" altLang="en-US" b="1"/>
              <a:t>2. Неорганического происхождения</a:t>
            </a:r>
          </a:p>
          <a:p>
            <a:pPr algn="ctr" eaLnBrk="1" hangingPunct="1"/>
            <a:r>
              <a:rPr lang="ru-RU" altLang="en-US" b="1"/>
              <a:t>(прочие минералы естественного происхождения )</a:t>
            </a:r>
            <a:r>
              <a:rPr lang="ru-RU" altLang="en-US"/>
              <a:t>   </a:t>
            </a:r>
          </a:p>
          <a:p>
            <a:pPr algn="ctr" eaLnBrk="1" hangingPunct="1"/>
            <a:r>
              <a:rPr lang="ru-RU" altLang="en-US"/>
              <a:t>     </a:t>
            </a:r>
          </a:p>
          <a:p>
            <a:pPr algn="ctr" eaLnBrk="1" hangingPunct="1"/>
            <a:r>
              <a:rPr lang="ru-RU" altLang="en-US"/>
              <a:t>- разновидности кварца ( Агат, Тигровый глаз, Кошачий глаз)</a:t>
            </a:r>
          </a:p>
          <a:p>
            <a:pPr algn="ctr" eaLnBrk="1" hangingPunct="1"/>
            <a:r>
              <a:rPr lang="ru-RU" altLang="en-US"/>
              <a:t>- группа полевых шпатов (Лунный камень, Лабрадор)</a:t>
            </a:r>
          </a:p>
          <a:p>
            <a:pPr algn="ctr" eaLnBrk="1" hangingPunct="1"/>
            <a:r>
              <a:rPr lang="ru-RU" altLang="en-US"/>
              <a:t>- разновидность кремнезема (яшма) и т.д.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1" name="Picture 5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Text Box 3"/>
          <p:cNvSpPr txBox="1">
            <a:spLocks noChangeArrowheads="1"/>
          </p:cNvSpPr>
          <p:nvPr/>
        </p:nvSpPr>
        <p:spPr bwMode="auto">
          <a:xfrm>
            <a:off x="395288" y="549275"/>
            <a:ext cx="8207375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en-US" sz="2000"/>
              <a:t>Наука о драгоценных и поделочных камнях называется геммология. </a:t>
            </a:r>
          </a:p>
          <a:p>
            <a:pPr eaLnBrk="1" hangingPunct="1"/>
            <a:r>
              <a:rPr lang="ru-RU" altLang="en-US" sz="2000"/>
              <a:t>Она изучает их физические свойства, химический состав, месторождение, достоинства и способы обработки. </a:t>
            </a:r>
          </a:p>
          <a:p>
            <a:pPr eaLnBrk="1" hangingPunct="1"/>
            <a:endParaRPr lang="ru-RU" altLang="en-US" sz="2000"/>
          </a:p>
          <a:p>
            <a:pPr eaLnBrk="1" hangingPunct="1"/>
            <a:r>
              <a:rPr lang="ru-RU" altLang="en-US" sz="2000"/>
              <a:t>Единицей веса как органических, так и неорганических драгоценных камней является карат.</a:t>
            </a:r>
          </a:p>
          <a:p>
            <a:pPr eaLnBrk="1" hangingPunct="1"/>
            <a:endParaRPr lang="ru-RU" altLang="en-US" sz="2000"/>
          </a:p>
          <a:p>
            <a:pPr eaLnBrk="1" hangingPunct="1"/>
            <a:r>
              <a:rPr lang="ru-RU" altLang="en-US" sz="2000"/>
              <a:t>1 карат = 1/5 грамма или 200мг </a:t>
            </a:r>
          </a:p>
        </p:txBody>
      </p:sp>
      <p:pic>
        <p:nvPicPr>
          <p:cNvPr id="70663" name="Picture 7" descr="Без имени-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3724275"/>
            <a:ext cx="5172075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0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396875" y="0"/>
            <a:ext cx="8747125" cy="369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3200" b="1"/>
              <a:t>Жемчуг</a:t>
            </a:r>
          </a:p>
          <a:p>
            <a:pPr algn="ctr" eaLnBrk="1" hangingPunct="1"/>
            <a:endParaRPr lang="ru-RU" altLang="en-US" sz="2400" b="1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Это минерал органического происхождения. 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en-US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Он ценится как драгоценный камень и используется для изготовления ювелирных изделий.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en-US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Жемчужина образуется внутри раковины моллюска (жемчужницы) в результате попадания туда постороннего предмета (песчинки и др.). 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en-US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Вокруг песчинки тонкими слоями накладывается перламутр (органический минерал карбонат кальция). </a:t>
            </a:r>
          </a:p>
        </p:txBody>
      </p:sp>
      <p:pic>
        <p:nvPicPr>
          <p:cNvPr id="71685" name="Picture 5" descr="oyster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3892550"/>
            <a:ext cx="4535488" cy="296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96875" y="188913"/>
            <a:ext cx="82073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3200"/>
              <a:t>Классификация жемчуга</a:t>
            </a:r>
          </a:p>
          <a:p>
            <a:pPr algn="ctr" eaLnBrk="1" hangingPunct="1"/>
            <a:endParaRPr lang="ru-RU" altLang="en-US" sz="3200"/>
          </a:p>
        </p:txBody>
      </p:sp>
      <p:pic>
        <p:nvPicPr>
          <p:cNvPr id="72710" name="Picture 6" descr="Без имени-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81075"/>
            <a:ext cx="590550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2411413" y="1081088"/>
            <a:ext cx="4246562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400"/>
              <a:t>Жемчуг</a:t>
            </a:r>
          </a:p>
          <a:p>
            <a:pPr algn="ctr" eaLnBrk="1" hangingPunct="1"/>
            <a:endParaRPr lang="ru-RU" altLang="en-US"/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684213" y="2276475"/>
            <a:ext cx="42465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000"/>
              <a:t>По месту </a:t>
            </a:r>
          </a:p>
          <a:p>
            <a:pPr algn="ctr" eaLnBrk="1" hangingPunct="1"/>
            <a:r>
              <a:rPr lang="ru-RU" altLang="en-US" sz="2000"/>
              <a:t>происхождения</a:t>
            </a: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4070350" y="2251075"/>
            <a:ext cx="42465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000"/>
              <a:t>По способу </a:t>
            </a:r>
          </a:p>
          <a:p>
            <a:pPr algn="ctr" eaLnBrk="1" hangingPunct="1"/>
            <a:r>
              <a:rPr lang="ru-RU" altLang="en-US" sz="2000"/>
              <a:t>происхождения</a:t>
            </a: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179388" y="3378200"/>
            <a:ext cx="4246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/>
              <a:t>- морской</a:t>
            </a: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468313" y="4105275"/>
            <a:ext cx="42465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/>
              <a:t>- пресноводный</a:t>
            </a: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3708400" y="3384550"/>
            <a:ext cx="4246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/>
              <a:t>- природный</a:t>
            </a:r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4067175" y="4105275"/>
            <a:ext cx="4246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/>
              <a:t>- культивированный</a:t>
            </a: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250825" y="4724400"/>
            <a:ext cx="6913563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ru-RU" altLang="en-US" sz="1600"/>
              <a:t>   Самый ценный – это природный морской жемчуг. Из-за сложностей его добычи, очень редкий, имеет высокую стоимость.</a:t>
            </a:r>
          </a:p>
          <a:p>
            <a:pPr eaLnBrk="1" hangingPunct="1">
              <a:buFont typeface="Wingdings" pitchFamily="2" charset="2"/>
              <a:buChar char="ü"/>
            </a:pPr>
            <a:endParaRPr lang="ru-RU" altLang="en-US" sz="1600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 sz="1600"/>
              <a:t>   Самый распространенный пресноводный культивированный жемчуг.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 sz="1600"/>
              <a:t>   Как правило созревает в жемчужных хозяйствах. Мировым центром считается Китай.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2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72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2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27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72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2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72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2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/>
      <p:bldP spid="72711" grpId="0"/>
      <p:bldP spid="72712" grpId="0"/>
      <p:bldP spid="72713" grpId="0"/>
      <p:bldP spid="727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396875" y="333375"/>
            <a:ext cx="8207375" cy="549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400" b="1"/>
              <a:t>Магические свойства жемчуга</a:t>
            </a:r>
          </a:p>
          <a:p>
            <a:pPr eaLnBrk="1" hangingPunct="1"/>
            <a:endParaRPr lang="ru-RU" altLang="en-US" b="1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Драгоценные камни и минералы еще с древности притягивали внимание людей,  не только из-за своей красоты и пользы, но и потому, что были замечены и широко использовались их лечебные и магические свойства.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В качестве талисмана жемчуг помогает своему владельцу установить близкие отношения с другими людьми, приносит долголетие.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В средние века сложился обычай дарить невесте в день бракосочетания нитку жемчуга, так как считалось, что он укрепляет любовь избранницы и гарантирует её верность.</a:t>
            </a:r>
          </a:p>
          <a:p>
            <a:pPr eaLnBrk="1" hangingPunct="1"/>
            <a:endParaRPr lang="ru-RU" altLang="en-US"/>
          </a:p>
          <a:p>
            <a:pPr algn="ctr" eaLnBrk="1" hangingPunct="1"/>
            <a:r>
              <a:rPr lang="ru-RU" altLang="en-US" sz="2400" b="1"/>
              <a:t>Лечебные свойства</a:t>
            </a:r>
          </a:p>
          <a:p>
            <a:pPr eaLnBrk="1" hangingPunct="1"/>
            <a:endParaRPr lang="ru-RU" altLang="en-US"/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Имеющиеся полезные свойства жемчуга заключаются в том, что при регулярном его ношении укрепляется здоровье. 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Считается, что жемчуг облегчает гипертонические кризы, излечивает заболевания почек, печени, желудка и кишечника.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ru-RU" altLang="en-US"/>
              <a:t>   Стабилизирует он и деятельность нервной системы. 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96875" y="333375"/>
            <a:ext cx="8207375" cy="457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400" b="1"/>
              <a:t>Оценка качества жемчуга</a:t>
            </a:r>
          </a:p>
          <a:p>
            <a:pPr eaLnBrk="1" hangingPunct="1"/>
            <a:endParaRPr lang="ru-RU" altLang="en-US" b="1"/>
          </a:p>
          <a:p>
            <a:pPr eaLnBrk="1" hangingPunct="1"/>
            <a:r>
              <a:rPr lang="ru-RU" altLang="en-US"/>
              <a:t>Оценка качества жемчуга проводится по нескольким критериям:</a:t>
            </a:r>
          </a:p>
          <a:p>
            <a:pPr eaLnBrk="1" hangingPunct="1"/>
            <a:endParaRPr lang="ru-RU" altLang="en-US"/>
          </a:p>
          <a:p>
            <a:pPr eaLnBrk="1" hangingPunct="1">
              <a:buFontTx/>
              <a:buAutoNum type="arabicPeriod"/>
            </a:pPr>
            <a:r>
              <a:rPr lang="ru-RU" altLang="en-US"/>
              <a:t>Блеск – чем сильнее блеск, тем ценнее жемчужина.</a:t>
            </a:r>
          </a:p>
          <a:p>
            <a:pPr eaLnBrk="1" hangingPunct="1">
              <a:buFontTx/>
              <a:buAutoNum type="arabicPeriod"/>
            </a:pPr>
            <a:r>
              <a:rPr lang="ru-RU" altLang="en-US"/>
              <a:t>Толщина перламутрового слоя – чем толще слой, тем ценнее жемчужина.</a:t>
            </a:r>
          </a:p>
          <a:p>
            <a:pPr eaLnBrk="1" hangingPunct="1">
              <a:buFontTx/>
              <a:buAutoNum type="arabicPeriod"/>
            </a:pPr>
            <a:r>
              <a:rPr lang="ru-RU" altLang="en-US"/>
              <a:t>Поверхность жемчужины, её качество – чем меньше дефектов и чем они менее выражены, тем выше качество.</a:t>
            </a:r>
          </a:p>
          <a:p>
            <a:pPr eaLnBrk="1" hangingPunct="1">
              <a:buFontTx/>
              <a:buAutoNum type="arabicPeriod"/>
            </a:pPr>
            <a:r>
              <a:rPr lang="ru-RU" altLang="en-US"/>
              <a:t>Форма жемчуга – жемчужина правильной сферической формы оценивается гораздо дороже.</a:t>
            </a:r>
          </a:p>
          <a:p>
            <a:pPr eaLnBrk="1" hangingPunct="1">
              <a:buFontTx/>
              <a:buAutoNum type="arabicPeriod"/>
            </a:pPr>
            <a:r>
              <a:rPr lang="ru-RU" altLang="en-US"/>
              <a:t>Размер жемчуга – чем крупнее размер жемчужины, тем она дороже.</a:t>
            </a:r>
          </a:p>
          <a:p>
            <a:pPr eaLnBrk="1" hangingPunct="1">
              <a:buFontTx/>
              <a:buAutoNum type="arabicPeriod"/>
            </a:pPr>
            <a:r>
              <a:rPr lang="ru-RU" altLang="en-US"/>
              <a:t>Цвет жемчуга – чем реже в природе встречается цвет, тем ценнее жемчужина.</a:t>
            </a:r>
          </a:p>
          <a:p>
            <a:pPr eaLnBrk="1" hangingPunct="1">
              <a:buFontTx/>
              <a:buAutoNum type="arabicPeriod"/>
            </a:pPr>
            <a:r>
              <a:rPr lang="ru-RU" altLang="en-US"/>
              <a:t>Степень совпадения в изделии – чем степень подбора лучше, тем выше цена изделия. </a:t>
            </a:r>
          </a:p>
        </p:txBody>
      </p:sp>
      <p:pic>
        <p:nvPicPr>
          <p:cNvPr id="73733" name="Picture 5" descr="Без имени-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4941888"/>
            <a:ext cx="3168650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Без имени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157788"/>
            <a:ext cx="2054225" cy="14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8207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en-US" sz="2400" b="1"/>
              <a:t>Определение натуральности жемчуга:</a:t>
            </a:r>
          </a:p>
        </p:txBody>
      </p:sp>
      <p:graphicFrame>
        <p:nvGraphicFramePr>
          <p:cNvPr id="75825" name="Group 49"/>
          <p:cNvGraphicFramePr>
            <a:graphicFrameLocks noGrp="1"/>
          </p:cNvGraphicFramePr>
          <p:nvPr>
            <p:ph/>
          </p:nvPr>
        </p:nvGraphicFramePr>
        <p:xfrm>
          <a:off x="468313" y="1443038"/>
          <a:ext cx="8229600" cy="3502025"/>
        </p:xfrm>
        <a:graphic>
          <a:graphicData uri="http://schemas.openxmlformats.org/drawingml/2006/table">
            <a:tbl>
              <a:tblPr/>
              <a:tblGrid>
                <a:gridCol w="6562725">
                  <a:extLst>
                    <a:ext uri="{9D8B030D-6E8A-4147-A177-3AD203B41FA5}">
                      <a16:colId xmlns="" xmlns:a16="http://schemas.microsoft.com/office/drawing/2014/main" val="606273484"/>
                    </a:ext>
                  </a:extLst>
                </a:gridCol>
                <a:gridCol w="1666875">
                  <a:extLst>
                    <a:ext uri="{9D8B030D-6E8A-4147-A177-3AD203B41FA5}">
                      <a16:colId xmlns="" xmlns:a16="http://schemas.microsoft.com/office/drawing/2014/main" val="2281630112"/>
                    </a:ext>
                  </a:extLst>
                </a:gridCol>
              </a:tblGrid>
              <a:tr h="3962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Прохладный на ощупь, даже в жаркий день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5529682"/>
                  </a:ext>
                </a:extLst>
              </a:tr>
              <a:tr h="7011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Слегка шершавый, имеет дефекты разной выраженности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169281740"/>
                  </a:ext>
                </a:extLst>
              </a:tr>
              <a:tr h="131075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Если потереть две жемчужины друг о друга, то на их поверхности образуется белый порошок, который легко стирается, а поверхность остается не поврежденной 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Да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6007630"/>
                  </a:ext>
                </a:extLst>
              </a:tr>
              <a:tr h="10938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Если бросить отдельную жемчужину на твердую поверхность, то она будет подпрыгивать, чего не смогут повторить искусственные бусины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Определить не удалось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1010709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57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2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8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8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5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</TotalTime>
  <Words>660</Words>
  <Application>Microsoft Office PowerPoint</Application>
  <PresentationFormat>Экран (4:3)</PresentationFormat>
  <Paragraphs>118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Проект на тему:  «Мир камня. Удивительный жемчуг»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Монах</dc:creator>
  <cp:lastModifiedBy>Муравская Любовь Александровна</cp:lastModifiedBy>
  <cp:revision>27</cp:revision>
  <dcterms:created xsi:type="dcterms:W3CDTF">2016-02-13T15:46:20Z</dcterms:created>
  <dcterms:modified xsi:type="dcterms:W3CDTF">2017-12-28T09:26:27Z</dcterms:modified>
</cp:coreProperties>
</file>