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7" r:id="rId11"/>
    <p:sldId id="268" r:id="rId12"/>
    <p:sldId id="272" r:id="rId13"/>
    <p:sldId id="273" r:id="rId14"/>
    <p:sldId id="274" r:id="rId15"/>
    <p:sldId id="269" r:id="rId16"/>
    <p:sldId id="270"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56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735B14B-354D-4385-AC6E-0C21AFE3C903}" type="datetimeFigureOut">
              <a:rPr lang="ru-RU" smtClean="0"/>
              <a:pPr/>
              <a:t>25.12.2017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3150261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735B14B-354D-4385-AC6E-0C21AFE3C903}" type="datetimeFigureOut">
              <a:rPr lang="ru-RU" smtClean="0"/>
              <a:pPr/>
              <a:t>25.12.2017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1908274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735B14B-354D-4385-AC6E-0C21AFE3C903}" type="datetimeFigureOut">
              <a:rPr lang="ru-RU" smtClean="0"/>
              <a:pPr/>
              <a:t>25.12.2017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2021863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735B14B-354D-4385-AC6E-0C21AFE3C903}" type="datetimeFigureOut">
              <a:rPr lang="ru-RU" smtClean="0"/>
              <a:pPr/>
              <a:t>25.12.2017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1986438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735B14B-354D-4385-AC6E-0C21AFE3C903}" type="datetimeFigureOut">
              <a:rPr lang="ru-RU" smtClean="0"/>
              <a:pPr/>
              <a:t>25.12.2017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25149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735B14B-354D-4385-AC6E-0C21AFE3C903}" type="datetimeFigureOut">
              <a:rPr lang="ru-RU" smtClean="0"/>
              <a:pPr/>
              <a:t>25.12.2017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2985212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735B14B-354D-4385-AC6E-0C21AFE3C903}" type="datetimeFigureOut">
              <a:rPr lang="ru-RU" smtClean="0"/>
              <a:pPr/>
              <a:t>25.12.2017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2701061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735B14B-354D-4385-AC6E-0C21AFE3C903}" type="datetimeFigureOut">
              <a:rPr lang="ru-RU" smtClean="0"/>
              <a:pPr/>
              <a:t>25.12.2017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357466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735B14B-354D-4385-AC6E-0C21AFE3C903}" type="datetimeFigureOut">
              <a:rPr lang="ru-RU" smtClean="0"/>
              <a:pPr/>
              <a:t>25.12.2017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1907985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735B14B-354D-4385-AC6E-0C21AFE3C903}" type="datetimeFigureOut">
              <a:rPr lang="ru-RU" smtClean="0"/>
              <a:pPr/>
              <a:t>25.12.2017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2249272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735B14B-354D-4385-AC6E-0C21AFE3C903}" type="datetimeFigureOut">
              <a:rPr lang="ru-RU" smtClean="0"/>
              <a:pPr/>
              <a:t>25.12.2017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324465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35B14B-354D-4385-AC6E-0C21AFE3C903}" type="datetimeFigureOut">
              <a:rPr lang="ru-RU" smtClean="0"/>
              <a:pPr/>
              <a:t>25.12.2017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EF4652-2131-4975-97EF-A4394752D653}" type="slidenum">
              <a:rPr lang="ru-RU" smtClean="0"/>
              <a:pPr/>
              <a:t>‹#›</a:t>
            </a:fld>
            <a:endParaRPr lang="ru-RU"/>
          </a:p>
        </p:txBody>
      </p:sp>
    </p:spTree>
    <p:extLst>
      <p:ext uri="{BB962C8B-B14F-4D97-AF65-F5344CB8AC3E}">
        <p14:creationId xmlns="" xmlns:p14="http://schemas.microsoft.com/office/powerpoint/2010/main" val="24499086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26382"/>
          </a:xfrm>
          <a:prstGeom prst="rect">
            <a:avLst/>
          </a:prstGeom>
          <a:ln w="38100">
            <a:solidFill>
              <a:srgbClr val="FF0000"/>
            </a:solidFill>
          </a:ln>
        </p:spPr>
      </p:pic>
      <p:sp>
        <p:nvSpPr>
          <p:cNvPr id="5" name="TextBox 4"/>
          <p:cNvSpPr txBox="1"/>
          <p:nvPr/>
        </p:nvSpPr>
        <p:spPr>
          <a:xfrm>
            <a:off x="611560" y="260648"/>
            <a:ext cx="6875600" cy="2862322"/>
          </a:xfrm>
          <a:prstGeom prst="rect">
            <a:avLst/>
          </a:prstGeom>
          <a:noFill/>
        </p:spPr>
        <p:txBody>
          <a:bodyPr wrap="none" rtlCol="0">
            <a:spAutoFit/>
          </a:bodyPr>
          <a:lstStyle/>
          <a:p>
            <a:pPr algn="ctr"/>
            <a:r>
              <a:rPr lang="ru-RU" sz="6000" b="1" dirty="0" smtClean="0">
                <a:solidFill>
                  <a:srgbClr val="FF0000"/>
                </a:solidFill>
                <a:latin typeface="Monotype Corsiva" panose="03010101010201010101" pitchFamily="66" charset="0"/>
              </a:rPr>
              <a:t>Родительское собрание</a:t>
            </a:r>
          </a:p>
          <a:p>
            <a:pPr algn="ctr"/>
            <a:r>
              <a:rPr lang="ru-RU" sz="6000" b="1" dirty="0" smtClean="0">
                <a:solidFill>
                  <a:srgbClr val="FF0000"/>
                </a:solidFill>
                <a:latin typeface="Monotype Corsiva" panose="03010101010201010101" pitchFamily="66" charset="0"/>
              </a:rPr>
              <a:t>на тему:</a:t>
            </a:r>
          </a:p>
          <a:p>
            <a:r>
              <a:rPr lang="ru-RU" sz="4000" dirty="0" smtClean="0">
                <a:solidFill>
                  <a:srgbClr val="FF0000"/>
                </a:solidFill>
                <a:latin typeface="Monotype Corsiva" panose="03010101010201010101" pitchFamily="66" charset="0"/>
              </a:rPr>
              <a:t>«</a:t>
            </a:r>
            <a:r>
              <a:rPr lang="ru-RU" sz="6000" b="1" dirty="0" smtClean="0">
                <a:solidFill>
                  <a:srgbClr val="FF0000"/>
                </a:solidFill>
                <a:latin typeface="Monotype Corsiva" panose="03010101010201010101" pitchFamily="66" charset="0"/>
              </a:rPr>
              <a:t>Не хочу делать уроки»</a:t>
            </a:r>
            <a:endParaRPr lang="ru-RU" sz="6000" b="1" dirty="0">
              <a:solidFill>
                <a:srgbClr val="FF0000"/>
              </a:solidFill>
              <a:latin typeface="Monotype Corsiva" panose="03010101010201010101" pitchFamily="66" charset="0"/>
            </a:endParaRPr>
          </a:p>
        </p:txBody>
      </p:sp>
      <p:sp>
        <p:nvSpPr>
          <p:cNvPr id="6" name="TextBox 5"/>
          <p:cNvSpPr txBox="1"/>
          <p:nvPr/>
        </p:nvSpPr>
        <p:spPr>
          <a:xfrm>
            <a:off x="4479629" y="3361261"/>
            <a:ext cx="184731" cy="830997"/>
          </a:xfrm>
          <a:prstGeom prst="rect">
            <a:avLst/>
          </a:prstGeom>
          <a:noFill/>
        </p:spPr>
        <p:txBody>
          <a:bodyPr wrap="none" rtlCol="0">
            <a:spAutoFit/>
          </a:bodyPr>
          <a:lstStyle/>
          <a:p>
            <a:pPr algn="ctr"/>
            <a:endParaRPr lang="ru-RU" sz="4800" b="1" dirty="0" smtClean="0">
              <a:solidFill>
                <a:srgbClr val="FF0000"/>
              </a:solidFill>
              <a:latin typeface="Monotype Corsiva" panose="03010101010201010101" pitchFamily="66" charset="0"/>
            </a:endParaRPr>
          </a:p>
        </p:txBody>
      </p:sp>
    </p:spTree>
    <p:extLst>
      <p:ext uri="{BB962C8B-B14F-4D97-AF65-F5344CB8AC3E}">
        <p14:creationId xmlns="" xmlns:p14="http://schemas.microsoft.com/office/powerpoint/2010/main" val="24405715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18489"/>
            <a:ext cx="9144000" cy="6825952"/>
          </a:xfrm>
          <a:prstGeom prst="rect">
            <a:avLst/>
          </a:prstGeom>
          <a:ln w="38100">
            <a:solidFill>
              <a:srgbClr val="FF0000"/>
            </a:solidFill>
          </a:ln>
        </p:spPr>
      </p:pic>
      <p:sp>
        <p:nvSpPr>
          <p:cNvPr id="2" name="Прямоугольник 1"/>
          <p:cNvSpPr/>
          <p:nvPr/>
        </p:nvSpPr>
        <p:spPr>
          <a:xfrm>
            <a:off x="539552" y="260648"/>
            <a:ext cx="8280920" cy="1323439"/>
          </a:xfrm>
          <a:prstGeom prst="rect">
            <a:avLst/>
          </a:prstGeom>
        </p:spPr>
        <p:txBody>
          <a:bodyPr wrap="square">
            <a:spAutoFit/>
          </a:bodyPr>
          <a:lstStyle/>
          <a:p>
            <a:r>
              <a:rPr lang="ru-RU" altLang="ru-RU" sz="4000" b="1" dirty="0">
                <a:solidFill>
                  <a:srgbClr val="FF0000"/>
                </a:solidFill>
                <a:latin typeface="Monotype Corsiva" panose="03010101010201010101" pitchFamily="66" charset="0"/>
              </a:rPr>
              <a:t>Рекомендации родителям по подготовке домашних заданий ребёнком:</a:t>
            </a:r>
            <a:endParaRPr lang="ru-RU" sz="4000" b="1" dirty="0">
              <a:solidFill>
                <a:srgbClr val="FF0000"/>
              </a:solidFill>
              <a:latin typeface="Monotype Corsiva" panose="03010101010201010101" pitchFamily="66" charset="0"/>
            </a:endParaRPr>
          </a:p>
        </p:txBody>
      </p:sp>
      <p:sp>
        <p:nvSpPr>
          <p:cNvPr id="3" name="Прямоугольник 2"/>
          <p:cNvSpPr/>
          <p:nvPr/>
        </p:nvSpPr>
        <p:spPr>
          <a:xfrm>
            <a:off x="539552" y="1844824"/>
            <a:ext cx="7992888" cy="4368888"/>
          </a:xfrm>
          <a:prstGeom prst="rect">
            <a:avLst/>
          </a:prstGeom>
        </p:spPr>
        <p:txBody>
          <a:bodyPr wrap="square">
            <a:spAutoFit/>
          </a:bodyPr>
          <a:lstStyle/>
          <a:p>
            <a:pPr>
              <a:lnSpc>
                <a:spcPct val="90000"/>
              </a:lnSpc>
            </a:pPr>
            <a:r>
              <a:rPr lang="ru-RU" altLang="ru-RU" sz="2800" b="1" dirty="0" smtClean="0">
                <a:solidFill>
                  <a:srgbClr val="002060"/>
                </a:solidFill>
                <a:latin typeface="Monotype Corsiva" panose="03010101010201010101" pitchFamily="66" charset="0"/>
              </a:rPr>
              <a:t>-</a:t>
            </a:r>
            <a:r>
              <a:rPr lang="ru-RU" altLang="ru-RU" sz="2800" b="1" dirty="0" smtClean="0">
                <a:solidFill>
                  <a:schemeClr val="tx2">
                    <a:lumMod val="50000"/>
                  </a:schemeClr>
                </a:solidFill>
                <a:latin typeface="Monotype Corsiva" panose="03010101010201010101" pitchFamily="66" charset="0"/>
              </a:rPr>
              <a:t>Особую </a:t>
            </a:r>
            <a:r>
              <a:rPr lang="ru-RU" altLang="ru-RU" sz="2800" b="1" dirty="0">
                <a:solidFill>
                  <a:schemeClr val="tx2">
                    <a:lumMod val="50000"/>
                  </a:schemeClr>
                </a:solidFill>
                <a:latin typeface="Monotype Corsiva" panose="03010101010201010101" pitchFamily="66" charset="0"/>
              </a:rPr>
              <a:t>важность имеет строго установленное время начала занятий.</a:t>
            </a:r>
          </a:p>
          <a:p>
            <a:pPr>
              <a:lnSpc>
                <a:spcPct val="90000"/>
              </a:lnSpc>
            </a:pPr>
            <a:r>
              <a:rPr lang="ru-RU" altLang="ru-RU" sz="2800" b="1" dirty="0" smtClean="0">
                <a:solidFill>
                  <a:schemeClr val="tx2">
                    <a:lumMod val="50000"/>
                  </a:schemeClr>
                </a:solidFill>
                <a:latin typeface="Monotype Corsiva" panose="03010101010201010101" pitchFamily="66" charset="0"/>
              </a:rPr>
              <a:t>-Необходимо </a:t>
            </a:r>
            <a:r>
              <a:rPr lang="ru-RU" altLang="ru-RU" sz="2800" b="1" dirty="0">
                <a:solidFill>
                  <a:schemeClr val="tx2">
                    <a:lumMod val="50000"/>
                  </a:schemeClr>
                </a:solidFill>
                <a:latin typeface="Monotype Corsiva" panose="03010101010201010101" pitchFamily="66" charset="0"/>
              </a:rPr>
              <a:t>постоянное место для занятий, где все необходимые предметы находятся под рукой.</a:t>
            </a:r>
          </a:p>
          <a:p>
            <a:pPr>
              <a:lnSpc>
                <a:spcPct val="90000"/>
              </a:lnSpc>
            </a:pPr>
            <a:r>
              <a:rPr lang="ru-RU" altLang="ru-RU" sz="2800" b="1" dirty="0" smtClean="0">
                <a:solidFill>
                  <a:schemeClr val="tx2">
                    <a:lumMod val="50000"/>
                  </a:schemeClr>
                </a:solidFill>
                <a:latin typeface="Monotype Corsiva" panose="03010101010201010101" pitchFamily="66" charset="0"/>
              </a:rPr>
              <a:t>-Важное </a:t>
            </a:r>
            <a:r>
              <a:rPr lang="ru-RU" altLang="ru-RU" sz="2800" b="1" dirty="0">
                <a:solidFill>
                  <a:schemeClr val="tx2">
                    <a:lumMod val="50000"/>
                  </a:schemeClr>
                </a:solidFill>
                <a:latin typeface="Monotype Corsiva" panose="03010101010201010101" pitchFamily="66" charset="0"/>
              </a:rPr>
              <a:t>правило – начинать работу немедленно.</a:t>
            </a:r>
          </a:p>
          <a:p>
            <a:pPr>
              <a:lnSpc>
                <a:spcPct val="90000"/>
              </a:lnSpc>
            </a:pPr>
            <a:r>
              <a:rPr lang="ru-RU" altLang="ru-RU" sz="2800" b="1" dirty="0" smtClean="0">
                <a:solidFill>
                  <a:schemeClr val="tx2">
                    <a:lumMod val="50000"/>
                  </a:schemeClr>
                </a:solidFill>
                <a:latin typeface="Monotype Corsiva" panose="03010101010201010101" pitchFamily="66" charset="0"/>
              </a:rPr>
              <a:t>-Наличие </a:t>
            </a:r>
            <a:r>
              <a:rPr lang="ru-RU" altLang="ru-RU" sz="2800" b="1" dirty="0">
                <a:solidFill>
                  <a:schemeClr val="tx2">
                    <a:lumMod val="50000"/>
                  </a:schemeClr>
                </a:solidFill>
                <a:latin typeface="Monotype Corsiva" panose="03010101010201010101" pitchFamily="66" charset="0"/>
              </a:rPr>
              <a:t>перерывов в работе.</a:t>
            </a:r>
          </a:p>
          <a:p>
            <a:pPr>
              <a:lnSpc>
                <a:spcPct val="90000"/>
              </a:lnSpc>
            </a:pPr>
            <a:r>
              <a:rPr lang="ru-RU" altLang="ru-RU" sz="2800" b="1" dirty="0" smtClean="0">
                <a:solidFill>
                  <a:schemeClr val="tx2">
                    <a:lumMod val="50000"/>
                  </a:schemeClr>
                </a:solidFill>
                <a:latin typeface="Monotype Corsiva" panose="03010101010201010101" pitchFamily="66" charset="0"/>
              </a:rPr>
              <a:t>-У </a:t>
            </a:r>
            <a:r>
              <a:rPr lang="ru-RU" altLang="ru-RU" sz="2800" b="1" dirty="0">
                <a:solidFill>
                  <a:schemeClr val="tx2">
                    <a:lumMod val="50000"/>
                  </a:schemeClr>
                </a:solidFill>
                <a:latin typeface="Monotype Corsiva" panose="03010101010201010101" pitchFamily="66" charset="0"/>
              </a:rPr>
              <a:t>школьника должны быть другие обязанности.</a:t>
            </a:r>
          </a:p>
          <a:p>
            <a:pPr>
              <a:lnSpc>
                <a:spcPct val="90000"/>
              </a:lnSpc>
            </a:pPr>
            <a:r>
              <a:rPr lang="ru-RU" altLang="ru-RU" sz="2800" b="1" dirty="0" smtClean="0">
                <a:solidFill>
                  <a:schemeClr val="tx2">
                    <a:lumMod val="50000"/>
                  </a:schemeClr>
                </a:solidFill>
                <a:latin typeface="Monotype Corsiva" panose="03010101010201010101" pitchFamily="66" charset="0"/>
              </a:rPr>
              <a:t>-Приучение </a:t>
            </a:r>
            <a:r>
              <a:rPr lang="ru-RU" altLang="ru-RU" sz="2800" b="1" dirty="0">
                <a:solidFill>
                  <a:schemeClr val="tx2">
                    <a:lumMod val="50000"/>
                  </a:schemeClr>
                </a:solidFill>
                <a:latin typeface="Monotype Corsiva" panose="03010101010201010101" pitchFamily="66" charset="0"/>
              </a:rPr>
              <a:t>ребёнка к правильному режиму должно сочетаться с вашей самодисциплиной, уважением к ребёнку, доброжелательностью, заинтересованностью, разумной требовательностью.</a:t>
            </a:r>
          </a:p>
        </p:txBody>
      </p:sp>
    </p:spTree>
    <p:extLst>
      <p:ext uri="{BB962C8B-B14F-4D97-AF65-F5344CB8AC3E}">
        <p14:creationId xmlns="" xmlns:p14="http://schemas.microsoft.com/office/powerpoint/2010/main" val="2423639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2494" y="0"/>
            <a:ext cx="9111506" cy="6858000"/>
          </a:xfrm>
          <a:prstGeom prst="rect">
            <a:avLst/>
          </a:prstGeom>
          <a:ln w="38100">
            <a:solidFill>
              <a:srgbClr val="FF0000"/>
            </a:solidFill>
          </a:ln>
        </p:spPr>
      </p:pic>
      <p:sp>
        <p:nvSpPr>
          <p:cNvPr id="2" name="Прямоугольник 1"/>
          <p:cNvSpPr/>
          <p:nvPr/>
        </p:nvSpPr>
        <p:spPr>
          <a:xfrm>
            <a:off x="653932" y="260648"/>
            <a:ext cx="8064896" cy="1323439"/>
          </a:xfrm>
          <a:prstGeom prst="rect">
            <a:avLst/>
          </a:prstGeom>
        </p:spPr>
        <p:txBody>
          <a:bodyPr wrap="square">
            <a:spAutoFit/>
          </a:bodyPr>
          <a:lstStyle/>
          <a:p>
            <a:pPr algn="ctr"/>
            <a:r>
              <a:rPr lang="ru-RU" altLang="ru-RU" sz="4000" b="1" dirty="0">
                <a:solidFill>
                  <a:srgbClr val="FF0000"/>
                </a:solidFill>
                <a:latin typeface="Monotype Corsiva" panose="03010101010201010101" pitchFamily="66" charset="0"/>
              </a:rPr>
              <a:t>Нормативы  продолжительности  учебных домашних заданий :</a:t>
            </a:r>
            <a:endParaRPr lang="ru-RU" sz="4000" dirty="0">
              <a:solidFill>
                <a:srgbClr val="FF0000"/>
              </a:solidFill>
              <a:latin typeface="Monotype Corsiva" panose="03010101010201010101" pitchFamily="66" charset="0"/>
            </a:endParaRPr>
          </a:p>
        </p:txBody>
      </p:sp>
      <p:graphicFrame>
        <p:nvGraphicFramePr>
          <p:cNvPr id="3" name="Таблица 2"/>
          <p:cNvGraphicFramePr>
            <a:graphicFrameLocks noGrp="1"/>
          </p:cNvGraphicFramePr>
          <p:nvPr>
            <p:extLst>
              <p:ext uri="{D42A27DB-BD31-4B8C-83A1-F6EECF244321}">
                <p14:modId xmlns="" xmlns:p14="http://schemas.microsoft.com/office/powerpoint/2010/main" val="3513590168"/>
              </p:ext>
            </p:extLst>
          </p:nvPr>
        </p:nvGraphicFramePr>
        <p:xfrm>
          <a:off x="457200" y="1600200"/>
          <a:ext cx="8229600" cy="4453930"/>
        </p:xfrm>
        <a:graphic>
          <a:graphicData uri="http://schemas.openxmlformats.org/drawingml/2006/table">
            <a:tbl>
              <a:tblPr/>
              <a:tblGrid>
                <a:gridCol w="2743200"/>
                <a:gridCol w="2743200"/>
                <a:gridCol w="2743200"/>
              </a:tblGrid>
              <a:tr h="1366242">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dirty="0" smtClean="0">
                          <a:ln>
                            <a:noFill/>
                          </a:ln>
                          <a:solidFill>
                            <a:srgbClr val="002060"/>
                          </a:solidFill>
                          <a:effectLst/>
                          <a:latin typeface="Monotype Corsiva" panose="03010101010201010101" pitchFamily="66" charset="0"/>
                          <a:cs typeface="Times New Roman" pitchFamily="18" charset="0"/>
                        </a:rPr>
                        <a:t>Возраст</a:t>
                      </a:r>
                      <a:endParaRPr kumimoji="0" lang="ru-RU" altLang="ru-RU" sz="2800" b="1" i="0" u="none" strike="noStrike" cap="none" normalizeH="0" baseline="0" dirty="0" smtClean="0">
                        <a:ln>
                          <a:noFill/>
                        </a:ln>
                        <a:solidFill>
                          <a:srgbClr val="002060"/>
                        </a:solidFill>
                        <a:effectLst/>
                        <a:latin typeface="Monotype Corsiva" panose="03010101010201010101" pitchFamily="66"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dirty="0" smtClean="0">
                          <a:ln>
                            <a:noFill/>
                          </a:ln>
                          <a:solidFill>
                            <a:srgbClr val="002060"/>
                          </a:solidFill>
                          <a:effectLst/>
                          <a:latin typeface="Monotype Corsiva" panose="03010101010201010101" pitchFamily="66" charset="0"/>
                          <a:cs typeface="Times New Roman" pitchFamily="18" charset="0"/>
                        </a:rPr>
                        <a:t>Класс</a:t>
                      </a:r>
                      <a:endParaRPr kumimoji="0" lang="ru-RU" altLang="ru-RU" sz="2800" b="1" i="0" u="none" strike="noStrike" cap="none" normalizeH="0" baseline="0" dirty="0" smtClean="0">
                        <a:ln>
                          <a:noFill/>
                        </a:ln>
                        <a:solidFill>
                          <a:srgbClr val="002060"/>
                        </a:solidFill>
                        <a:effectLst/>
                        <a:latin typeface="Monotype Corsiva" panose="03010101010201010101" pitchFamily="66"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dirty="0" smtClean="0">
                          <a:ln>
                            <a:noFill/>
                          </a:ln>
                          <a:solidFill>
                            <a:srgbClr val="002060"/>
                          </a:solidFill>
                          <a:effectLst/>
                          <a:latin typeface="Monotype Corsiva" panose="03010101010201010101" pitchFamily="66" charset="0"/>
                          <a:cs typeface="Times New Roman" pitchFamily="18" charset="0"/>
                        </a:rPr>
                        <a:t>Продолжительность занятий</a:t>
                      </a:r>
                      <a:endParaRPr kumimoji="0" lang="ru-RU" altLang="ru-RU" sz="2800" b="1" i="0" u="none" strike="noStrike" cap="none" normalizeH="0" baseline="0" dirty="0" smtClean="0">
                        <a:ln>
                          <a:noFill/>
                        </a:ln>
                        <a:solidFill>
                          <a:srgbClr val="002060"/>
                        </a:solidFill>
                        <a:effectLst/>
                        <a:latin typeface="Monotype Corsiva" panose="03010101010201010101" pitchFamily="66"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38275">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smtClean="0">
                          <a:ln>
                            <a:noFill/>
                          </a:ln>
                          <a:solidFill>
                            <a:srgbClr val="002060"/>
                          </a:solidFill>
                          <a:effectLst/>
                          <a:latin typeface="Monotype Corsiva" panose="03010101010201010101" pitchFamily="66" charset="0"/>
                          <a:cs typeface="Times New Roman" pitchFamily="18" charset="0"/>
                        </a:rPr>
                        <a:t>6 лет</a:t>
                      </a:r>
                      <a:endParaRPr kumimoji="0" lang="ru-RU" altLang="ru-RU" sz="2800" b="1" i="0" u="none" strike="noStrike" cap="none" normalizeH="0" baseline="0" smtClean="0">
                        <a:ln>
                          <a:noFill/>
                        </a:ln>
                        <a:solidFill>
                          <a:srgbClr val="002060"/>
                        </a:solidFill>
                        <a:effectLst/>
                        <a:latin typeface="Monotype Corsiva" panose="03010101010201010101" pitchFamily="66"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dirty="0" smtClean="0">
                          <a:ln>
                            <a:noFill/>
                          </a:ln>
                          <a:solidFill>
                            <a:srgbClr val="002060"/>
                          </a:solidFill>
                          <a:effectLst/>
                          <a:latin typeface="Monotype Corsiva" panose="03010101010201010101" pitchFamily="66" charset="0"/>
                          <a:cs typeface="Times New Roman" pitchFamily="18" charset="0"/>
                        </a:rPr>
                        <a:t>1</a:t>
                      </a:r>
                      <a:endParaRPr kumimoji="0" lang="ru-RU" altLang="ru-RU" sz="2800" b="1" i="0" u="none" strike="noStrike" cap="none" normalizeH="0" baseline="0" dirty="0" smtClean="0">
                        <a:ln>
                          <a:noFill/>
                        </a:ln>
                        <a:solidFill>
                          <a:srgbClr val="002060"/>
                        </a:solidFill>
                        <a:effectLst/>
                        <a:latin typeface="Monotype Corsiva" panose="03010101010201010101" pitchFamily="66"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dirty="0" smtClean="0">
                          <a:ln>
                            <a:noFill/>
                          </a:ln>
                          <a:solidFill>
                            <a:srgbClr val="002060"/>
                          </a:solidFill>
                          <a:effectLst/>
                          <a:latin typeface="Monotype Corsiva" panose="03010101010201010101" pitchFamily="66" charset="0"/>
                          <a:cs typeface="Times New Roman" pitchFamily="18" charset="0"/>
                        </a:rPr>
                        <a:t>до 1 часа ( со 2 полугодия)</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5500">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smtClean="0">
                          <a:ln>
                            <a:noFill/>
                          </a:ln>
                          <a:solidFill>
                            <a:srgbClr val="002060"/>
                          </a:solidFill>
                          <a:effectLst/>
                          <a:latin typeface="Monotype Corsiva" panose="03010101010201010101" pitchFamily="66" charset="0"/>
                          <a:cs typeface="Times New Roman" pitchFamily="18" charset="0"/>
                        </a:rPr>
                        <a:t>7 лет</a:t>
                      </a:r>
                      <a:endParaRPr kumimoji="0" lang="ru-RU" altLang="ru-RU" sz="2800" b="1" i="0" u="none" strike="noStrike" cap="none" normalizeH="0" baseline="0" smtClean="0">
                        <a:ln>
                          <a:noFill/>
                        </a:ln>
                        <a:solidFill>
                          <a:srgbClr val="002060"/>
                        </a:solidFill>
                        <a:effectLst/>
                        <a:latin typeface="Monotype Corsiva" panose="03010101010201010101" pitchFamily="66"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smtClean="0">
                          <a:ln>
                            <a:noFill/>
                          </a:ln>
                          <a:solidFill>
                            <a:srgbClr val="002060"/>
                          </a:solidFill>
                          <a:effectLst/>
                          <a:latin typeface="Monotype Corsiva" panose="03010101010201010101" pitchFamily="66" charset="0"/>
                          <a:cs typeface="Times New Roman" pitchFamily="18" charset="0"/>
                        </a:rPr>
                        <a:t>2</a:t>
                      </a:r>
                      <a:endParaRPr kumimoji="0" lang="ru-RU" altLang="ru-RU" sz="2800" b="1" i="0" u="none" strike="noStrike" cap="none" normalizeH="0" baseline="0" smtClean="0">
                        <a:ln>
                          <a:noFill/>
                        </a:ln>
                        <a:solidFill>
                          <a:srgbClr val="002060"/>
                        </a:solidFill>
                        <a:effectLst/>
                        <a:latin typeface="Monotype Corsiva" panose="03010101010201010101" pitchFamily="66"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dirty="0" smtClean="0">
                          <a:ln>
                            <a:noFill/>
                          </a:ln>
                          <a:solidFill>
                            <a:srgbClr val="002060"/>
                          </a:solidFill>
                          <a:effectLst/>
                          <a:latin typeface="Monotype Corsiva" panose="03010101010201010101" pitchFamily="66" charset="0"/>
                          <a:cs typeface="Times New Roman" pitchFamily="18" charset="0"/>
                        </a:rPr>
                        <a:t>до 1,5 часов</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3913">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smtClean="0">
                          <a:ln>
                            <a:noFill/>
                          </a:ln>
                          <a:solidFill>
                            <a:srgbClr val="002060"/>
                          </a:solidFill>
                          <a:effectLst/>
                          <a:latin typeface="Monotype Corsiva" panose="03010101010201010101" pitchFamily="66" charset="0"/>
                          <a:cs typeface="Times New Roman" pitchFamily="18" charset="0"/>
                        </a:rPr>
                        <a:t>8 – 10 лет</a:t>
                      </a:r>
                      <a:endParaRPr kumimoji="0" lang="ru-RU" altLang="ru-RU" sz="2800" b="1" i="0" u="none" strike="noStrike" cap="none" normalizeH="0" baseline="0" smtClean="0">
                        <a:ln>
                          <a:noFill/>
                        </a:ln>
                        <a:solidFill>
                          <a:srgbClr val="002060"/>
                        </a:solidFill>
                        <a:effectLst/>
                        <a:latin typeface="Monotype Corsiva" panose="03010101010201010101" pitchFamily="66"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smtClean="0">
                          <a:ln>
                            <a:noFill/>
                          </a:ln>
                          <a:solidFill>
                            <a:srgbClr val="002060"/>
                          </a:solidFill>
                          <a:effectLst/>
                          <a:latin typeface="Monotype Corsiva" panose="03010101010201010101" pitchFamily="66" charset="0"/>
                          <a:cs typeface="Times New Roman" pitchFamily="18" charset="0"/>
                        </a:rPr>
                        <a:t>3 – 4</a:t>
                      </a:r>
                      <a:endParaRPr kumimoji="0" lang="ru-RU" altLang="ru-RU" sz="2800" b="1" i="0" u="none" strike="noStrike" cap="none" normalizeH="0" baseline="0" smtClean="0">
                        <a:ln>
                          <a:noFill/>
                        </a:ln>
                        <a:solidFill>
                          <a:srgbClr val="002060"/>
                        </a:solidFill>
                        <a:effectLst/>
                        <a:latin typeface="Monotype Corsiva" panose="03010101010201010101" pitchFamily="66"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chemeClr val="bg2"/>
                        </a:buClr>
                        <a:buSzPct val="75000"/>
                        <a:buFont typeface="Wingdings" pitchFamily="2" charset="2"/>
                        <a:defRPr sz="2400">
                          <a:solidFill>
                            <a:schemeClr val="tx1"/>
                          </a:solidFill>
                          <a:latin typeface="Verdana" pitchFamily="34" charset="0"/>
                        </a:defRPr>
                      </a:lvl1pPr>
                      <a:lvl2pPr>
                        <a:spcBef>
                          <a:spcPct val="20000"/>
                        </a:spcBef>
                        <a:buClr>
                          <a:schemeClr val="tx2"/>
                        </a:buClr>
                        <a:buSzPct val="75000"/>
                        <a:buFont typeface="Wingdings" pitchFamily="2" charset="2"/>
                        <a:defRPr sz="2000">
                          <a:solidFill>
                            <a:schemeClr val="tx1"/>
                          </a:solidFill>
                          <a:latin typeface="Verdana" pitchFamily="34" charset="0"/>
                        </a:defRPr>
                      </a:lvl2pPr>
                      <a:lvl3pPr>
                        <a:spcBef>
                          <a:spcPct val="20000"/>
                        </a:spcBef>
                        <a:buClr>
                          <a:schemeClr val="accent1"/>
                        </a:buClr>
                        <a:buSzPct val="65000"/>
                        <a:buFont typeface="Wingdings" pitchFamily="2" charset="2"/>
                        <a:defRPr>
                          <a:solidFill>
                            <a:schemeClr val="tx1"/>
                          </a:solidFill>
                          <a:latin typeface="Verdana" pitchFamily="34" charset="0"/>
                        </a:defRPr>
                      </a:lvl3pPr>
                      <a:lvl4pPr>
                        <a:spcBef>
                          <a:spcPct val="20000"/>
                        </a:spcBef>
                        <a:buClr>
                          <a:schemeClr val="bg2"/>
                        </a:buClr>
                        <a:buFont typeface="Wingdings" pitchFamily="2" charset="2"/>
                        <a:defRPr sz="1600">
                          <a:solidFill>
                            <a:schemeClr val="tx1"/>
                          </a:solidFill>
                          <a:latin typeface="Verdana" pitchFamily="34" charset="0"/>
                        </a:defRPr>
                      </a:lvl4pPr>
                      <a:lvl5pPr>
                        <a:spcBef>
                          <a:spcPct val="20000"/>
                        </a:spcBef>
                        <a:buClr>
                          <a:schemeClr val="tx2"/>
                        </a:buClr>
                        <a:buSzPct val="80000"/>
                        <a:buFont typeface="Wingdings" pitchFamily="2" charset="2"/>
                        <a:defRPr sz="1600">
                          <a:solidFill>
                            <a:schemeClr val="tx1"/>
                          </a:solidFill>
                          <a:latin typeface="Verdana" pitchFamily="34" charset="0"/>
                        </a:defRPr>
                      </a:lvl5pPr>
                      <a:lvl6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6pPr>
                      <a:lvl7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7pPr>
                      <a:lvl8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8pPr>
                      <a:lvl9pPr fontAlgn="base">
                        <a:spcBef>
                          <a:spcPct val="20000"/>
                        </a:spcBef>
                        <a:spcAft>
                          <a:spcPct val="0"/>
                        </a:spcAft>
                        <a:buClr>
                          <a:schemeClr val="tx2"/>
                        </a:buClr>
                        <a:buSzPct val="80000"/>
                        <a:buFont typeface="Wingdings" pitchFamily="2" charset="2"/>
                        <a:defRPr sz="1600">
                          <a:solidFill>
                            <a:schemeClr val="tx1"/>
                          </a:solidFill>
                          <a:latin typeface="Verdana" pitchFamily="34" charset="0"/>
                        </a:defRPr>
                      </a:lvl9p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0" lang="ru-RU" altLang="ru-RU" sz="2800" b="1" i="0" u="none" strike="noStrike" cap="none" normalizeH="0" baseline="0" dirty="0" smtClean="0">
                          <a:ln>
                            <a:noFill/>
                          </a:ln>
                          <a:solidFill>
                            <a:srgbClr val="002060"/>
                          </a:solidFill>
                          <a:effectLst/>
                          <a:latin typeface="Monotype Corsiva" panose="03010101010201010101" pitchFamily="66" charset="0"/>
                          <a:cs typeface="Times New Roman" pitchFamily="18" charset="0"/>
                        </a:rPr>
                        <a:t>до 2 часов</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 xmlns:p14="http://schemas.microsoft.com/office/powerpoint/2010/main" val="3937118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83558"/>
          </a:xfrm>
          <a:prstGeom prst="rect">
            <a:avLst/>
          </a:prstGeom>
          <a:ln w="38100">
            <a:solidFill>
              <a:srgbClr val="FF0000"/>
            </a:solidFill>
          </a:ln>
        </p:spPr>
      </p:pic>
      <p:sp>
        <p:nvSpPr>
          <p:cNvPr id="2" name="Прямоугольник 1"/>
          <p:cNvSpPr/>
          <p:nvPr/>
        </p:nvSpPr>
        <p:spPr>
          <a:xfrm>
            <a:off x="2286000" y="404664"/>
            <a:ext cx="4572000" cy="1323439"/>
          </a:xfrm>
          <a:prstGeom prst="rect">
            <a:avLst/>
          </a:prstGeom>
        </p:spPr>
        <p:txBody>
          <a:bodyPr>
            <a:spAutoFit/>
          </a:bodyPr>
          <a:lstStyle/>
          <a:p>
            <a:pPr algn="ctr">
              <a:spcBef>
                <a:spcPct val="0"/>
              </a:spcBef>
            </a:pPr>
            <a:r>
              <a:rPr lang="ru-RU" altLang="ru-RU" sz="4000" b="1" dirty="0">
                <a:solidFill>
                  <a:srgbClr val="FF0000"/>
                </a:solidFill>
                <a:latin typeface="Monotype Corsiva" panose="03010101010201010101" pitchFamily="66" charset="0"/>
              </a:rPr>
              <a:t>Нужен ли взрослый? </a:t>
            </a:r>
            <a:br>
              <a:rPr lang="ru-RU" altLang="ru-RU" sz="4000" b="1" dirty="0">
                <a:solidFill>
                  <a:srgbClr val="FF0000"/>
                </a:solidFill>
                <a:latin typeface="Monotype Corsiva" panose="03010101010201010101" pitchFamily="66" charset="0"/>
              </a:rPr>
            </a:br>
            <a:endParaRPr lang="ru-RU" altLang="ru-RU" sz="4000" b="1" dirty="0">
              <a:solidFill>
                <a:srgbClr val="FF0000"/>
              </a:solidFill>
              <a:latin typeface="Monotype Corsiva" panose="03010101010201010101" pitchFamily="66" charset="0"/>
            </a:endParaRPr>
          </a:p>
        </p:txBody>
      </p:sp>
      <p:sp>
        <p:nvSpPr>
          <p:cNvPr id="3" name="Прямоугольник 2"/>
          <p:cNvSpPr/>
          <p:nvPr/>
        </p:nvSpPr>
        <p:spPr>
          <a:xfrm>
            <a:off x="539552" y="1381712"/>
            <a:ext cx="8424936" cy="2246769"/>
          </a:xfrm>
          <a:prstGeom prst="rect">
            <a:avLst/>
          </a:prstGeom>
        </p:spPr>
        <p:txBody>
          <a:bodyPr wrap="square">
            <a:spAutoFit/>
          </a:bodyPr>
          <a:lstStyle/>
          <a:p>
            <a:pPr>
              <a:spcBef>
                <a:spcPct val="0"/>
              </a:spcBef>
            </a:pPr>
            <a:r>
              <a:rPr lang="ru-RU" altLang="ru-RU" sz="2800" b="1" dirty="0">
                <a:solidFill>
                  <a:srgbClr val="002060"/>
                </a:solidFill>
                <a:latin typeface="Monotype Corsiva" panose="03010101010201010101" pitchFamily="66" charset="0"/>
              </a:rPr>
              <a:t>Ребенку  необходимо знать, что взрослые присутствуют не для того, чтобы за него делать уроки. Вы можете вместе посмотреть, что задано, спланировать работу, помочь ее начать и… заняться своими делами, уточнив, что будете рядом, если ему понадобится помощь.</a:t>
            </a:r>
          </a:p>
        </p:txBody>
      </p:sp>
      <p:sp>
        <p:nvSpPr>
          <p:cNvPr id="4" name="Прямоугольник 3"/>
          <p:cNvSpPr/>
          <p:nvPr/>
        </p:nvSpPr>
        <p:spPr>
          <a:xfrm>
            <a:off x="539552" y="3933056"/>
            <a:ext cx="8208912" cy="1384995"/>
          </a:xfrm>
          <a:prstGeom prst="rect">
            <a:avLst/>
          </a:prstGeom>
        </p:spPr>
        <p:txBody>
          <a:bodyPr wrap="square">
            <a:spAutoFit/>
          </a:bodyPr>
          <a:lstStyle/>
          <a:p>
            <a:pPr>
              <a:spcBef>
                <a:spcPct val="0"/>
              </a:spcBef>
            </a:pPr>
            <a:r>
              <a:rPr lang="ru-RU" altLang="ru-RU" sz="2800" b="1" dirty="0">
                <a:solidFill>
                  <a:srgbClr val="002060"/>
                </a:solidFill>
                <a:latin typeface="Monotype Corsiva" panose="03010101010201010101" pitchFamily="66" charset="0"/>
              </a:rPr>
              <a:t>Присутствие взрослого (не обязательно папы или мамы – важно, чтобы это был человек, которому ребенок доверяет) успокаивает их и подпитывает веру в собственные силы.</a:t>
            </a:r>
          </a:p>
        </p:txBody>
      </p:sp>
    </p:spTree>
    <p:extLst>
      <p:ext uri="{BB962C8B-B14F-4D97-AF65-F5344CB8AC3E}">
        <p14:creationId xmlns="" xmlns:p14="http://schemas.microsoft.com/office/powerpoint/2010/main" val="2498147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 y="0"/>
            <a:ext cx="9144001" cy="6897492"/>
          </a:xfrm>
          <a:prstGeom prst="rect">
            <a:avLst/>
          </a:prstGeom>
          <a:ln w="38100">
            <a:solidFill>
              <a:srgbClr val="FF0000"/>
            </a:solidFill>
          </a:ln>
        </p:spPr>
      </p:pic>
      <p:sp>
        <p:nvSpPr>
          <p:cNvPr id="2" name="Прямоугольник 1"/>
          <p:cNvSpPr/>
          <p:nvPr/>
        </p:nvSpPr>
        <p:spPr>
          <a:xfrm>
            <a:off x="2231409" y="332656"/>
            <a:ext cx="4572000" cy="1323439"/>
          </a:xfrm>
          <a:prstGeom prst="rect">
            <a:avLst/>
          </a:prstGeom>
        </p:spPr>
        <p:txBody>
          <a:bodyPr>
            <a:spAutoFit/>
          </a:bodyPr>
          <a:lstStyle/>
          <a:p>
            <a:pPr algn="ctr">
              <a:spcBef>
                <a:spcPct val="0"/>
              </a:spcBef>
            </a:pPr>
            <a:r>
              <a:rPr lang="ru-RU" altLang="ru-RU" sz="4000" b="1" dirty="0">
                <a:solidFill>
                  <a:srgbClr val="FF0000"/>
                </a:solidFill>
                <a:latin typeface="Monotype Corsiva" panose="03010101010201010101" pitchFamily="66" charset="0"/>
              </a:rPr>
              <a:t>Помощь родителей:</a:t>
            </a:r>
            <a:br>
              <a:rPr lang="ru-RU" altLang="ru-RU" sz="4000" b="1" dirty="0">
                <a:solidFill>
                  <a:srgbClr val="FF0000"/>
                </a:solidFill>
                <a:latin typeface="Monotype Corsiva" panose="03010101010201010101" pitchFamily="66" charset="0"/>
              </a:rPr>
            </a:br>
            <a:endParaRPr lang="ru-RU" altLang="ru-RU" sz="4000" b="1" dirty="0">
              <a:solidFill>
                <a:srgbClr val="FF0000"/>
              </a:solidFill>
              <a:latin typeface="Monotype Corsiva" panose="03010101010201010101" pitchFamily="66" charset="0"/>
            </a:endParaRPr>
          </a:p>
        </p:txBody>
      </p:sp>
      <p:sp>
        <p:nvSpPr>
          <p:cNvPr id="3" name="Прямоугольник 2"/>
          <p:cNvSpPr/>
          <p:nvPr/>
        </p:nvSpPr>
        <p:spPr>
          <a:xfrm>
            <a:off x="412953" y="2132856"/>
            <a:ext cx="8208912" cy="2677656"/>
          </a:xfrm>
          <a:prstGeom prst="rect">
            <a:avLst/>
          </a:prstGeom>
        </p:spPr>
        <p:txBody>
          <a:bodyPr wrap="square">
            <a:spAutoFit/>
          </a:bodyPr>
          <a:lstStyle/>
          <a:p>
            <a:pPr fontAlgn="auto">
              <a:spcBef>
                <a:spcPts val="0"/>
              </a:spcBef>
              <a:spcAft>
                <a:spcPts val="0"/>
              </a:spcAft>
              <a:defRPr/>
            </a:pPr>
            <a:r>
              <a:rPr lang="ru-RU" sz="2800" b="1" dirty="0">
                <a:solidFill>
                  <a:srgbClr val="002060"/>
                </a:solidFill>
                <a:latin typeface="Monotype Corsiva" panose="03010101010201010101" pitchFamily="66" charset="0"/>
              </a:rPr>
              <a:t>1. Если у вас нет возможности быть рядом каждый день, договоритесь о правилах выполнения домашних заданий. Например, ребенок самостоятельно делает чтение и простые упражнения, а вы, вернувшись с работы, проверите сделанное и будете рядом, пока он доделает остальное. </a:t>
            </a:r>
          </a:p>
        </p:txBody>
      </p:sp>
    </p:spTree>
    <p:extLst>
      <p:ext uri="{BB962C8B-B14F-4D97-AF65-F5344CB8AC3E}">
        <p14:creationId xmlns="" xmlns:p14="http://schemas.microsoft.com/office/powerpoint/2010/main" val="727348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680" y="-11665"/>
            <a:ext cx="9139320" cy="6879814"/>
          </a:xfrm>
          <a:prstGeom prst="rect">
            <a:avLst/>
          </a:prstGeom>
          <a:ln w="38100">
            <a:solidFill>
              <a:srgbClr val="FF0000"/>
            </a:solidFill>
          </a:ln>
        </p:spPr>
      </p:pic>
      <p:sp>
        <p:nvSpPr>
          <p:cNvPr id="2" name="Прямоугольник 1"/>
          <p:cNvSpPr/>
          <p:nvPr/>
        </p:nvSpPr>
        <p:spPr>
          <a:xfrm>
            <a:off x="611560" y="2274838"/>
            <a:ext cx="8136904" cy="2677656"/>
          </a:xfrm>
          <a:prstGeom prst="rect">
            <a:avLst/>
          </a:prstGeom>
        </p:spPr>
        <p:txBody>
          <a:bodyPr wrap="square">
            <a:spAutoFit/>
          </a:bodyPr>
          <a:lstStyle/>
          <a:p>
            <a:pPr fontAlgn="auto">
              <a:spcBef>
                <a:spcPts val="0"/>
              </a:spcBef>
              <a:spcAft>
                <a:spcPts val="0"/>
              </a:spcAft>
              <a:defRPr/>
            </a:pPr>
            <a:r>
              <a:rPr lang="ru-RU" sz="2800" b="1" dirty="0" smtClean="0">
                <a:solidFill>
                  <a:srgbClr val="002060"/>
                </a:solidFill>
                <a:latin typeface="Monotype Corsiva" panose="03010101010201010101" pitchFamily="66" charset="0"/>
              </a:rPr>
              <a:t>2.Не </a:t>
            </a:r>
            <a:r>
              <a:rPr lang="ru-RU" sz="2800" b="1" dirty="0">
                <a:solidFill>
                  <a:srgbClr val="002060"/>
                </a:solidFill>
                <a:latin typeface="Monotype Corsiva" panose="03010101010201010101" pitchFamily="66" charset="0"/>
              </a:rPr>
              <a:t>стоит сидеть с ребенком и следить за каждым движением его руки. Контролируя любой его шаг, мы лишаем его возможности стать самостоятельнее, снимаем с него ответственность. Именно поэтому так много </a:t>
            </a:r>
            <a:r>
              <a:rPr lang="ru-RU" sz="2800" b="1" dirty="0" smtClean="0">
                <a:solidFill>
                  <a:srgbClr val="002060"/>
                </a:solidFill>
                <a:latin typeface="Monotype Corsiva" panose="03010101010201010101" pitchFamily="66" charset="0"/>
              </a:rPr>
              <a:t>детей </a:t>
            </a:r>
            <a:r>
              <a:rPr lang="ru-RU" sz="2800" b="1" dirty="0">
                <a:solidFill>
                  <a:srgbClr val="002060"/>
                </a:solidFill>
                <a:latin typeface="Monotype Corsiva" panose="03010101010201010101" pitchFamily="66" charset="0"/>
              </a:rPr>
              <a:t>не умеют делать уроки без участия взрослых. </a:t>
            </a:r>
            <a:br>
              <a:rPr lang="ru-RU" sz="2800" b="1" dirty="0">
                <a:solidFill>
                  <a:srgbClr val="002060"/>
                </a:solidFill>
                <a:latin typeface="Monotype Corsiva" panose="03010101010201010101" pitchFamily="66" charset="0"/>
              </a:rPr>
            </a:br>
            <a:endParaRPr lang="ru-RU" sz="2800" b="1" dirty="0">
              <a:solidFill>
                <a:srgbClr val="002060"/>
              </a:solidFill>
              <a:latin typeface="Monotype Corsiva" panose="03010101010201010101" pitchFamily="66" charset="0"/>
            </a:endParaRPr>
          </a:p>
        </p:txBody>
      </p:sp>
      <p:sp>
        <p:nvSpPr>
          <p:cNvPr id="3" name="Прямоугольник 2"/>
          <p:cNvSpPr/>
          <p:nvPr/>
        </p:nvSpPr>
        <p:spPr>
          <a:xfrm>
            <a:off x="2051720" y="836712"/>
            <a:ext cx="4572000" cy="1323439"/>
          </a:xfrm>
          <a:prstGeom prst="rect">
            <a:avLst/>
          </a:prstGeom>
        </p:spPr>
        <p:txBody>
          <a:bodyPr>
            <a:spAutoFit/>
          </a:bodyPr>
          <a:lstStyle/>
          <a:p>
            <a:pPr algn="ctr">
              <a:spcBef>
                <a:spcPct val="0"/>
              </a:spcBef>
            </a:pPr>
            <a:r>
              <a:rPr lang="ru-RU" altLang="ru-RU" sz="4000" b="1" dirty="0">
                <a:solidFill>
                  <a:srgbClr val="FF0000"/>
                </a:solidFill>
                <a:latin typeface="Monotype Corsiva" panose="03010101010201010101" pitchFamily="66" charset="0"/>
              </a:rPr>
              <a:t>Помощь родителей:</a:t>
            </a:r>
            <a:br>
              <a:rPr lang="ru-RU" altLang="ru-RU" sz="4000" b="1" dirty="0">
                <a:solidFill>
                  <a:srgbClr val="FF0000"/>
                </a:solidFill>
                <a:latin typeface="Monotype Corsiva" panose="03010101010201010101" pitchFamily="66" charset="0"/>
              </a:rPr>
            </a:br>
            <a:endParaRPr lang="ru-RU" altLang="ru-RU" sz="4000" b="1" dirty="0">
              <a:solidFill>
                <a:srgbClr val="FF0000"/>
              </a:solidFill>
              <a:latin typeface="Monotype Corsiva" panose="03010101010201010101" pitchFamily="66" charset="0"/>
            </a:endParaRPr>
          </a:p>
        </p:txBody>
      </p:sp>
    </p:spTree>
    <p:extLst>
      <p:ext uri="{BB962C8B-B14F-4D97-AF65-F5344CB8AC3E}">
        <p14:creationId xmlns="" xmlns:p14="http://schemas.microsoft.com/office/powerpoint/2010/main" val="3844336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a:ln w="38100">
            <a:solidFill>
              <a:srgbClr val="FF0000"/>
            </a:solidFill>
          </a:ln>
        </p:spPr>
      </p:pic>
      <p:sp>
        <p:nvSpPr>
          <p:cNvPr id="3" name="Прямоугольник 2"/>
          <p:cNvSpPr/>
          <p:nvPr/>
        </p:nvSpPr>
        <p:spPr>
          <a:xfrm>
            <a:off x="467544" y="163860"/>
            <a:ext cx="8208912" cy="1754326"/>
          </a:xfrm>
          <a:prstGeom prst="rect">
            <a:avLst/>
          </a:prstGeom>
        </p:spPr>
        <p:txBody>
          <a:bodyPr wrap="square">
            <a:spAutoFit/>
          </a:bodyPr>
          <a:lstStyle/>
          <a:p>
            <a:pPr algn="ctr"/>
            <a:r>
              <a:rPr lang="ru-RU" altLang="ru-RU" sz="4000" b="1" dirty="0">
                <a:solidFill>
                  <a:srgbClr val="FF0000"/>
                </a:solidFill>
                <a:latin typeface="Monotype Corsiva" panose="03010101010201010101" pitchFamily="66" charset="0"/>
              </a:rPr>
              <a:t>Тест для родителей:</a:t>
            </a:r>
            <a:br>
              <a:rPr lang="ru-RU" altLang="ru-RU" sz="4000" b="1" dirty="0">
                <a:solidFill>
                  <a:srgbClr val="FF0000"/>
                </a:solidFill>
                <a:latin typeface="Monotype Corsiva" panose="03010101010201010101" pitchFamily="66" charset="0"/>
              </a:rPr>
            </a:br>
            <a:r>
              <a:rPr lang="ru-RU" altLang="ru-RU" sz="4000" b="1" dirty="0">
                <a:solidFill>
                  <a:srgbClr val="FF0000"/>
                </a:solidFill>
                <a:latin typeface="Monotype Corsiva" panose="03010101010201010101" pitchFamily="66" charset="0"/>
              </a:rPr>
              <a:t>(</a:t>
            </a:r>
            <a:r>
              <a:rPr lang="ru-RU" altLang="ru-RU" sz="2800" b="1" dirty="0">
                <a:solidFill>
                  <a:srgbClr val="FF0000"/>
                </a:solidFill>
                <a:latin typeface="Monotype Corsiva" panose="03010101010201010101" pitchFamily="66" charset="0"/>
              </a:rPr>
              <a:t>отметьте те фразы, которыми вы часто пользуетесь в семье)</a:t>
            </a:r>
            <a:endParaRPr lang="ru-RU" sz="2800" b="1" dirty="0">
              <a:solidFill>
                <a:srgbClr val="FF0000"/>
              </a:solidFill>
              <a:latin typeface="Monotype Corsiva" panose="03010101010201010101" pitchFamily="66" charset="0"/>
            </a:endParaRPr>
          </a:p>
        </p:txBody>
      </p:sp>
      <p:sp>
        <p:nvSpPr>
          <p:cNvPr id="4" name="Прямоугольник 3"/>
          <p:cNvSpPr/>
          <p:nvPr/>
        </p:nvSpPr>
        <p:spPr>
          <a:xfrm>
            <a:off x="395536" y="1844824"/>
            <a:ext cx="8352928" cy="4939814"/>
          </a:xfrm>
          <a:prstGeom prst="rect">
            <a:avLst/>
          </a:prstGeom>
        </p:spPr>
        <p:txBody>
          <a:bodyPr wrap="square">
            <a:spAutoFit/>
          </a:bodyPr>
          <a:lstStyle/>
          <a:p>
            <a:pPr>
              <a:lnSpc>
                <a:spcPct val="80000"/>
              </a:lnSpc>
            </a:pPr>
            <a:r>
              <a:rPr lang="ru-RU" altLang="ru-RU" sz="2800" b="1" dirty="0">
                <a:solidFill>
                  <a:srgbClr val="002060"/>
                </a:solidFill>
                <a:latin typeface="Monotype Corsiva" panose="03010101010201010101" pitchFamily="66" charset="0"/>
              </a:rPr>
              <a:t>Сколько раз тебе повторять? 2</a:t>
            </a:r>
          </a:p>
          <a:p>
            <a:pPr>
              <a:lnSpc>
                <a:spcPct val="80000"/>
              </a:lnSpc>
            </a:pPr>
            <a:r>
              <a:rPr lang="ru-RU" altLang="ru-RU" sz="2800" b="1" dirty="0">
                <a:solidFill>
                  <a:srgbClr val="002060"/>
                </a:solidFill>
                <a:latin typeface="Monotype Corsiva" panose="03010101010201010101" pitchFamily="66" charset="0"/>
              </a:rPr>
              <a:t>Посоветуй мне, пожалуйста.  1</a:t>
            </a:r>
          </a:p>
          <a:p>
            <a:pPr>
              <a:lnSpc>
                <a:spcPct val="80000"/>
              </a:lnSpc>
            </a:pPr>
            <a:r>
              <a:rPr lang="ru-RU" altLang="ru-RU" sz="2800" b="1" dirty="0">
                <a:solidFill>
                  <a:srgbClr val="002060"/>
                </a:solidFill>
                <a:latin typeface="Monotype Corsiva" panose="03010101010201010101" pitchFamily="66" charset="0"/>
              </a:rPr>
              <a:t>Не знаю, что бы я без тебя делал (а). 1</a:t>
            </a:r>
          </a:p>
          <a:p>
            <a:pPr>
              <a:lnSpc>
                <a:spcPct val="80000"/>
              </a:lnSpc>
            </a:pPr>
            <a:r>
              <a:rPr lang="ru-RU" altLang="ru-RU" sz="2800" b="1" dirty="0">
                <a:solidFill>
                  <a:srgbClr val="002060"/>
                </a:solidFill>
                <a:latin typeface="Monotype Corsiva" panose="03010101010201010101" pitchFamily="66" charset="0"/>
              </a:rPr>
              <a:t>И в кого ты такой (</a:t>
            </a:r>
            <a:r>
              <a:rPr lang="ru-RU" altLang="ru-RU" sz="2800" b="1" dirty="0" err="1">
                <a:solidFill>
                  <a:srgbClr val="002060"/>
                </a:solidFill>
                <a:latin typeface="Monotype Corsiva" panose="03010101010201010101" pitchFamily="66" charset="0"/>
              </a:rPr>
              <a:t>ая</a:t>
            </a:r>
            <a:r>
              <a:rPr lang="ru-RU" altLang="ru-RU" sz="2800" b="1" dirty="0">
                <a:solidFill>
                  <a:srgbClr val="002060"/>
                </a:solidFill>
                <a:latin typeface="Monotype Corsiva" panose="03010101010201010101" pitchFamily="66" charset="0"/>
              </a:rPr>
              <a:t>) уродился(</a:t>
            </a:r>
            <a:r>
              <a:rPr lang="ru-RU" altLang="ru-RU" sz="2800" b="1" dirty="0" err="1">
                <a:solidFill>
                  <a:srgbClr val="002060"/>
                </a:solidFill>
                <a:latin typeface="Monotype Corsiva" panose="03010101010201010101" pitchFamily="66" charset="0"/>
              </a:rPr>
              <a:t>лась</a:t>
            </a:r>
            <a:r>
              <a:rPr lang="ru-RU" altLang="ru-RU" sz="2800" b="1" dirty="0">
                <a:solidFill>
                  <a:srgbClr val="002060"/>
                </a:solidFill>
                <a:latin typeface="Monotype Corsiva" panose="03010101010201010101" pitchFamily="66" charset="0"/>
              </a:rPr>
              <a:t>)! 2</a:t>
            </a:r>
          </a:p>
          <a:p>
            <a:pPr>
              <a:lnSpc>
                <a:spcPct val="80000"/>
              </a:lnSpc>
            </a:pPr>
            <a:r>
              <a:rPr lang="ru-RU" altLang="ru-RU" sz="2800" b="1" dirty="0">
                <a:solidFill>
                  <a:srgbClr val="002060"/>
                </a:solidFill>
                <a:latin typeface="Monotype Corsiva" panose="03010101010201010101" pitchFamily="66" charset="0"/>
              </a:rPr>
              <a:t>Какие у тебя замечательные друзья! 1</a:t>
            </a:r>
          </a:p>
          <a:p>
            <a:pPr>
              <a:lnSpc>
                <a:spcPct val="80000"/>
              </a:lnSpc>
            </a:pPr>
            <a:r>
              <a:rPr lang="ru-RU" altLang="ru-RU" sz="2800" b="1" dirty="0">
                <a:solidFill>
                  <a:srgbClr val="002060"/>
                </a:solidFill>
                <a:latin typeface="Monotype Corsiva" panose="03010101010201010101" pitchFamily="66" charset="0"/>
              </a:rPr>
              <a:t>На кого ты похож(а)! 2</a:t>
            </a:r>
          </a:p>
          <a:p>
            <a:pPr>
              <a:lnSpc>
                <a:spcPct val="80000"/>
              </a:lnSpc>
            </a:pPr>
            <a:r>
              <a:rPr lang="ru-RU" altLang="ru-RU" sz="2800" b="1" dirty="0">
                <a:solidFill>
                  <a:srgbClr val="002060"/>
                </a:solidFill>
                <a:latin typeface="Monotype Corsiva" panose="03010101010201010101" pitchFamily="66" charset="0"/>
              </a:rPr>
              <a:t>Вот я в твоё время!... 2</a:t>
            </a:r>
          </a:p>
          <a:p>
            <a:pPr>
              <a:lnSpc>
                <a:spcPct val="80000"/>
              </a:lnSpc>
            </a:pPr>
            <a:r>
              <a:rPr lang="ru-RU" altLang="ru-RU" sz="2800" b="1" dirty="0">
                <a:solidFill>
                  <a:srgbClr val="002060"/>
                </a:solidFill>
                <a:latin typeface="Monotype Corsiva" panose="03010101010201010101" pitchFamily="66" charset="0"/>
              </a:rPr>
              <a:t>Ты нам опора и помощник! 1</a:t>
            </a:r>
          </a:p>
          <a:p>
            <a:pPr>
              <a:lnSpc>
                <a:spcPct val="80000"/>
              </a:lnSpc>
            </a:pPr>
            <a:r>
              <a:rPr lang="ru-RU" altLang="ru-RU" sz="2800" b="1" dirty="0">
                <a:solidFill>
                  <a:srgbClr val="002060"/>
                </a:solidFill>
                <a:latin typeface="Monotype Corsiva" panose="03010101010201010101" pitchFamily="66" charset="0"/>
              </a:rPr>
              <a:t>Ну что за друзья у тебя! 2</a:t>
            </a:r>
          </a:p>
          <a:p>
            <a:pPr>
              <a:lnSpc>
                <a:spcPct val="80000"/>
              </a:lnSpc>
            </a:pPr>
            <a:r>
              <a:rPr lang="ru-RU" altLang="ru-RU" sz="2800" b="1" dirty="0">
                <a:solidFill>
                  <a:srgbClr val="002060"/>
                </a:solidFill>
                <a:latin typeface="Monotype Corsiva" panose="03010101010201010101" pitchFamily="66" charset="0"/>
              </a:rPr>
              <a:t>О чём ты только думаешь! 2</a:t>
            </a:r>
          </a:p>
          <a:p>
            <a:pPr>
              <a:lnSpc>
                <a:spcPct val="80000"/>
              </a:lnSpc>
            </a:pPr>
            <a:r>
              <a:rPr lang="ru-RU" altLang="ru-RU" sz="2800" b="1" dirty="0">
                <a:solidFill>
                  <a:srgbClr val="002060"/>
                </a:solidFill>
                <a:latin typeface="Monotype Corsiva" panose="03010101010201010101" pitchFamily="66" charset="0"/>
              </a:rPr>
              <a:t>Какая ты у меня умница! 1</a:t>
            </a:r>
          </a:p>
          <a:p>
            <a:pPr>
              <a:lnSpc>
                <a:spcPct val="80000"/>
              </a:lnSpc>
            </a:pPr>
            <a:r>
              <a:rPr lang="ru-RU" altLang="ru-RU" sz="2800" b="1" dirty="0">
                <a:solidFill>
                  <a:srgbClr val="002060"/>
                </a:solidFill>
                <a:latin typeface="Monotype Corsiva" panose="03010101010201010101" pitchFamily="66" charset="0"/>
              </a:rPr>
              <a:t>А ты как считаешь, сынок(доченька)? 1</a:t>
            </a:r>
          </a:p>
          <a:p>
            <a:pPr>
              <a:lnSpc>
                <a:spcPct val="80000"/>
              </a:lnSpc>
            </a:pPr>
            <a:r>
              <a:rPr lang="ru-RU" altLang="ru-RU" sz="2800" b="1" dirty="0">
                <a:solidFill>
                  <a:srgbClr val="002060"/>
                </a:solidFill>
                <a:latin typeface="Monotype Corsiva" panose="03010101010201010101" pitchFamily="66" charset="0"/>
              </a:rPr>
              <a:t>У всех дети как дети, а ты? 2</a:t>
            </a:r>
          </a:p>
          <a:p>
            <a:pPr>
              <a:lnSpc>
                <a:spcPct val="80000"/>
              </a:lnSpc>
            </a:pPr>
            <a:r>
              <a:rPr lang="ru-RU" altLang="ru-RU" sz="2800" b="1" dirty="0">
                <a:solidFill>
                  <a:srgbClr val="002060"/>
                </a:solidFill>
                <a:latin typeface="Monotype Corsiva" panose="03010101010201010101" pitchFamily="66" charset="0"/>
              </a:rPr>
              <a:t>Какой (</a:t>
            </a:r>
            <a:r>
              <a:rPr lang="ru-RU" altLang="ru-RU" sz="2800" b="1" dirty="0" err="1">
                <a:solidFill>
                  <a:srgbClr val="002060"/>
                </a:solidFill>
                <a:latin typeface="Monotype Corsiva" panose="03010101010201010101" pitchFamily="66" charset="0"/>
              </a:rPr>
              <a:t>ая</a:t>
            </a:r>
            <a:r>
              <a:rPr lang="ru-RU" altLang="ru-RU" sz="2800" b="1" dirty="0">
                <a:solidFill>
                  <a:srgbClr val="002060"/>
                </a:solidFill>
                <a:latin typeface="Monotype Corsiva" panose="03010101010201010101" pitchFamily="66" charset="0"/>
              </a:rPr>
              <a:t>) ты у меня сообразительный(</a:t>
            </a:r>
            <a:r>
              <a:rPr lang="ru-RU" altLang="ru-RU" sz="2800" b="1" dirty="0" err="1">
                <a:solidFill>
                  <a:srgbClr val="002060"/>
                </a:solidFill>
                <a:latin typeface="Monotype Corsiva" panose="03010101010201010101" pitchFamily="66" charset="0"/>
              </a:rPr>
              <a:t>ая</a:t>
            </a:r>
            <a:r>
              <a:rPr lang="ru-RU" altLang="ru-RU" sz="2800" b="1" dirty="0">
                <a:solidFill>
                  <a:srgbClr val="002060"/>
                </a:solidFill>
                <a:latin typeface="Monotype Corsiva" panose="03010101010201010101" pitchFamily="66" charset="0"/>
              </a:rPr>
              <a:t>)! 1</a:t>
            </a:r>
          </a:p>
        </p:txBody>
      </p:sp>
    </p:spTree>
    <p:extLst>
      <p:ext uri="{BB962C8B-B14F-4D97-AF65-F5344CB8AC3E}">
        <p14:creationId xmlns="" xmlns:p14="http://schemas.microsoft.com/office/powerpoint/2010/main" val="2345284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3254" y="-1"/>
            <a:ext cx="9130746" cy="6872955"/>
          </a:xfrm>
          <a:prstGeom prst="rect">
            <a:avLst/>
          </a:prstGeom>
          <a:ln w="38100">
            <a:solidFill>
              <a:srgbClr val="FF0000"/>
            </a:solidFill>
          </a:ln>
        </p:spPr>
      </p:pic>
      <p:sp>
        <p:nvSpPr>
          <p:cNvPr id="2" name="Прямоугольник 1"/>
          <p:cNvSpPr/>
          <p:nvPr/>
        </p:nvSpPr>
        <p:spPr>
          <a:xfrm>
            <a:off x="2123728" y="404664"/>
            <a:ext cx="4498347" cy="707886"/>
          </a:xfrm>
          <a:prstGeom prst="rect">
            <a:avLst/>
          </a:prstGeom>
        </p:spPr>
        <p:txBody>
          <a:bodyPr wrap="none">
            <a:spAutoFit/>
          </a:bodyPr>
          <a:lstStyle/>
          <a:p>
            <a:r>
              <a:rPr lang="ru-RU" altLang="ru-RU" sz="4000" b="1" dirty="0">
                <a:solidFill>
                  <a:srgbClr val="FF0000"/>
                </a:solidFill>
                <a:latin typeface="Monotype Corsiva" panose="03010101010201010101" pitchFamily="66" charset="0"/>
              </a:rPr>
              <a:t>Оцените результаты:</a:t>
            </a:r>
            <a:endParaRPr lang="ru-RU" sz="4000" b="1" dirty="0">
              <a:solidFill>
                <a:srgbClr val="FF0000"/>
              </a:solidFill>
              <a:latin typeface="Monotype Corsiva" panose="03010101010201010101" pitchFamily="66" charset="0"/>
            </a:endParaRPr>
          </a:p>
        </p:txBody>
      </p:sp>
      <p:sp>
        <p:nvSpPr>
          <p:cNvPr id="3" name="Прямоугольник 2"/>
          <p:cNvSpPr/>
          <p:nvPr/>
        </p:nvSpPr>
        <p:spPr>
          <a:xfrm>
            <a:off x="395536" y="1610041"/>
            <a:ext cx="8424936" cy="4250394"/>
          </a:xfrm>
          <a:prstGeom prst="rect">
            <a:avLst/>
          </a:prstGeom>
        </p:spPr>
        <p:txBody>
          <a:bodyPr wrap="square">
            <a:spAutoFit/>
          </a:bodyPr>
          <a:lstStyle/>
          <a:p>
            <a:pPr>
              <a:lnSpc>
                <a:spcPct val="80000"/>
              </a:lnSpc>
            </a:pPr>
            <a:r>
              <a:rPr lang="ru-RU" altLang="ru-RU" sz="2800" b="1" dirty="0">
                <a:solidFill>
                  <a:srgbClr val="002060"/>
                </a:solidFill>
                <a:latin typeface="Monotype Corsiva" panose="03010101010201010101" pitchFamily="66" charset="0"/>
              </a:rPr>
              <a:t>7 – 8 баллов.   Живёте душа в душу. Ребёнок любит и уважает вас.</a:t>
            </a:r>
          </a:p>
          <a:p>
            <a:pPr>
              <a:lnSpc>
                <a:spcPct val="80000"/>
              </a:lnSpc>
            </a:pPr>
            <a:endParaRPr lang="ru-RU" altLang="ru-RU" sz="2800" b="1" dirty="0">
              <a:solidFill>
                <a:srgbClr val="002060"/>
              </a:solidFill>
              <a:latin typeface="Monotype Corsiva" panose="03010101010201010101" pitchFamily="66" charset="0"/>
            </a:endParaRPr>
          </a:p>
          <a:p>
            <a:pPr>
              <a:lnSpc>
                <a:spcPct val="80000"/>
              </a:lnSpc>
            </a:pPr>
            <a:r>
              <a:rPr lang="ru-RU" altLang="ru-RU" sz="2800" b="1" dirty="0">
                <a:solidFill>
                  <a:srgbClr val="002060"/>
                </a:solidFill>
                <a:latin typeface="Monotype Corsiva" panose="03010101010201010101" pitchFamily="66" charset="0"/>
              </a:rPr>
              <a:t>9 – 10 баллов.   Вы непоследовательны в общении. Ребёнок вас уважает, но не всегда откровенен.</a:t>
            </a:r>
          </a:p>
          <a:p>
            <a:pPr>
              <a:lnSpc>
                <a:spcPct val="80000"/>
              </a:lnSpc>
            </a:pPr>
            <a:endParaRPr lang="ru-RU" altLang="ru-RU" sz="2800" b="1" dirty="0">
              <a:solidFill>
                <a:srgbClr val="002060"/>
              </a:solidFill>
              <a:latin typeface="Monotype Corsiva" panose="03010101010201010101" pitchFamily="66" charset="0"/>
            </a:endParaRPr>
          </a:p>
          <a:p>
            <a:pPr>
              <a:lnSpc>
                <a:spcPct val="80000"/>
              </a:lnSpc>
            </a:pPr>
            <a:r>
              <a:rPr lang="ru-RU" altLang="ru-RU" sz="2800" b="1" dirty="0">
                <a:solidFill>
                  <a:srgbClr val="002060"/>
                </a:solidFill>
                <a:latin typeface="Monotype Corsiva" panose="03010101010201010101" pitchFamily="66" charset="0"/>
              </a:rPr>
              <a:t>11 – 12 баллов.   Необходимо быть к ребёнку повнимательнее. Авторитет не заменяет любви.</a:t>
            </a:r>
          </a:p>
          <a:p>
            <a:pPr>
              <a:lnSpc>
                <a:spcPct val="80000"/>
              </a:lnSpc>
            </a:pPr>
            <a:endParaRPr lang="ru-RU" altLang="ru-RU" sz="2800" b="1" dirty="0">
              <a:solidFill>
                <a:srgbClr val="002060"/>
              </a:solidFill>
              <a:latin typeface="Monotype Corsiva" panose="03010101010201010101" pitchFamily="66" charset="0"/>
            </a:endParaRPr>
          </a:p>
          <a:p>
            <a:pPr>
              <a:lnSpc>
                <a:spcPct val="80000"/>
              </a:lnSpc>
            </a:pPr>
            <a:r>
              <a:rPr lang="ru-RU" altLang="ru-RU" sz="2800" b="1" dirty="0">
                <a:solidFill>
                  <a:srgbClr val="002060"/>
                </a:solidFill>
                <a:latin typeface="Monotype Corsiva" panose="03010101010201010101" pitchFamily="66" charset="0"/>
              </a:rPr>
              <a:t>13 -14 баллов.   Идёте по неровному пути. Существует недоверие между вами и ребёнком. Уделяйте ему больше времени, уважайте его, прислушивайтесь к его мнению.</a:t>
            </a:r>
          </a:p>
        </p:txBody>
      </p:sp>
    </p:spTree>
    <p:extLst>
      <p:ext uri="{BB962C8B-B14F-4D97-AF65-F5344CB8AC3E}">
        <p14:creationId xmlns="" xmlns:p14="http://schemas.microsoft.com/office/powerpoint/2010/main" val="2034726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19459"/>
            <a:ext cx="9144000" cy="6883558"/>
          </a:xfrm>
          <a:prstGeom prst="rect">
            <a:avLst/>
          </a:prstGeom>
          <a:ln w="38100">
            <a:solidFill>
              <a:srgbClr val="FF0000"/>
            </a:solidFill>
          </a:ln>
        </p:spPr>
      </p:pic>
      <p:sp>
        <p:nvSpPr>
          <p:cNvPr id="2" name="TextBox 1"/>
          <p:cNvSpPr txBox="1"/>
          <p:nvPr/>
        </p:nvSpPr>
        <p:spPr>
          <a:xfrm>
            <a:off x="755576" y="116632"/>
            <a:ext cx="7344816" cy="7058343"/>
          </a:xfrm>
          <a:prstGeom prst="rect">
            <a:avLst/>
          </a:prstGeom>
          <a:noFill/>
        </p:spPr>
        <p:txBody>
          <a:bodyPr wrap="square" rtlCol="0">
            <a:spAutoFit/>
          </a:bodyPr>
          <a:lstStyle/>
          <a:p>
            <a:pPr algn="ctr">
              <a:lnSpc>
                <a:spcPct val="115000"/>
              </a:lnSpc>
              <a:spcAft>
                <a:spcPts val="1000"/>
              </a:spcAft>
            </a:pPr>
            <a:r>
              <a:rPr lang="ru-RU" sz="6000" b="1" dirty="0" smtClean="0">
                <a:solidFill>
                  <a:srgbClr val="FF0000"/>
                </a:solidFill>
                <a:latin typeface="Monotype Corsiva" panose="03010101010201010101" pitchFamily="66" charset="0"/>
              </a:rPr>
              <a:t>Задачи:</a:t>
            </a:r>
          </a:p>
          <a:p>
            <a:pPr>
              <a:lnSpc>
                <a:spcPct val="115000"/>
              </a:lnSpc>
              <a:spcAft>
                <a:spcPts val="1000"/>
              </a:spcAft>
            </a:pPr>
            <a:r>
              <a:rPr lang="ru-RU" sz="2800" dirty="0" smtClean="0">
                <a:latin typeface="Times New Roman"/>
                <a:ea typeface="Times New Roman"/>
                <a:cs typeface="Times New Roman"/>
              </a:rPr>
              <a:t>1</a:t>
            </a:r>
            <a:r>
              <a:rPr lang="ru-RU" sz="2800" b="1" dirty="0">
                <a:solidFill>
                  <a:srgbClr val="002060"/>
                </a:solidFill>
                <a:latin typeface="Monotype Corsiva" panose="03010101010201010101" pitchFamily="66" charset="0"/>
                <a:ea typeface="Times New Roman"/>
                <a:cs typeface="Times New Roman"/>
              </a:rPr>
              <a:t>. Выявление проблем взаимодействия родителей с ребенком по преодолению учебных затруднений.</a:t>
            </a:r>
            <a:endParaRPr lang="ru-RU" sz="2800" b="1" dirty="0">
              <a:solidFill>
                <a:srgbClr val="002060"/>
              </a:solidFill>
              <a:latin typeface="Monotype Corsiva" panose="03010101010201010101" pitchFamily="66" charset="0"/>
              <a:ea typeface="Calibri"/>
              <a:cs typeface="Times New Roman"/>
            </a:endParaRPr>
          </a:p>
          <a:p>
            <a:pPr>
              <a:lnSpc>
                <a:spcPct val="115000"/>
              </a:lnSpc>
              <a:spcAft>
                <a:spcPts val="1000"/>
              </a:spcAft>
            </a:pPr>
            <a:r>
              <a:rPr lang="ru-RU" sz="2800" b="1" dirty="0">
                <a:solidFill>
                  <a:srgbClr val="002060"/>
                </a:solidFill>
                <a:latin typeface="Monotype Corsiva" panose="03010101010201010101" pitchFamily="66" charset="0"/>
                <a:ea typeface="Times New Roman"/>
                <a:cs typeface="Times New Roman"/>
              </a:rPr>
              <a:t>2. Расширить объем знаний родителей о формах и методах решения возникших проблем с детьми.</a:t>
            </a:r>
            <a:endParaRPr lang="ru-RU" sz="2800" b="1" dirty="0">
              <a:solidFill>
                <a:srgbClr val="002060"/>
              </a:solidFill>
              <a:latin typeface="Monotype Corsiva" panose="03010101010201010101" pitchFamily="66" charset="0"/>
              <a:ea typeface="Calibri"/>
              <a:cs typeface="Times New Roman"/>
            </a:endParaRPr>
          </a:p>
          <a:p>
            <a:pPr>
              <a:lnSpc>
                <a:spcPct val="115000"/>
              </a:lnSpc>
              <a:spcAft>
                <a:spcPts val="1000"/>
              </a:spcAft>
            </a:pPr>
            <a:r>
              <a:rPr lang="ru-RU" sz="2800" b="1" dirty="0">
                <a:solidFill>
                  <a:srgbClr val="002060"/>
                </a:solidFill>
                <a:latin typeface="Monotype Corsiva" panose="03010101010201010101" pitchFamily="66" charset="0"/>
                <a:ea typeface="Times New Roman"/>
                <a:cs typeface="Times New Roman"/>
              </a:rPr>
              <a:t>3. Отработка с родителями воспитательных и психологических приемов поддержки учебной деятельности ребенка.</a:t>
            </a:r>
            <a:endParaRPr lang="ru-RU" sz="2800" b="1" dirty="0">
              <a:solidFill>
                <a:srgbClr val="002060"/>
              </a:solidFill>
              <a:latin typeface="Monotype Corsiva" panose="03010101010201010101" pitchFamily="66" charset="0"/>
              <a:ea typeface="Calibri"/>
              <a:cs typeface="Times New Roman"/>
            </a:endParaRPr>
          </a:p>
          <a:p>
            <a:pPr>
              <a:lnSpc>
                <a:spcPct val="115000"/>
              </a:lnSpc>
              <a:spcAft>
                <a:spcPts val="1000"/>
              </a:spcAft>
            </a:pPr>
            <a:r>
              <a:rPr lang="ru-RU" sz="2800" b="1" dirty="0">
                <a:solidFill>
                  <a:srgbClr val="002060"/>
                </a:solidFill>
                <a:latin typeface="Monotype Corsiva" panose="03010101010201010101" pitchFamily="66" charset="0"/>
                <a:ea typeface="Times New Roman"/>
                <a:cs typeface="Times New Roman"/>
              </a:rPr>
              <a:t>4. Выработать совместную программу действий по стимулированию познавательной деятельности учащихся.</a:t>
            </a:r>
            <a:endParaRPr lang="ru-RU" sz="2800" b="1" dirty="0">
              <a:solidFill>
                <a:srgbClr val="002060"/>
              </a:solidFill>
              <a:latin typeface="Monotype Corsiva" panose="03010101010201010101" pitchFamily="66" charset="0"/>
              <a:ea typeface="Calibri"/>
              <a:cs typeface="Times New Roman"/>
            </a:endParaRPr>
          </a:p>
          <a:p>
            <a:endParaRPr lang="ru-RU" sz="2000" b="1" dirty="0">
              <a:solidFill>
                <a:srgbClr val="002060"/>
              </a:solidFill>
              <a:latin typeface="Monotype Corsiva" panose="03010101010201010101" pitchFamily="66" charset="0"/>
            </a:endParaRPr>
          </a:p>
        </p:txBody>
      </p:sp>
    </p:spTree>
    <p:extLst>
      <p:ext uri="{BB962C8B-B14F-4D97-AF65-F5344CB8AC3E}">
        <p14:creationId xmlns="" xmlns:p14="http://schemas.microsoft.com/office/powerpoint/2010/main" val="9361931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0396" y="0"/>
            <a:ext cx="9133604" cy="6858000"/>
          </a:xfrm>
          <a:prstGeom prst="rect">
            <a:avLst/>
          </a:prstGeom>
          <a:ln w="38100">
            <a:solidFill>
              <a:srgbClr val="FF0000"/>
            </a:solidFill>
          </a:ln>
        </p:spPr>
      </p:pic>
      <p:sp>
        <p:nvSpPr>
          <p:cNvPr id="3" name="TextBox 2"/>
          <p:cNvSpPr txBox="1"/>
          <p:nvPr/>
        </p:nvSpPr>
        <p:spPr>
          <a:xfrm>
            <a:off x="395537" y="476672"/>
            <a:ext cx="8208912" cy="5797485"/>
          </a:xfrm>
          <a:prstGeom prst="rect">
            <a:avLst/>
          </a:prstGeom>
          <a:noFill/>
        </p:spPr>
        <p:txBody>
          <a:bodyPr wrap="square" rtlCol="0">
            <a:spAutoFit/>
          </a:bodyPr>
          <a:lstStyle/>
          <a:p>
            <a:pPr algn="ctr">
              <a:lnSpc>
                <a:spcPct val="115000"/>
              </a:lnSpc>
              <a:spcAft>
                <a:spcPts val="1000"/>
              </a:spcAft>
            </a:pPr>
            <a:r>
              <a:rPr lang="ru-RU" sz="6000" b="1" dirty="0" smtClean="0">
                <a:solidFill>
                  <a:srgbClr val="FF0000"/>
                </a:solidFill>
                <a:latin typeface="Monotype Corsiva" panose="03010101010201010101" pitchFamily="66" charset="0"/>
              </a:rPr>
              <a:t>Ц ели:</a:t>
            </a:r>
          </a:p>
          <a:p>
            <a:pPr algn="ctr">
              <a:lnSpc>
                <a:spcPct val="115000"/>
              </a:lnSpc>
              <a:spcAft>
                <a:spcPts val="1000"/>
              </a:spcAft>
            </a:pPr>
            <a:r>
              <a:rPr lang="ru-RU" sz="2800" b="1" dirty="0" smtClean="0">
                <a:solidFill>
                  <a:srgbClr val="002060"/>
                </a:solidFill>
                <a:latin typeface="Monotype Corsiva" panose="03010101010201010101" pitchFamily="66" charset="0"/>
              </a:rPr>
              <a:t>        </a:t>
            </a:r>
            <a:r>
              <a:rPr lang="ru-RU" sz="2800" b="1" dirty="0" smtClean="0">
                <a:solidFill>
                  <a:srgbClr val="002060"/>
                </a:solidFill>
                <a:latin typeface="Monotype Corsiva" panose="03010101010201010101" pitchFamily="66" charset="0"/>
                <a:ea typeface="Times New Roman"/>
                <a:cs typeface="Times New Roman"/>
              </a:rPr>
              <a:t>выявить </a:t>
            </a:r>
            <a:r>
              <a:rPr lang="ru-RU" sz="2800" b="1" dirty="0">
                <a:solidFill>
                  <a:srgbClr val="002060"/>
                </a:solidFill>
                <a:latin typeface="Monotype Corsiva" panose="03010101010201010101" pitchFamily="66" charset="0"/>
                <a:ea typeface="Times New Roman"/>
                <a:cs typeface="Times New Roman"/>
              </a:rPr>
              <a:t>представления родителей </a:t>
            </a:r>
            <a:r>
              <a:rPr lang="ru-RU" sz="2800" b="1" dirty="0" smtClean="0">
                <a:solidFill>
                  <a:srgbClr val="002060"/>
                </a:solidFill>
                <a:latin typeface="Monotype Corsiva" panose="03010101010201010101" pitchFamily="66" charset="0"/>
                <a:ea typeface="Times New Roman"/>
                <a:cs typeface="Times New Roman"/>
              </a:rPr>
              <a:t>об</a:t>
            </a:r>
          </a:p>
          <a:p>
            <a:pPr algn="ctr">
              <a:lnSpc>
                <a:spcPct val="115000"/>
              </a:lnSpc>
              <a:spcAft>
                <a:spcPts val="1000"/>
              </a:spcAft>
            </a:pPr>
            <a:r>
              <a:rPr lang="ru-RU" sz="2800" b="1" dirty="0" smtClean="0">
                <a:solidFill>
                  <a:srgbClr val="002060"/>
                </a:solidFill>
                <a:latin typeface="Monotype Corsiva" panose="03010101010201010101" pitchFamily="66" charset="0"/>
                <a:ea typeface="Times New Roman"/>
                <a:cs typeface="Times New Roman"/>
              </a:rPr>
              <a:t> </a:t>
            </a:r>
            <a:r>
              <a:rPr lang="ru-RU" sz="2800" b="1" dirty="0">
                <a:solidFill>
                  <a:srgbClr val="002060"/>
                </a:solidFill>
                <a:latin typeface="Monotype Corsiva" panose="03010101010201010101" pitchFamily="66" charset="0"/>
                <a:ea typeface="Times New Roman"/>
                <a:cs typeface="Times New Roman"/>
              </a:rPr>
              <a:t>организации учебной работы детей дома</a:t>
            </a:r>
            <a:r>
              <a:rPr lang="ru-RU" sz="2800" b="1" dirty="0" smtClean="0">
                <a:solidFill>
                  <a:srgbClr val="002060"/>
                </a:solidFill>
                <a:latin typeface="Monotype Corsiva" panose="03010101010201010101" pitchFamily="66" charset="0"/>
                <a:ea typeface="Times New Roman"/>
                <a:cs typeface="Times New Roman"/>
              </a:rPr>
              <a:t>;</a:t>
            </a:r>
          </a:p>
          <a:p>
            <a:pPr algn="ctr">
              <a:lnSpc>
                <a:spcPct val="115000"/>
              </a:lnSpc>
              <a:spcAft>
                <a:spcPts val="1000"/>
              </a:spcAft>
            </a:pPr>
            <a:r>
              <a:rPr lang="ru-RU" sz="2800" b="1" dirty="0" smtClean="0">
                <a:solidFill>
                  <a:srgbClr val="002060"/>
                </a:solidFill>
                <a:latin typeface="Monotype Corsiva" panose="03010101010201010101" pitchFamily="66" charset="0"/>
                <a:ea typeface="Times New Roman"/>
                <a:cs typeface="Times New Roman"/>
              </a:rPr>
              <a:t> </a:t>
            </a:r>
            <a:r>
              <a:rPr lang="ru-RU" sz="2800" b="1" dirty="0">
                <a:solidFill>
                  <a:srgbClr val="002060"/>
                </a:solidFill>
                <a:latin typeface="Monotype Corsiva" panose="03010101010201010101" pitchFamily="66" charset="0"/>
                <a:ea typeface="Times New Roman"/>
                <a:cs typeface="Times New Roman"/>
              </a:rPr>
              <a:t>познакомить родителей с гигиеническими требованиями к </a:t>
            </a:r>
            <a:endParaRPr lang="ru-RU" sz="2800" b="1" dirty="0" smtClean="0">
              <a:solidFill>
                <a:srgbClr val="002060"/>
              </a:solidFill>
              <a:latin typeface="Monotype Corsiva" panose="03010101010201010101" pitchFamily="66" charset="0"/>
              <a:ea typeface="Times New Roman"/>
              <a:cs typeface="Times New Roman"/>
            </a:endParaRPr>
          </a:p>
          <a:p>
            <a:pPr algn="ctr">
              <a:lnSpc>
                <a:spcPct val="115000"/>
              </a:lnSpc>
              <a:spcAft>
                <a:spcPts val="1000"/>
              </a:spcAft>
            </a:pPr>
            <a:r>
              <a:rPr lang="ru-RU" sz="2800" b="1" dirty="0" smtClean="0">
                <a:solidFill>
                  <a:srgbClr val="002060"/>
                </a:solidFill>
                <a:latin typeface="Monotype Corsiva" panose="03010101010201010101" pitchFamily="66" charset="0"/>
                <a:ea typeface="Times New Roman"/>
                <a:cs typeface="Times New Roman"/>
              </a:rPr>
              <a:t>приготовлению </a:t>
            </a:r>
            <a:r>
              <a:rPr lang="ru-RU" sz="2800" b="1" dirty="0">
                <a:solidFill>
                  <a:srgbClr val="002060"/>
                </a:solidFill>
                <a:latin typeface="Monotype Corsiva" panose="03010101010201010101" pitchFamily="66" charset="0"/>
                <a:ea typeface="Times New Roman"/>
                <a:cs typeface="Times New Roman"/>
              </a:rPr>
              <a:t>домашних заданий; </a:t>
            </a:r>
            <a:endParaRPr lang="ru-RU" sz="2800" b="1" dirty="0" smtClean="0">
              <a:solidFill>
                <a:srgbClr val="002060"/>
              </a:solidFill>
              <a:latin typeface="Monotype Corsiva" panose="03010101010201010101" pitchFamily="66" charset="0"/>
              <a:ea typeface="Times New Roman"/>
              <a:cs typeface="Times New Roman"/>
            </a:endParaRPr>
          </a:p>
          <a:p>
            <a:pPr algn="ctr">
              <a:lnSpc>
                <a:spcPct val="115000"/>
              </a:lnSpc>
              <a:spcAft>
                <a:spcPts val="1000"/>
              </a:spcAft>
            </a:pPr>
            <a:r>
              <a:rPr lang="ru-RU" sz="2800" b="1" dirty="0" smtClean="0">
                <a:solidFill>
                  <a:srgbClr val="002060"/>
                </a:solidFill>
                <a:latin typeface="Monotype Corsiva" panose="03010101010201010101" pitchFamily="66" charset="0"/>
                <a:ea typeface="Times New Roman"/>
                <a:cs typeface="Times New Roman"/>
              </a:rPr>
              <a:t>дать </a:t>
            </a:r>
            <a:r>
              <a:rPr lang="ru-RU" sz="2800" b="1" dirty="0">
                <a:solidFill>
                  <a:srgbClr val="002060"/>
                </a:solidFill>
                <a:latin typeface="Monotype Corsiva" panose="03010101010201010101" pitchFamily="66" charset="0"/>
                <a:ea typeface="Times New Roman"/>
                <a:cs typeface="Times New Roman"/>
              </a:rPr>
              <a:t>рекомендации родителям о том</a:t>
            </a:r>
            <a:r>
              <a:rPr lang="ru-RU" sz="2800" b="1" dirty="0" smtClean="0">
                <a:solidFill>
                  <a:srgbClr val="002060"/>
                </a:solidFill>
                <a:latin typeface="Monotype Corsiva" panose="03010101010201010101" pitchFamily="66" charset="0"/>
                <a:ea typeface="Times New Roman"/>
                <a:cs typeface="Times New Roman"/>
              </a:rPr>
              <a:t>,</a:t>
            </a:r>
          </a:p>
          <a:p>
            <a:pPr algn="ctr">
              <a:lnSpc>
                <a:spcPct val="115000"/>
              </a:lnSpc>
              <a:spcAft>
                <a:spcPts val="1000"/>
              </a:spcAft>
            </a:pPr>
            <a:r>
              <a:rPr lang="ru-RU" sz="2800" b="1" dirty="0" smtClean="0">
                <a:solidFill>
                  <a:srgbClr val="002060"/>
                </a:solidFill>
                <a:latin typeface="Monotype Corsiva" panose="03010101010201010101" pitchFamily="66" charset="0"/>
                <a:ea typeface="Times New Roman"/>
                <a:cs typeface="Times New Roman"/>
              </a:rPr>
              <a:t> </a:t>
            </a:r>
            <a:r>
              <a:rPr lang="ru-RU" sz="2800" b="1" dirty="0">
                <a:solidFill>
                  <a:srgbClr val="002060"/>
                </a:solidFill>
                <a:latin typeface="Monotype Corsiva" panose="03010101010201010101" pitchFamily="66" charset="0"/>
                <a:ea typeface="Times New Roman"/>
                <a:cs typeface="Times New Roman"/>
              </a:rPr>
              <a:t>как формировать у детей навыки самоконтроля, умения работать самостоятельно</a:t>
            </a:r>
            <a:r>
              <a:rPr lang="ru-RU" sz="2800" b="1" dirty="0">
                <a:solidFill>
                  <a:srgbClr val="002060"/>
                </a:solidFill>
                <a:latin typeface="Times New Roman"/>
                <a:ea typeface="Times New Roman"/>
                <a:cs typeface="Times New Roman"/>
              </a:rPr>
              <a:t>. </a:t>
            </a:r>
            <a:endParaRPr lang="ru-RU" sz="2800" b="1" dirty="0">
              <a:solidFill>
                <a:srgbClr val="002060"/>
              </a:solidFill>
              <a:ea typeface="Calibri"/>
              <a:cs typeface="Times New Roman"/>
            </a:endParaRPr>
          </a:p>
          <a:p>
            <a:endParaRPr lang="ru-RU" b="1" dirty="0"/>
          </a:p>
        </p:txBody>
      </p:sp>
    </p:spTree>
    <p:extLst>
      <p:ext uri="{BB962C8B-B14F-4D97-AF65-F5344CB8AC3E}">
        <p14:creationId xmlns="" xmlns:p14="http://schemas.microsoft.com/office/powerpoint/2010/main" val="345894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538" y="-1"/>
            <a:ext cx="9151538" cy="6831983"/>
          </a:xfrm>
          <a:prstGeom prst="rect">
            <a:avLst/>
          </a:prstGeom>
          <a:ln w="38100">
            <a:solidFill>
              <a:srgbClr val="FF0000"/>
            </a:solidFill>
          </a:ln>
        </p:spPr>
      </p:pic>
      <p:sp>
        <p:nvSpPr>
          <p:cNvPr id="3" name="TextBox 2"/>
          <p:cNvSpPr txBox="1"/>
          <p:nvPr/>
        </p:nvSpPr>
        <p:spPr>
          <a:xfrm>
            <a:off x="4139952" y="260648"/>
            <a:ext cx="4608512" cy="2677656"/>
          </a:xfrm>
          <a:prstGeom prst="rect">
            <a:avLst/>
          </a:prstGeom>
          <a:noFill/>
        </p:spPr>
        <p:txBody>
          <a:bodyPr wrap="square" rtlCol="0">
            <a:spAutoFit/>
          </a:bodyPr>
          <a:lstStyle/>
          <a:p>
            <a:r>
              <a:rPr lang="ru-RU" sz="2800" b="1" i="1" dirty="0" smtClean="0">
                <a:solidFill>
                  <a:srgbClr val="002060"/>
                </a:solidFill>
                <a:latin typeface="Monotype Corsiva" panose="03010101010201010101" pitchFamily="66" charset="0"/>
                <a:ea typeface="Calibri"/>
                <a:cs typeface="Times New Roman"/>
              </a:rPr>
              <a:t>«</a:t>
            </a:r>
            <a:r>
              <a:rPr lang="ru-RU" sz="2800" b="1" i="1" dirty="0">
                <a:solidFill>
                  <a:srgbClr val="002060"/>
                </a:solidFill>
                <a:latin typeface="Monotype Corsiva" panose="03010101010201010101" pitchFamily="66" charset="0"/>
                <a:ea typeface="Calibri"/>
                <a:cs typeface="Times New Roman"/>
              </a:rPr>
              <a:t>Какими дети рождаются, это ни от кого не зависит, но чтобы они путем правильного воспитания сделались хорошими – это в нашей власти»</a:t>
            </a:r>
            <a:r>
              <a:rPr lang="ru-RU" sz="2800" b="1" dirty="0">
                <a:solidFill>
                  <a:srgbClr val="002060"/>
                </a:solidFill>
                <a:latin typeface="Monotype Corsiva" panose="03010101010201010101" pitchFamily="66" charset="0"/>
                <a:ea typeface="Calibri"/>
                <a:cs typeface="Times New Roman"/>
              </a:rPr>
              <a:t> </a:t>
            </a:r>
            <a:endParaRPr lang="ru-RU" sz="2800" b="1" dirty="0" smtClean="0">
              <a:solidFill>
                <a:srgbClr val="002060"/>
              </a:solidFill>
              <a:latin typeface="Monotype Corsiva" panose="03010101010201010101" pitchFamily="66" charset="0"/>
              <a:ea typeface="Calibri"/>
              <a:cs typeface="Times New Roman"/>
            </a:endParaRPr>
          </a:p>
          <a:p>
            <a:pPr algn="r"/>
            <a:r>
              <a:rPr lang="ru-RU" sz="2800" b="1" dirty="0" smtClean="0">
                <a:solidFill>
                  <a:srgbClr val="002060"/>
                </a:solidFill>
                <a:latin typeface="Monotype Corsiva" panose="03010101010201010101" pitchFamily="66" charset="0"/>
                <a:cs typeface="Times New Roman"/>
              </a:rPr>
              <a:t>Плутарх</a:t>
            </a:r>
            <a:endParaRPr lang="ru-RU" sz="2800" b="1" dirty="0">
              <a:solidFill>
                <a:srgbClr val="002060"/>
              </a:solidFill>
              <a:latin typeface="Monotype Corsiva" panose="03010101010201010101" pitchFamily="66" charset="0"/>
            </a:endParaRPr>
          </a:p>
        </p:txBody>
      </p:sp>
      <p:sp>
        <p:nvSpPr>
          <p:cNvPr id="4" name="Прямоугольник 3"/>
          <p:cNvSpPr/>
          <p:nvPr/>
        </p:nvSpPr>
        <p:spPr>
          <a:xfrm>
            <a:off x="4221124" y="3861048"/>
            <a:ext cx="4572000" cy="1815882"/>
          </a:xfrm>
          <a:prstGeom prst="rect">
            <a:avLst/>
          </a:prstGeom>
        </p:spPr>
        <p:txBody>
          <a:bodyPr>
            <a:spAutoFit/>
          </a:bodyPr>
          <a:lstStyle/>
          <a:p>
            <a:r>
              <a:rPr lang="ru-RU" dirty="0" smtClean="0"/>
              <a:t> </a:t>
            </a:r>
            <a:r>
              <a:rPr lang="ru-RU" sz="2800" b="1" i="1" dirty="0">
                <a:solidFill>
                  <a:srgbClr val="002060"/>
                </a:solidFill>
                <a:latin typeface="Monotype Corsiva" panose="03010101010201010101" pitchFamily="66" charset="0"/>
              </a:rPr>
              <a:t>« Воспитание – </a:t>
            </a:r>
            <a:r>
              <a:rPr lang="ru-RU" sz="2800" b="1" i="1" dirty="0" err="1">
                <a:solidFill>
                  <a:srgbClr val="002060"/>
                </a:solidFill>
                <a:latin typeface="Monotype Corsiva" panose="03010101010201010101" pitchFamily="66" charset="0"/>
              </a:rPr>
              <a:t>этонаука,котораяобучает</a:t>
            </a:r>
            <a:r>
              <a:rPr lang="ru-RU" sz="2800" b="1" i="1" dirty="0">
                <a:solidFill>
                  <a:srgbClr val="002060"/>
                </a:solidFill>
                <a:latin typeface="Monotype Corsiva" panose="03010101010201010101" pitchFamily="66" charset="0"/>
              </a:rPr>
              <a:t> детей обходиться без нас</a:t>
            </a:r>
            <a:r>
              <a:rPr lang="ru-RU" sz="2800" b="1" i="1" dirty="0" smtClean="0">
                <a:solidFill>
                  <a:srgbClr val="002060"/>
                </a:solidFill>
                <a:latin typeface="Monotype Corsiva" panose="03010101010201010101" pitchFamily="66" charset="0"/>
              </a:rPr>
              <a:t>»</a:t>
            </a:r>
          </a:p>
          <a:p>
            <a:pPr algn="r"/>
            <a:r>
              <a:rPr lang="ru-RU" sz="2800" b="1" i="1" dirty="0" err="1" smtClean="0">
                <a:solidFill>
                  <a:srgbClr val="002060"/>
                </a:solidFill>
                <a:latin typeface="Monotype Corsiva" panose="03010101010201010101" pitchFamily="66" charset="0"/>
              </a:rPr>
              <a:t>Легуве</a:t>
            </a:r>
            <a:r>
              <a:rPr lang="ru-RU" sz="2800" b="1" i="1" dirty="0" smtClean="0">
                <a:solidFill>
                  <a:srgbClr val="002060"/>
                </a:solidFill>
                <a:latin typeface="Monotype Corsiva" panose="03010101010201010101" pitchFamily="66" charset="0"/>
              </a:rPr>
              <a:t>.</a:t>
            </a:r>
            <a:endParaRPr lang="ru-RU" sz="2800" dirty="0">
              <a:solidFill>
                <a:srgbClr val="002060"/>
              </a:solidFill>
              <a:latin typeface="Monotype Corsiva" panose="03010101010201010101" pitchFamily="66" charset="0"/>
            </a:endParaRPr>
          </a:p>
        </p:txBody>
      </p:sp>
      <p:pic>
        <p:nvPicPr>
          <p:cNvPr id="2" name="Рисунок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47664" y="260648"/>
            <a:ext cx="1872208" cy="2667677"/>
          </a:xfrm>
          <a:prstGeom prst="rect">
            <a:avLst/>
          </a:prstGeom>
          <a:ln w="38100">
            <a:solidFill>
              <a:srgbClr val="FF0000"/>
            </a:solidFill>
          </a:ln>
        </p:spPr>
      </p:pic>
    </p:spTree>
    <p:extLst>
      <p:ext uri="{BB962C8B-B14F-4D97-AF65-F5344CB8AC3E}">
        <p14:creationId xmlns="" xmlns:p14="http://schemas.microsoft.com/office/powerpoint/2010/main" val="9241674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14202"/>
            <a:ext cx="9144000" cy="6843798"/>
          </a:xfrm>
          <a:prstGeom prst="rect">
            <a:avLst/>
          </a:prstGeom>
          <a:ln w="38100">
            <a:solidFill>
              <a:srgbClr val="FF0000"/>
            </a:solidFill>
          </a:ln>
        </p:spPr>
      </p:pic>
      <p:sp>
        <p:nvSpPr>
          <p:cNvPr id="2" name="TextBox 1"/>
          <p:cNvSpPr txBox="1"/>
          <p:nvPr/>
        </p:nvSpPr>
        <p:spPr>
          <a:xfrm>
            <a:off x="395536" y="692696"/>
            <a:ext cx="8331005" cy="4862870"/>
          </a:xfrm>
          <a:prstGeom prst="rect">
            <a:avLst/>
          </a:prstGeom>
          <a:noFill/>
        </p:spPr>
        <p:txBody>
          <a:bodyPr wrap="square" rtlCol="0">
            <a:spAutoFit/>
          </a:bodyPr>
          <a:lstStyle/>
          <a:p>
            <a:pPr algn="ctr"/>
            <a:r>
              <a:rPr lang="ru-RU" sz="4000" b="1" dirty="0" smtClean="0">
                <a:solidFill>
                  <a:srgbClr val="FF0000"/>
                </a:solidFill>
                <a:latin typeface="Monotype Corsiva" panose="03010101010201010101" pitchFamily="66" charset="0"/>
              </a:rPr>
              <a:t>Функции домашнего задания</a:t>
            </a:r>
            <a:r>
              <a:rPr lang="ru-RU" b="1" dirty="0" smtClean="0">
                <a:solidFill>
                  <a:srgbClr val="FF0000"/>
                </a:solidFill>
              </a:rPr>
              <a:t>:</a:t>
            </a:r>
          </a:p>
          <a:p>
            <a:pPr algn="ctr"/>
            <a:endParaRPr lang="ru-RU" dirty="0" smtClean="0"/>
          </a:p>
          <a:p>
            <a:pPr algn="ctr"/>
            <a:r>
              <a:rPr lang="ru-RU" sz="2800" b="1" i="1" dirty="0" smtClean="0">
                <a:solidFill>
                  <a:srgbClr val="002060"/>
                </a:solidFill>
                <a:latin typeface="Monotype Corsiva" panose="03010101010201010101" pitchFamily="66" charset="0"/>
              </a:rPr>
              <a:t>1.Выравнивание </a:t>
            </a:r>
            <a:r>
              <a:rPr lang="ru-RU" sz="2800" b="1" i="1" dirty="0">
                <a:solidFill>
                  <a:srgbClr val="002060"/>
                </a:solidFill>
                <a:latin typeface="Monotype Corsiva" panose="03010101010201010101" pitchFamily="66" charset="0"/>
              </a:rPr>
              <a:t>знаний и умений ребенка, его </a:t>
            </a:r>
            <a:r>
              <a:rPr lang="ru-RU" sz="2800" b="1" i="1" dirty="0" smtClean="0">
                <a:solidFill>
                  <a:srgbClr val="002060"/>
                </a:solidFill>
                <a:latin typeface="Monotype Corsiva" panose="03010101010201010101" pitchFamily="66" charset="0"/>
              </a:rPr>
              <a:t>навыков.</a:t>
            </a:r>
          </a:p>
          <a:p>
            <a:pPr algn="ctr"/>
            <a:endParaRPr lang="ru-RU" sz="2800" b="1" i="1" dirty="0">
              <a:solidFill>
                <a:srgbClr val="002060"/>
              </a:solidFill>
              <a:latin typeface="Monotype Corsiva" panose="03010101010201010101" pitchFamily="66" charset="0"/>
            </a:endParaRPr>
          </a:p>
          <a:p>
            <a:pPr algn="ctr"/>
            <a:endParaRPr lang="ru-RU" sz="2800" b="1" i="1" dirty="0" smtClean="0">
              <a:solidFill>
                <a:srgbClr val="002060"/>
              </a:solidFill>
              <a:latin typeface="Monotype Corsiva" panose="03010101010201010101" pitchFamily="66" charset="0"/>
            </a:endParaRPr>
          </a:p>
          <a:p>
            <a:pPr algn="ctr"/>
            <a:r>
              <a:rPr lang="ru-RU" sz="2800" b="1" i="1" dirty="0" smtClean="0">
                <a:solidFill>
                  <a:srgbClr val="002060"/>
                </a:solidFill>
                <a:latin typeface="Monotype Corsiva" panose="03010101010201010101" pitchFamily="66" charset="0"/>
              </a:rPr>
              <a:t>2.Стимулирование </a:t>
            </a:r>
            <a:r>
              <a:rPr lang="ru-RU" sz="2800" b="1" i="1" dirty="0">
                <a:solidFill>
                  <a:srgbClr val="002060"/>
                </a:solidFill>
                <a:latin typeface="Monotype Corsiva" panose="03010101010201010101" pitchFamily="66" charset="0"/>
              </a:rPr>
              <a:t>познавательного интереса учащегося, </a:t>
            </a:r>
            <a:r>
              <a:rPr lang="ru-RU" sz="2800" b="1" i="1" dirty="0" smtClean="0">
                <a:solidFill>
                  <a:srgbClr val="002060"/>
                </a:solidFill>
                <a:latin typeface="Monotype Corsiva" panose="03010101010201010101" pitchFamily="66" charset="0"/>
              </a:rPr>
              <a:t>желания</a:t>
            </a:r>
          </a:p>
          <a:p>
            <a:pPr algn="ctr"/>
            <a:r>
              <a:rPr lang="ru-RU" sz="2800" b="1" i="1" dirty="0" smtClean="0">
                <a:solidFill>
                  <a:srgbClr val="002060"/>
                </a:solidFill>
                <a:latin typeface="Monotype Corsiva" panose="03010101010201010101" pitchFamily="66" charset="0"/>
              </a:rPr>
              <a:t> </a:t>
            </a:r>
            <a:r>
              <a:rPr lang="ru-RU" sz="2800" b="1" i="1" dirty="0">
                <a:solidFill>
                  <a:srgbClr val="002060"/>
                </a:solidFill>
                <a:latin typeface="Monotype Corsiva" panose="03010101010201010101" pitchFamily="66" charset="0"/>
              </a:rPr>
              <a:t>знать как можно больше по предмету или по теме.</a:t>
            </a:r>
            <a:r>
              <a:rPr lang="ru-RU" sz="2800" dirty="0">
                <a:solidFill>
                  <a:srgbClr val="002060"/>
                </a:solidFill>
                <a:latin typeface="Monotype Corsiva" panose="03010101010201010101" pitchFamily="66" charset="0"/>
              </a:rPr>
              <a:t> </a:t>
            </a:r>
            <a:endParaRPr lang="ru-RU" sz="2800" dirty="0" smtClean="0">
              <a:solidFill>
                <a:srgbClr val="002060"/>
              </a:solidFill>
              <a:latin typeface="Monotype Corsiva" panose="03010101010201010101" pitchFamily="66" charset="0"/>
            </a:endParaRPr>
          </a:p>
          <a:p>
            <a:pPr algn="ctr"/>
            <a:endParaRPr lang="ru-RU" sz="2800" dirty="0">
              <a:solidFill>
                <a:srgbClr val="002060"/>
              </a:solidFill>
              <a:latin typeface="Monotype Corsiva" panose="03010101010201010101" pitchFamily="66" charset="0"/>
            </a:endParaRPr>
          </a:p>
          <a:p>
            <a:pPr algn="ctr"/>
            <a:r>
              <a:rPr lang="ru-RU" sz="2800" b="1" i="1" dirty="0" smtClean="0">
                <a:solidFill>
                  <a:srgbClr val="002060"/>
                </a:solidFill>
                <a:latin typeface="Monotype Corsiva" panose="03010101010201010101" pitchFamily="66" charset="0"/>
              </a:rPr>
              <a:t>3.Развитие </a:t>
            </a:r>
            <a:r>
              <a:rPr lang="ru-RU" sz="2800" b="1" i="1" dirty="0">
                <a:solidFill>
                  <a:srgbClr val="002060"/>
                </a:solidFill>
                <a:latin typeface="Monotype Corsiva" panose="03010101010201010101" pitchFamily="66" charset="0"/>
              </a:rPr>
              <a:t>самостоятельности ученика, его усидчивости </a:t>
            </a:r>
            <a:endParaRPr lang="ru-RU" sz="2800" b="1" i="1" dirty="0" smtClean="0">
              <a:solidFill>
                <a:srgbClr val="002060"/>
              </a:solidFill>
              <a:latin typeface="Monotype Corsiva" panose="03010101010201010101" pitchFamily="66" charset="0"/>
            </a:endParaRPr>
          </a:p>
          <a:p>
            <a:pPr algn="ctr"/>
            <a:r>
              <a:rPr lang="ru-RU" sz="2800" b="1" i="1" dirty="0" smtClean="0">
                <a:solidFill>
                  <a:srgbClr val="002060"/>
                </a:solidFill>
                <a:latin typeface="Monotype Corsiva" panose="03010101010201010101" pitchFamily="66" charset="0"/>
              </a:rPr>
              <a:t>и </a:t>
            </a:r>
            <a:r>
              <a:rPr lang="ru-RU" sz="2800" b="1" i="1" dirty="0">
                <a:solidFill>
                  <a:srgbClr val="002060"/>
                </a:solidFill>
                <a:latin typeface="Monotype Corsiva" panose="03010101010201010101" pitchFamily="66" charset="0"/>
              </a:rPr>
              <a:t>ответственности за выполняемое учебное задание.</a:t>
            </a:r>
            <a:r>
              <a:rPr lang="ru-RU" sz="2800" dirty="0" smtClean="0">
                <a:solidFill>
                  <a:srgbClr val="002060"/>
                </a:solidFill>
                <a:latin typeface="Monotype Corsiva" panose="03010101010201010101" pitchFamily="66" charset="0"/>
              </a:rPr>
              <a:t> </a:t>
            </a:r>
            <a:endParaRPr lang="ru-RU" sz="2800" dirty="0">
              <a:solidFill>
                <a:srgbClr val="002060"/>
              </a:solidFill>
              <a:latin typeface="Monotype Corsiva" panose="03010101010201010101" pitchFamily="66" charset="0"/>
            </a:endParaRPr>
          </a:p>
        </p:txBody>
      </p:sp>
    </p:spTree>
    <p:extLst>
      <p:ext uri="{BB962C8B-B14F-4D97-AF65-F5344CB8AC3E}">
        <p14:creationId xmlns="" xmlns:p14="http://schemas.microsoft.com/office/powerpoint/2010/main" val="37975545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 y="20310"/>
            <a:ext cx="9144001" cy="6837689"/>
          </a:xfrm>
          <a:prstGeom prst="rect">
            <a:avLst/>
          </a:prstGeom>
          <a:ln w="38100">
            <a:solidFill>
              <a:srgbClr val="FF0000"/>
            </a:solidFill>
          </a:ln>
        </p:spPr>
      </p:pic>
      <p:sp>
        <p:nvSpPr>
          <p:cNvPr id="4" name="Прямоугольник 3"/>
          <p:cNvSpPr/>
          <p:nvPr/>
        </p:nvSpPr>
        <p:spPr>
          <a:xfrm>
            <a:off x="1547664" y="1700808"/>
            <a:ext cx="6480720" cy="3108543"/>
          </a:xfrm>
          <a:prstGeom prst="rect">
            <a:avLst/>
          </a:prstGeom>
        </p:spPr>
        <p:txBody>
          <a:bodyPr wrap="square">
            <a:spAutoFit/>
          </a:bodyPr>
          <a:lstStyle/>
          <a:p>
            <a:pPr lvl="0"/>
            <a:r>
              <a:rPr lang="ru-RU" sz="2800" b="1" dirty="0" smtClean="0">
                <a:solidFill>
                  <a:srgbClr val="002060"/>
                </a:solidFill>
                <a:latin typeface="Monotype Corsiva" panose="03010101010201010101" pitchFamily="66" charset="0"/>
              </a:rPr>
              <a:t>-Почему </a:t>
            </a:r>
            <a:r>
              <a:rPr lang="ru-RU" sz="2800" b="1" dirty="0">
                <a:solidFill>
                  <a:srgbClr val="002060"/>
                </a:solidFill>
                <a:latin typeface="Monotype Corsiva" panose="03010101010201010101" pitchFamily="66" charset="0"/>
              </a:rPr>
              <a:t>ребёнку трудно учиться</a:t>
            </a:r>
            <a:r>
              <a:rPr lang="ru-RU" sz="2800" b="1" dirty="0" smtClean="0">
                <a:solidFill>
                  <a:srgbClr val="002060"/>
                </a:solidFill>
                <a:latin typeface="Monotype Corsiva" panose="03010101010201010101" pitchFamily="66" charset="0"/>
              </a:rPr>
              <a:t>?</a:t>
            </a:r>
          </a:p>
          <a:p>
            <a:pPr lvl="0"/>
            <a:endParaRPr lang="ru-RU" sz="2800" b="1" dirty="0">
              <a:solidFill>
                <a:srgbClr val="002060"/>
              </a:solidFill>
              <a:latin typeface="Monotype Corsiva" panose="03010101010201010101" pitchFamily="66" charset="0"/>
            </a:endParaRPr>
          </a:p>
          <a:p>
            <a:pPr lvl="0"/>
            <a:r>
              <a:rPr lang="ru-RU" sz="2800" b="1" dirty="0" smtClean="0">
                <a:solidFill>
                  <a:srgbClr val="002060"/>
                </a:solidFill>
                <a:latin typeface="Monotype Corsiva" panose="03010101010201010101" pitchFamily="66" charset="0"/>
              </a:rPr>
              <a:t>-Есть </a:t>
            </a:r>
            <a:r>
              <a:rPr lang="ru-RU" sz="2800" b="1" dirty="0">
                <a:solidFill>
                  <a:srgbClr val="002060"/>
                </a:solidFill>
                <a:latin typeface="Monotype Corsiva" panose="03010101010201010101" pitchFamily="66" charset="0"/>
              </a:rPr>
              <a:t>ли какие-то объяснения этому, кроме лени, неорганизованности</a:t>
            </a:r>
            <a:r>
              <a:rPr lang="ru-RU" sz="2800" b="1" dirty="0" smtClean="0">
                <a:solidFill>
                  <a:srgbClr val="002060"/>
                </a:solidFill>
                <a:latin typeface="Monotype Corsiva" panose="03010101010201010101" pitchFamily="66" charset="0"/>
              </a:rPr>
              <a:t>?</a:t>
            </a:r>
          </a:p>
          <a:p>
            <a:pPr lvl="0"/>
            <a:endParaRPr lang="ru-RU" sz="2800" b="1" dirty="0">
              <a:solidFill>
                <a:srgbClr val="002060"/>
              </a:solidFill>
              <a:latin typeface="Monotype Corsiva" panose="03010101010201010101" pitchFamily="66" charset="0"/>
            </a:endParaRPr>
          </a:p>
          <a:p>
            <a:pPr lvl="0"/>
            <a:r>
              <a:rPr lang="ru-RU" sz="2800" b="1" dirty="0" smtClean="0">
                <a:solidFill>
                  <a:srgbClr val="002060"/>
                </a:solidFill>
                <a:latin typeface="Monotype Corsiva" panose="03010101010201010101" pitchFamily="66" charset="0"/>
              </a:rPr>
              <a:t>-Как </a:t>
            </a:r>
            <a:r>
              <a:rPr lang="ru-RU" sz="2800" b="1" dirty="0">
                <a:solidFill>
                  <a:srgbClr val="002060"/>
                </a:solidFill>
                <a:latin typeface="Monotype Corsiva" panose="03010101010201010101" pitchFamily="66" charset="0"/>
              </a:rPr>
              <a:t>помочь ребёнку учиться?</a:t>
            </a:r>
          </a:p>
          <a:p>
            <a:pPr lvl="0"/>
            <a:r>
              <a:rPr lang="ru-RU" sz="2800" b="1" dirty="0">
                <a:solidFill>
                  <a:srgbClr val="002060"/>
                </a:solidFill>
                <a:latin typeface="Monotype Corsiva" panose="03010101010201010101" pitchFamily="66" charset="0"/>
              </a:rPr>
              <a:t>Что делать?</a:t>
            </a:r>
          </a:p>
        </p:txBody>
      </p:sp>
    </p:spTree>
    <p:extLst>
      <p:ext uri="{BB962C8B-B14F-4D97-AF65-F5344CB8AC3E}">
        <p14:creationId xmlns="" xmlns:p14="http://schemas.microsoft.com/office/powerpoint/2010/main" val="16260046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83558"/>
          </a:xfrm>
          <a:prstGeom prst="rect">
            <a:avLst/>
          </a:prstGeom>
          <a:ln w="38100">
            <a:solidFill>
              <a:srgbClr val="FF0000"/>
            </a:solidFill>
          </a:ln>
        </p:spPr>
      </p:pic>
      <p:sp>
        <p:nvSpPr>
          <p:cNvPr id="4" name="TextBox 3"/>
          <p:cNvSpPr txBox="1"/>
          <p:nvPr/>
        </p:nvSpPr>
        <p:spPr>
          <a:xfrm>
            <a:off x="1259632" y="908720"/>
            <a:ext cx="6234399" cy="2862322"/>
          </a:xfrm>
          <a:prstGeom prst="rect">
            <a:avLst/>
          </a:prstGeom>
          <a:noFill/>
        </p:spPr>
        <p:txBody>
          <a:bodyPr wrap="none" rtlCol="0">
            <a:spAutoFit/>
          </a:bodyPr>
          <a:lstStyle/>
          <a:p>
            <a:pPr algn="ctr"/>
            <a:r>
              <a:rPr lang="ru-RU" sz="4000" b="1" dirty="0" smtClean="0">
                <a:solidFill>
                  <a:srgbClr val="FF0000"/>
                </a:solidFill>
                <a:latin typeface="Monotype Corsiva" panose="03010101010201010101" pitchFamily="66" charset="0"/>
              </a:rPr>
              <a:t>Причины:</a:t>
            </a:r>
          </a:p>
          <a:p>
            <a:pPr marL="457200" indent="-457200">
              <a:buFontTx/>
              <a:buChar char="-"/>
            </a:pPr>
            <a:r>
              <a:rPr lang="ru-RU" sz="2800" b="1" dirty="0" smtClean="0">
                <a:solidFill>
                  <a:srgbClr val="002060"/>
                </a:solidFill>
                <a:latin typeface="Monotype Corsiva" panose="03010101010201010101" pitchFamily="66" charset="0"/>
              </a:rPr>
              <a:t>Трудно</a:t>
            </a:r>
            <a:endParaRPr lang="ru-RU" sz="2800" b="1" dirty="0">
              <a:solidFill>
                <a:srgbClr val="002060"/>
              </a:solidFill>
              <a:latin typeface="Monotype Corsiva" panose="03010101010201010101" pitchFamily="66" charset="0"/>
            </a:endParaRPr>
          </a:p>
          <a:p>
            <a:r>
              <a:rPr lang="ru-RU" sz="2800" b="1" dirty="0">
                <a:solidFill>
                  <a:srgbClr val="002060"/>
                </a:solidFill>
                <a:latin typeface="Monotype Corsiva" panose="03010101010201010101" pitchFamily="66" charset="0"/>
              </a:rPr>
              <a:t>- желание привлечь к себе внимание взрослых</a:t>
            </a:r>
          </a:p>
          <a:p>
            <a:r>
              <a:rPr lang="ru-RU" sz="2800" b="1" dirty="0">
                <a:solidFill>
                  <a:srgbClr val="002060"/>
                </a:solidFill>
                <a:latin typeface="Monotype Corsiva" panose="03010101010201010101" pitchFamily="66" charset="0"/>
              </a:rPr>
              <a:t>- избалованность</a:t>
            </a:r>
          </a:p>
          <a:p>
            <a:r>
              <a:rPr lang="ru-RU" sz="2800" b="1" dirty="0">
                <a:solidFill>
                  <a:srgbClr val="002060"/>
                </a:solidFill>
                <a:latin typeface="Monotype Corsiva" panose="03010101010201010101" pitchFamily="66" charset="0"/>
              </a:rPr>
              <a:t>- попустительство в воспитании</a:t>
            </a:r>
          </a:p>
          <a:p>
            <a:endParaRPr lang="ru-RU" sz="2800" b="1" dirty="0">
              <a:solidFill>
                <a:srgbClr val="002060"/>
              </a:solidFill>
              <a:latin typeface="Monotype Corsiva" panose="03010101010201010101" pitchFamily="66" charset="0"/>
            </a:endParaRPr>
          </a:p>
        </p:txBody>
      </p:sp>
    </p:spTree>
    <p:extLst>
      <p:ext uri="{BB962C8B-B14F-4D97-AF65-F5344CB8AC3E}">
        <p14:creationId xmlns="" xmlns:p14="http://schemas.microsoft.com/office/powerpoint/2010/main" val="2205469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4558" y="0"/>
            <a:ext cx="9129441" cy="6858000"/>
          </a:xfrm>
          <a:prstGeom prst="rect">
            <a:avLst/>
          </a:prstGeom>
          <a:ln w="38100">
            <a:solidFill>
              <a:srgbClr val="FF0000"/>
            </a:solidFill>
          </a:ln>
        </p:spPr>
      </p:pic>
      <p:sp>
        <p:nvSpPr>
          <p:cNvPr id="2" name="TextBox 1"/>
          <p:cNvSpPr txBox="1"/>
          <p:nvPr/>
        </p:nvSpPr>
        <p:spPr>
          <a:xfrm>
            <a:off x="232933" y="764704"/>
            <a:ext cx="8424936" cy="4001095"/>
          </a:xfrm>
          <a:prstGeom prst="rect">
            <a:avLst/>
          </a:prstGeom>
          <a:noFill/>
        </p:spPr>
        <p:txBody>
          <a:bodyPr wrap="square" rtlCol="0">
            <a:spAutoFit/>
          </a:bodyPr>
          <a:lstStyle/>
          <a:p>
            <a:pPr algn="ctr"/>
            <a:r>
              <a:rPr lang="ru-RU" sz="4000" b="1" dirty="0" smtClean="0">
                <a:solidFill>
                  <a:srgbClr val="FF0000"/>
                </a:solidFill>
                <a:latin typeface="Monotype Corsiva" panose="03010101010201010101" pitchFamily="66" charset="0"/>
              </a:rPr>
              <a:t>Игра «Разброс мнений»</a:t>
            </a:r>
          </a:p>
          <a:p>
            <a:r>
              <a:rPr lang="ru-RU" sz="2800" b="1" dirty="0" smtClean="0">
                <a:solidFill>
                  <a:srgbClr val="002060"/>
                </a:solidFill>
                <a:latin typeface="Monotype Corsiva" panose="03010101010201010101" pitchFamily="66" charset="0"/>
              </a:rPr>
              <a:t>-</a:t>
            </a:r>
            <a:r>
              <a:rPr lang="ru-RU" sz="2800" b="1" dirty="0">
                <a:solidFill>
                  <a:srgbClr val="002060"/>
                </a:solidFill>
                <a:latin typeface="Monotype Corsiva" panose="03010101010201010101" pitchFamily="66" charset="0"/>
              </a:rPr>
              <a:t>У нашего ребенка есть специальное место, где он…..</a:t>
            </a:r>
          </a:p>
          <a:p>
            <a:r>
              <a:rPr lang="ru-RU" sz="2800" b="1" dirty="0">
                <a:solidFill>
                  <a:srgbClr val="002060"/>
                </a:solidFill>
                <a:latin typeface="Monotype Corsiva" panose="03010101010201010101" pitchFamily="66" charset="0"/>
              </a:rPr>
              <a:t>-Самостоятельно справляется…..</a:t>
            </a:r>
          </a:p>
          <a:p>
            <a:r>
              <a:rPr lang="ru-RU" sz="2800" b="1" dirty="0">
                <a:solidFill>
                  <a:srgbClr val="002060"/>
                </a:solidFill>
                <a:latin typeface="Monotype Corsiva" panose="03010101010201010101" pitchFamily="66" charset="0"/>
              </a:rPr>
              <a:t>-Готовит с трудом….</a:t>
            </a:r>
          </a:p>
          <a:p>
            <a:r>
              <a:rPr lang="ru-RU" sz="2800" b="1" dirty="0">
                <a:solidFill>
                  <a:srgbClr val="002060"/>
                </a:solidFill>
                <a:latin typeface="Monotype Corsiva" panose="03010101010201010101" pitchFamily="66" charset="0"/>
              </a:rPr>
              <a:t>-Мы оказываем помощь ребёнку в приготовлении домашних заданий. Эта помощь заключается….</a:t>
            </a:r>
          </a:p>
          <a:p>
            <a:r>
              <a:rPr lang="ru-RU" sz="2800" b="1" dirty="0">
                <a:solidFill>
                  <a:srgbClr val="002060"/>
                </a:solidFill>
                <a:latin typeface="Monotype Corsiva" panose="03010101010201010101" pitchFamily="66" charset="0"/>
              </a:rPr>
              <a:t>-Когда ребенок учит уроки, мы…</a:t>
            </a:r>
          </a:p>
          <a:p>
            <a:r>
              <a:rPr lang="ru-RU" sz="2800" b="1" dirty="0">
                <a:solidFill>
                  <a:srgbClr val="002060"/>
                </a:solidFill>
                <a:latin typeface="Monotype Corsiva" panose="03010101010201010101" pitchFamily="66" charset="0"/>
              </a:rPr>
              <a:t>-Если ребенок небрежно выполнил домашнее задание, то….</a:t>
            </a:r>
          </a:p>
          <a:p>
            <a:endParaRPr lang="ru-RU" dirty="0"/>
          </a:p>
        </p:txBody>
      </p:sp>
    </p:spTree>
    <p:extLst>
      <p:ext uri="{BB962C8B-B14F-4D97-AF65-F5344CB8AC3E}">
        <p14:creationId xmlns="" xmlns:p14="http://schemas.microsoft.com/office/powerpoint/2010/main" val="15267516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17971"/>
            <a:ext cx="9144000" cy="6825952"/>
          </a:xfrm>
          <a:prstGeom prst="rect">
            <a:avLst/>
          </a:prstGeom>
          <a:ln w="38100">
            <a:solidFill>
              <a:srgbClr val="FF0000"/>
            </a:solidFill>
          </a:ln>
        </p:spPr>
      </p:pic>
      <p:sp>
        <p:nvSpPr>
          <p:cNvPr id="2" name="Прямоугольник 1"/>
          <p:cNvSpPr/>
          <p:nvPr/>
        </p:nvSpPr>
        <p:spPr>
          <a:xfrm>
            <a:off x="241641" y="116632"/>
            <a:ext cx="8496944" cy="6617196"/>
          </a:xfrm>
          <a:prstGeom prst="rect">
            <a:avLst/>
          </a:prstGeom>
        </p:spPr>
        <p:txBody>
          <a:bodyPr wrap="square">
            <a:spAutoFit/>
          </a:bodyPr>
          <a:lstStyle/>
          <a:p>
            <a:pPr algn="ctr"/>
            <a:r>
              <a:rPr lang="ru-RU" sz="4000" b="1" dirty="0">
                <a:solidFill>
                  <a:srgbClr val="FF0000"/>
                </a:solidFill>
                <a:latin typeface="Monotype Corsiva" panose="03010101010201010101" pitchFamily="66" charset="0"/>
              </a:rPr>
              <a:t>Анкета для учащихся:</a:t>
            </a:r>
            <a:endParaRPr lang="ru-RU" sz="4000" dirty="0">
              <a:solidFill>
                <a:srgbClr val="FF0000"/>
              </a:solidFill>
              <a:latin typeface="Monotype Corsiva" panose="03010101010201010101" pitchFamily="66" charset="0"/>
            </a:endParaRPr>
          </a:p>
          <a:p>
            <a:r>
              <a:rPr lang="ru-RU" sz="2400" b="1" dirty="0">
                <a:solidFill>
                  <a:srgbClr val="002060"/>
                </a:solidFill>
                <a:latin typeface="Monotype Corsiva" panose="03010101010201010101" pitchFamily="66" charset="0"/>
              </a:rPr>
              <a:t>1.Есть ли у тебя дома специальное место, где ты постоянно выполняешь домашние задания (подчерни)?</a:t>
            </a:r>
          </a:p>
          <a:p>
            <a:r>
              <a:rPr lang="ru-RU" sz="2400" b="1" dirty="0">
                <a:solidFill>
                  <a:srgbClr val="002060"/>
                </a:solidFill>
                <a:latin typeface="Monotype Corsiva" panose="03010101010201010101" pitchFamily="66" charset="0"/>
              </a:rPr>
              <a:t>-да</a:t>
            </a:r>
          </a:p>
          <a:p>
            <a:r>
              <a:rPr lang="ru-RU" sz="2400" b="1" dirty="0">
                <a:solidFill>
                  <a:srgbClr val="002060"/>
                </a:solidFill>
                <a:latin typeface="Monotype Corsiva" panose="03010101010201010101" pitchFamily="66" charset="0"/>
              </a:rPr>
              <a:t>-нет</a:t>
            </a:r>
          </a:p>
          <a:p>
            <a:r>
              <a:rPr lang="ru-RU" sz="2400" b="1" dirty="0">
                <a:solidFill>
                  <a:srgbClr val="002060"/>
                </a:solidFill>
                <a:latin typeface="Monotype Corsiva" panose="03010101010201010101" pitchFamily="66" charset="0"/>
              </a:rPr>
              <a:t>2. Как долго ты выполняешь домашние задания(подчеркни)?</a:t>
            </a:r>
          </a:p>
          <a:p>
            <a:r>
              <a:rPr lang="ru-RU" sz="2400" b="1" dirty="0">
                <a:solidFill>
                  <a:srgbClr val="002060"/>
                </a:solidFill>
                <a:latin typeface="Monotype Corsiva" panose="03010101010201010101" pitchFamily="66" charset="0"/>
              </a:rPr>
              <a:t>-1 час</a:t>
            </a:r>
          </a:p>
          <a:p>
            <a:r>
              <a:rPr lang="ru-RU" sz="2400" b="1" dirty="0">
                <a:solidFill>
                  <a:srgbClr val="002060"/>
                </a:solidFill>
                <a:latin typeface="Monotype Corsiva" panose="03010101010201010101" pitchFamily="66" charset="0"/>
              </a:rPr>
              <a:t>-2 часа</a:t>
            </a:r>
          </a:p>
          <a:p>
            <a:r>
              <a:rPr lang="ru-RU" sz="2400" b="1" dirty="0">
                <a:solidFill>
                  <a:srgbClr val="002060"/>
                </a:solidFill>
                <a:latin typeface="Monotype Corsiva" panose="03010101010201010101" pitchFamily="66" charset="0"/>
              </a:rPr>
              <a:t>- 3 часа и больше</a:t>
            </a:r>
          </a:p>
          <a:p>
            <a:r>
              <a:rPr lang="ru-RU" sz="2400" b="1" dirty="0">
                <a:solidFill>
                  <a:srgbClr val="002060"/>
                </a:solidFill>
                <a:latin typeface="Monotype Corsiva" panose="03010101010201010101" pitchFamily="66" charset="0"/>
              </a:rPr>
              <a:t>3. С какими предметами ты легко справляешься самостоятельно(перечисли):</a:t>
            </a:r>
          </a:p>
          <a:p>
            <a:r>
              <a:rPr lang="ru-RU" sz="2400" b="1" dirty="0">
                <a:solidFill>
                  <a:srgbClr val="002060"/>
                </a:solidFill>
                <a:latin typeface="Monotype Corsiva" panose="03010101010201010101" pitchFamily="66" charset="0"/>
              </a:rPr>
              <a:t>4. Какие предметы готовишь с трудом(напиши)</a:t>
            </a:r>
          </a:p>
          <a:p>
            <a:r>
              <a:rPr lang="ru-RU" sz="2400" b="1" dirty="0">
                <a:solidFill>
                  <a:srgbClr val="002060"/>
                </a:solidFill>
                <a:latin typeface="Monotype Corsiva" panose="03010101010201010101" pitchFamily="66" charset="0"/>
              </a:rPr>
              <a:t>5.Когда тебе трудно выполнить домашнее задание, оказывают ли тебе помощь родители(подчеркни)</a:t>
            </a:r>
          </a:p>
          <a:p>
            <a:r>
              <a:rPr lang="ru-RU" sz="2400" b="1" dirty="0">
                <a:solidFill>
                  <a:srgbClr val="002060"/>
                </a:solidFill>
                <a:latin typeface="Monotype Corsiva" panose="03010101010201010101" pitchFamily="66" charset="0"/>
              </a:rPr>
              <a:t>-да</a:t>
            </a:r>
          </a:p>
          <a:p>
            <a:r>
              <a:rPr lang="ru-RU" sz="2400" b="1" dirty="0">
                <a:solidFill>
                  <a:srgbClr val="002060"/>
                </a:solidFill>
                <a:latin typeface="Monotype Corsiva" panose="03010101010201010101" pitchFamily="66" charset="0"/>
              </a:rPr>
              <a:t>-нет</a:t>
            </a:r>
          </a:p>
          <a:p>
            <a:r>
              <a:rPr lang="ru-RU" sz="2400" b="1" dirty="0">
                <a:solidFill>
                  <a:srgbClr val="002060"/>
                </a:solidFill>
                <a:latin typeface="Monotype Corsiva" panose="03010101010201010101" pitchFamily="66" charset="0"/>
              </a:rPr>
              <a:t>6. Бывает ли так, что ты не выполняешь домашнее задание вообще</a:t>
            </a:r>
          </a:p>
        </p:txBody>
      </p:sp>
    </p:spTree>
    <p:extLst>
      <p:ext uri="{BB962C8B-B14F-4D97-AF65-F5344CB8AC3E}">
        <p14:creationId xmlns="" xmlns:p14="http://schemas.microsoft.com/office/powerpoint/2010/main" val="386980719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TotalTime>
  <Words>856</Words>
  <Application>Microsoft Office PowerPoint</Application>
  <PresentationFormat>Экран (4:3)</PresentationFormat>
  <Paragraphs>111</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учитель</dc:creator>
  <cp:lastModifiedBy>Администратор</cp:lastModifiedBy>
  <cp:revision>16</cp:revision>
  <dcterms:created xsi:type="dcterms:W3CDTF">2014-11-12T09:01:25Z</dcterms:created>
  <dcterms:modified xsi:type="dcterms:W3CDTF">2017-12-25T05:17:24Z</dcterms:modified>
</cp:coreProperties>
</file>