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B4C71EC6-210F-42DE-9C53-41977AD35B3D}" type="datetimeFigureOut">
              <a:rPr lang="ru-RU" smtClean="0"/>
              <a:t>28.12.2017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28.12.2017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28.12.2017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28.12.2017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t>28.12.2017</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28.12.2017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28.12.2017</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t>28.12.2017</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B4C71EC6-210F-42DE-9C53-41977AD35B3D}" type="datetimeFigureOut">
              <a:rPr lang="ru-RU" smtClean="0"/>
              <a:t>28.12.2017</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28.12.2017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28.12.2017</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4C71EC6-210F-42DE-9C53-41977AD35B3D}" type="datetimeFigureOut">
              <a:rPr lang="ru-RU" smtClean="0"/>
              <a:t>28.12.2017</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6.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50.jpeg"/><Relationship Id="rId5" Type="http://schemas.openxmlformats.org/officeDocument/2006/relationships/image" Target="../media/image49.jpeg"/><Relationship Id="rId4" Type="http://schemas.openxmlformats.org/officeDocument/2006/relationships/image" Target="../media/image48.jpeg"/></Relationships>
</file>

<file path=ppt/slides/_rels/slide22.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2.jpeg"/></Relationships>
</file>

<file path=ppt/slides/_rels/slide2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2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2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Заголовок 1"/>
          <p:cNvSpPr>
            <a:spLocks noGrp="1"/>
          </p:cNvSpPr>
          <p:nvPr>
            <p:ph type="ctrTitle"/>
          </p:nvPr>
        </p:nvSpPr>
        <p:spPr/>
        <p:txBody>
          <a:bodyPr/>
          <a:lstStyle/>
          <a:p>
            <a:pPr eaLnBrk="1" hangingPunct="1"/>
            <a:endParaRPr lang="ru-RU" altLang="ru-RU" smtClean="0"/>
          </a:p>
        </p:txBody>
      </p:sp>
      <p:sp>
        <p:nvSpPr>
          <p:cNvPr id="3" name="Подзаголовок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ru-RU" dirty="0"/>
          </a:p>
        </p:txBody>
      </p:sp>
      <p:sp>
        <p:nvSpPr>
          <p:cNvPr id="2052" name="AutoShape 2" descr="https://encrypted-tbn1.gstatic.com/images?q=tbn:ANd9GcRr-1LMS9AoCB4-jGns3vZ3ZzI2F6O7_4op0GDbKdjbCwZ0gxHa"/>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sp>
        <p:nvSpPr>
          <p:cNvPr id="2053" name="AutoShape 4" descr="https://encrypted-tbn1.gstatic.com/images?q=tbn:ANd9GcRr-1LMS9AoCB4-jGns3vZ3ZzI2F6O7_4op0GDbKdjbCwZ0gxHa"/>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sp>
        <p:nvSpPr>
          <p:cNvPr id="2054" name="AutoShape 6" descr="https://encrypted-tbn1.gstatic.com/images?q=tbn:ANd9GcRr-1LMS9AoCB4-jGns3vZ3ZzI2F6O7_4op0GDbKdjbCwZ0gxHa"/>
          <p:cNvSpPr>
            <a:spLocks noChangeAspect="1" noChangeArrowheads="1"/>
          </p:cNvSpPr>
          <p:nvPr/>
        </p:nvSpPr>
        <p:spPr bwMode="auto">
          <a:xfrm>
            <a:off x="460375"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sp>
        <p:nvSpPr>
          <p:cNvPr id="2055" name="AutoShape 8" descr="https://encrypted-tbn1.gstatic.com/images?q=tbn:ANd9GcRr-1LMS9AoCB4-jGns3vZ3ZzI2F6O7_4op0GDbKdjbCwZ0gxHa"/>
          <p:cNvSpPr>
            <a:spLocks noChangeAspect="1" noChangeArrowheads="1"/>
          </p:cNvSpPr>
          <p:nvPr/>
        </p:nvSpPr>
        <p:spPr bwMode="auto">
          <a:xfrm>
            <a:off x="612775"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sp>
        <p:nvSpPr>
          <p:cNvPr id="2056" name="AutoShape 10" descr="Big Sun"/>
          <p:cNvSpPr>
            <a:spLocks noChangeAspect="1" noChangeArrowheads="1"/>
          </p:cNvSpPr>
          <p:nvPr/>
        </p:nvSpPr>
        <p:spPr bwMode="auto">
          <a:xfrm>
            <a:off x="765175" y="46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sp>
        <p:nvSpPr>
          <p:cNvPr id="2057" name="AutoShape 12" descr="Big Sun"/>
          <p:cNvSpPr>
            <a:spLocks noChangeAspect="1" noChangeArrowheads="1"/>
          </p:cNvSpPr>
          <p:nvPr/>
        </p:nvSpPr>
        <p:spPr bwMode="auto">
          <a:xfrm>
            <a:off x="917575" y="6175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sp>
        <p:nvSpPr>
          <p:cNvPr id="2058" name="AutoShape 14" descr="Big Sun"/>
          <p:cNvSpPr>
            <a:spLocks noChangeAspect="1" noChangeArrowheads="1"/>
          </p:cNvSpPr>
          <p:nvPr/>
        </p:nvSpPr>
        <p:spPr bwMode="auto">
          <a:xfrm>
            <a:off x="1069975" y="769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pic>
        <p:nvPicPr>
          <p:cNvPr id="2059" name="Picture 15" descr="C:\Users\Алекс\Desktop\big_su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1" name="Прямоугольник 11"/>
          <p:cNvSpPr>
            <a:spLocks noChangeArrowheads="1"/>
          </p:cNvSpPr>
          <p:nvPr/>
        </p:nvSpPr>
        <p:spPr bwMode="auto">
          <a:xfrm>
            <a:off x="2411413" y="1844675"/>
            <a:ext cx="59055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3600" b="1">
                <a:latin typeface="Times New Roman" pitchFamily="18" charset="0"/>
                <a:cs typeface="Times New Roman" pitchFamily="18" charset="0"/>
              </a:rPr>
              <a:t>Планеты </a:t>
            </a:r>
          </a:p>
          <a:p>
            <a:pPr algn="ctr" eaLnBrk="1" hangingPunct="1">
              <a:spcBef>
                <a:spcPct val="0"/>
              </a:spcBef>
              <a:buFontTx/>
              <a:buNone/>
            </a:pPr>
            <a:r>
              <a:rPr lang="ru-RU" altLang="ru-RU" sz="3600" b="1">
                <a:latin typeface="Times New Roman" pitchFamily="18" charset="0"/>
                <a:cs typeface="Times New Roman" pitchFamily="18" charset="0"/>
              </a:rPr>
              <a:t>Солнечной системы</a:t>
            </a:r>
          </a:p>
          <a:p>
            <a:pPr algn="ctr" eaLnBrk="1" hangingPunct="1">
              <a:spcBef>
                <a:spcPct val="0"/>
              </a:spcBef>
              <a:buFontTx/>
              <a:buNone/>
            </a:pPr>
            <a:r>
              <a:rPr lang="ru-RU" altLang="ru-RU" sz="2800">
                <a:latin typeface="Times New Roman" pitchFamily="18" charset="0"/>
                <a:cs typeface="Times New Roman" pitchFamily="18" charset="0"/>
              </a:rPr>
              <a:t>окружающий мир </a:t>
            </a:r>
          </a:p>
          <a:p>
            <a:pPr algn="ctr" eaLnBrk="1" hangingPunct="1">
              <a:spcBef>
                <a:spcPct val="0"/>
              </a:spcBef>
              <a:buFontTx/>
              <a:buNone/>
            </a:pPr>
            <a:r>
              <a:rPr lang="ru-RU" altLang="ru-RU" sz="2800">
                <a:latin typeface="Times New Roman" pitchFamily="18" charset="0"/>
                <a:cs typeface="Times New Roman" pitchFamily="18" charset="0"/>
              </a:rPr>
              <a:t>4 класс</a:t>
            </a:r>
          </a:p>
        </p:txBody>
      </p:sp>
    </p:spTree>
    <p:extLst>
      <p:ext uri="{BB962C8B-B14F-4D97-AF65-F5344CB8AC3E}">
        <p14:creationId xmlns:p14="http://schemas.microsoft.com/office/powerpoint/2010/main" val="6889969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Заголовок 1"/>
          <p:cNvSpPr>
            <a:spLocks noGrp="1"/>
          </p:cNvSpPr>
          <p:nvPr>
            <p:ph type="title"/>
          </p:nvPr>
        </p:nvSpPr>
        <p:spPr/>
        <p:txBody>
          <a:bodyPr/>
          <a:lstStyle/>
          <a:p>
            <a:pPr eaLnBrk="1" hangingPunct="1"/>
            <a:endParaRPr lang="ru-RU" altLang="ru-RU" smtClean="0"/>
          </a:p>
        </p:txBody>
      </p:sp>
      <p:sp>
        <p:nvSpPr>
          <p:cNvPr id="11267" name="Объект 2"/>
          <p:cNvSpPr>
            <a:spLocks noGrp="1"/>
          </p:cNvSpPr>
          <p:nvPr>
            <p:ph idx="1"/>
          </p:nvPr>
        </p:nvSpPr>
        <p:spPr/>
        <p:txBody>
          <a:bodyPr/>
          <a:lstStyle/>
          <a:p>
            <a:pPr eaLnBrk="1" hangingPunct="1"/>
            <a:endParaRPr lang="ru-RU" altLang="ru-RU" smtClean="0"/>
          </a:p>
        </p:txBody>
      </p:sp>
      <p:pic>
        <p:nvPicPr>
          <p:cNvPr id="11268"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6" descr="Венер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 y="4525963"/>
            <a:ext cx="2713038" cy="219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Прямоугольник 3"/>
          <p:cNvSpPr>
            <a:spLocks noChangeArrowheads="1"/>
          </p:cNvSpPr>
          <p:nvPr/>
        </p:nvSpPr>
        <p:spPr bwMode="auto">
          <a:xfrm>
            <a:off x="179388" y="701675"/>
            <a:ext cx="871378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Планета Венера</a:t>
            </a:r>
            <a:r>
              <a:rPr lang="ru-RU" altLang="ru-RU" sz="1800">
                <a:latin typeface="Times New Roman" pitchFamily="18" charset="0"/>
                <a:cs typeface="Times New Roman" pitchFamily="18" charset="0"/>
              </a:rPr>
              <a:t> - вторая от Солнца. Поверхность - раскаленная каменистая пустыня покрытая, вулканами, горами, кратерами. Это самая горячая планета нашей системы, температура её поверхности превышает 400 °C. </a:t>
            </a:r>
          </a:p>
          <a:p>
            <a:pPr algn="ctr" eaLnBrk="1" hangingPunct="1">
              <a:spcBef>
                <a:spcPct val="0"/>
              </a:spcBef>
              <a:buFontTx/>
              <a:buNone/>
            </a:pPr>
            <a:r>
              <a:rPr lang="ru-RU" altLang="ru-RU" sz="1800">
                <a:latin typeface="Times New Roman" pitchFamily="18" charset="0"/>
                <a:cs typeface="Times New Roman" pitchFamily="18" charset="0"/>
              </a:rPr>
              <a:t>Венера - третий по яркости объект на небе Земли после Солнца и Луны. </a:t>
            </a:r>
          </a:p>
          <a:p>
            <a:pPr algn="ctr" eaLnBrk="1" hangingPunct="1">
              <a:spcBef>
                <a:spcPct val="0"/>
              </a:spcBef>
              <a:buFontTx/>
              <a:buNone/>
            </a:pPr>
            <a:r>
              <a:rPr lang="ru-RU" altLang="ru-RU" sz="1800">
                <a:latin typeface="Times New Roman" pitchFamily="18" charset="0"/>
                <a:cs typeface="Times New Roman" pitchFamily="18" charset="0"/>
              </a:rPr>
              <a:t>У Венеры нет естественных спутников.</a:t>
            </a:r>
          </a:p>
          <a:p>
            <a:pPr algn="ctr" eaLnBrk="1" hangingPunct="1">
              <a:spcBef>
                <a:spcPct val="0"/>
              </a:spcBef>
              <a:buFontTx/>
              <a:buNone/>
            </a:pPr>
            <a:r>
              <a:rPr lang="ru-RU" altLang="ru-RU" sz="1800">
                <a:latin typeface="Times New Roman" pitchFamily="18" charset="0"/>
                <a:cs typeface="Times New Roman" pitchFamily="18" charset="0"/>
              </a:rPr>
              <a:t> Названа именем Венеры, богини любви. Это единственная из восьми основных планет Солнечной системы, получившая название</a:t>
            </a:r>
          </a:p>
          <a:p>
            <a:pPr algn="ctr" eaLnBrk="1" hangingPunct="1">
              <a:spcBef>
                <a:spcPct val="0"/>
              </a:spcBef>
              <a:buFontTx/>
              <a:buNone/>
            </a:pPr>
            <a:r>
              <a:rPr lang="ru-RU" altLang="ru-RU" sz="1800">
                <a:latin typeface="Times New Roman" pitchFamily="18" charset="0"/>
                <a:cs typeface="Times New Roman" pitchFamily="18" charset="0"/>
              </a:rPr>
              <a:t> в честь женского божества. </a:t>
            </a:r>
          </a:p>
        </p:txBody>
      </p:sp>
      <p:sp>
        <p:nvSpPr>
          <p:cNvPr id="11271" name="Прямоугольник 5"/>
          <p:cNvSpPr>
            <a:spLocks noChangeArrowheads="1"/>
          </p:cNvSpPr>
          <p:nvPr/>
        </p:nvSpPr>
        <p:spPr bwMode="auto">
          <a:xfrm>
            <a:off x="179388" y="115888"/>
            <a:ext cx="87137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Планета Венера</a:t>
            </a:r>
            <a:endParaRPr lang="ru-RU" altLang="ru-RU"/>
          </a:p>
        </p:txBody>
      </p:sp>
      <p:pic>
        <p:nvPicPr>
          <p:cNvPr id="11272" name="Picture 2" descr="http://spacegid.com/wp-content/uploads/2013/03/Poverhnost-Veneryi-radarnoe-izobrazhenie-Magellan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4025" y="3284538"/>
            <a:ext cx="3051175"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3" name="AutoShape 4" descr="data:image/jpeg;base64,/9j/4AAQSkZJRgABAQAAAQABAAD/2wCEAAkGBxEQEhUUEhQUFBQXFxUYFBYWFRQVFxkVFBQWFhgZFRUYHiggHBolHRcYITEhJSsrLi4uGR8zODMsOCgtLisBCgoKDg0OGhAQGiwmICUsLCwsLiw0LCwsLCwsLCwsLCwvLCwsKywsLCwsLCwsLCwsLCwsLCwsLCwsLCwsLDcsLv/AABEIAHgAtAMBIgACEQEDEQH/xAAbAAEAAwADAQAAAAAAAAAAAAAABAUGAQIDB//EADUQAAEDAgUCAwYFBAMAAAAAAAEAAhEDIQQFEjFBUXFhgZEGIjKhsdETI0LB4RRS8PEHFTP/xAAZAQEAAwEBAAAAAAAAAAAAAAAAAwQFAgH/xAAjEQACAgIDAAICAwAAAAAAAAAAAQIDBBESITEiQRRREzJh/9oADAMBAAIRAxEAPwD4aiIgCIiAIiIAiIgCIiAIiIAiIgCIiAIiIAiIgCIiAIiIAiIgC98NhH1PhBPjx6qTgcBqu7bgLS5Rh/ijgRHF/pspP43x5M5cl4UlDIT+onsIHzP2UmnkbOQSJ3kz27rV18IASACYjcQRIkgjv9FGOFEX29Ddcwab0yKVjT0Zs5HTIJl7R1EPA7tgEepUTM8hqUQ10tex06XN2OmJHgb7LX/04A0karzdRMXhAJAtN3A2Ftu5UijGT0jvmYYiFwr/ABmBDlSVqRYYK4nBxOlLZ5oiLg6CIu9OmXGBcoDovahhXv8AhaSr/LMiFi+5Ow4WryigGTFpsRb6b9bBVbcqMPCzXjSl2zBMyKuf0wuX5DXHEr6I+jrJ0+dwIJ2B+a7f9IHNJLgfPZVvzmT/AIaPldbCvZ8TSF4r6S3Kw+W89J+6oc59mi2SBB7W81Yry4yemQ2Yso+GURd6tMtMEQV0VsqhERAFNy7C6zJ2H1UMLS5fQ0tAUtUOUjmb0iRRpLaezWDH4QqC8O94dCII2k9eOFlabFofZrHiiXTsdMiBdplroJ5EtMRcA9L28ilyr+JFVJKfyLrNKQd+F8Or80vDSdQksA1z+r3SD4gqpxGGAIj787FWbGNpXEHUCbGYtqPkblUdfNXOFmtb6k+ZKoV0zuk3H6OrVGPvp54oQDta54uVU1ZduSVYYqrrg83kdtj3+yiOatKijjHv0gcv0V9Wmq3H4fUFd1GqFXYvLYbR3GRlXNgwuFPzGjF/GD9R+/ooKzmtPRZAC1WS5WGt1O35Kpclw34lTstz/SflgSAAD8o37qllW8fii3jVcntkihRaAOsfUT5qXlrGOaS33pkT2vp1RAXllmBDtJMhp3tPuwNh139FJweBe2wi/WYt8huVkzku1s1oQPVpqNaIjfYknaRb1XhUxTolulwIIILgYPMD7q1xgY1h1OA56mXTwOzV1zTC0XUmupABw0gkNde31mfMx3hjNfaJXEp8M4C5EuMAAQBcbWnqrDEYFjgHNNiDsZvaPrsujWCZ0wAdhclsQAY/y5UTD451HW2CWPc0x032tA4Um230Rzh0Zn2kyYOBLYlp37rFOEWX0jNsQ15gEw7fvNliM7o6Xz137ha+JY2uLMnKqSfJFaiIrpTPbCNl7e61WHasxl5/MatTQVvGIbSXTC92heNNe7VpQKzLCljQWhrpEAgEXmeo4+a6U8KCCQdW8cfJRAVNp1AAo3j63wethy36Rqoc0wfTcKO4jp81LrvD3X3NpG1+YXNOm0iCPvt/CjsuVeuXp7FbKyoFErBXNTDMdsdJ8yPPoVW4qlpJFj4jY9lyrY2Lok4tGfzNvulVCuc0+EqlVC3+xYh4aj2Uo2nlxj0WtwdIuEgA6dwbgzvfy+Synswfyx3P7reZNhg34ub/AO1h5ktSZsYi+KLPDUGtpkOcZ0iTpmCZAbuvHDUIcAW6hPu33FudvJdqoa8C5v5bdbX7LphMAwA6namzJBNuLGf2WXv3ZpxJeaYFpL2wI0MuYtpsA0G17cjndQKGVHSAHOsA5p40ncRPS/meisqFDWS0glliRpkHifRdswcC3SGmW7OALW9I84g+a4U2ujriipNRxNmgDVAPHFj/AJwqWvW0VC10EXJvFu/ULT4TK3OLS8gTNzEmN7TfheuZ+zzCaf4VUNqBxIkSTYTzaw5U0LYKWmR2f4Zytl+locHCprBdPOqRI8TMevish7WYaGyOoPrz819Er5LVcBTLoABsASCSZn7lZf8A5Hw4pstN4F94aSBPj1V7Es3YuzPytcD5wuERbZkHpRfpcD0K1WGcsir7KcTLYO4srGPLT0R2LaL6mV7NKh0nqQ160osqyRIBXOpeQeudSk5HOiZg6ch7v7WgjpLnBt/VHuUalX0GYnqNpHImD9FOq4V27CHNOxBG0kbbjbY32WbmRlyUvolh30iJVP8ACj1YO4sp2KwTmtBMX2VTmuIDWwOeZ9VSi3v4lhVuP9jN5u8bDqqpSMZV1O7KOu5PbOkaD2Yr3LT1BC3uEx4aASSACPMRcL5TgsQabg4L6NkVZlaJJuNvEchZebV3yNHEs60XWCqVKt2wNJbM2mY48vmrN2FewRudPmCAeCqzDPbh3gGNDne7Ph8p+sK0xWPL76ogS20l19gfBY9ie+vDWhIkYI/hiI338J3j0E+S9KVR5ZULmiT7sTyJ7qgzeoS1swREgg2J547br1y41AAS0tggy582jYN63XDq62SckanEYWWN90PIgjuOh/kKHhsC91QOcSHAAjwmxsDuqbGe09UO0MAt3vtt1XWtjqhJO1rknrEgLyNU16RuRr6+Ip02lzjfYSZJHnsF8f8A+T8xDnNYObnsP5Vnjs0gjoDO8gDm3HdfOs1xhrVHP447LXwMdp8mZOXJLoiLhEWuZ5yvTD1iwyF5IvU9A0+ExQcJCnMqrH0K5YZCuMLmTXb+6fH7q5VevGQTr/ReCou34ir2112/HVr+REXEmuqq6yWqWUn3/wDUgOEAwxgdBvt8Tvksyx2ogdeenipeYZ42mA2nAAESb9gPn6qrk2OS4onpik+TJuc5rYgGf7f5WMzHGTYb8rpjMxLpjncqAVV6itIkbcntnCIi4PQrfJM0/CIDtpBB6FVCLmUVJaZ1GTi9o+mYnMxXptvcep2+W/qvbBtfAIJBETsZB3i3+vFfOcFmD6W1x0mPQ8LR4T2naQA63f7rOtxJJaiaFWUvs3uFqCxe4bSWjaSO+66V6oIOgkncbC37LMtztjtiPUH1XZ+eMb+sdpVL8aW/C3+TH9l7UxRYDJDnmATa28ief48VWYvMiAZP7hUGK9pmN+G58FnsfmlStuYHQK1Vht9srW5aXhIzjNNZLW7H4j18AqlcItSMVFaRmyk5PbCIi6OQiIgCIiA9GVXN2JC9BjH9VHRe7Z5o93Yp5/UV4kyuERts9CIi8AREQBERAEREAREQHK4REAREQBERAEREAREQBERAEREAREQBERAEREAREQBERAEREAREQBER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pic>
        <p:nvPicPr>
          <p:cNvPr id="11274" name="Picture 6" descr="http://astronovosti.ru/wp-content/uploads/2013/06/venus_and_earth.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6325" y="4897438"/>
            <a:ext cx="2779713" cy="185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7075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Заголовок 1"/>
          <p:cNvSpPr>
            <a:spLocks noGrp="1"/>
          </p:cNvSpPr>
          <p:nvPr>
            <p:ph type="title"/>
          </p:nvPr>
        </p:nvSpPr>
        <p:spPr/>
        <p:txBody>
          <a:bodyPr/>
          <a:lstStyle/>
          <a:p>
            <a:pPr eaLnBrk="1" hangingPunct="1"/>
            <a:endParaRPr lang="ru-RU" altLang="ru-RU" smtClean="0"/>
          </a:p>
        </p:txBody>
      </p:sp>
      <p:sp>
        <p:nvSpPr>
          <p:cNvPr id="12291" name="Объект 2"/>
          <p:cNvSpPr>
            <a:spLocks noGrp="1"/>
          </p:cNvSpPr>
          <p:nvPr>
            <p:ph idx="1"/>
          </p:nvPr>
        </p:nvSpPr>
        <p:spPr/>
        <p:txBody>
          <a:bodyPr/>
          <a:lstStyle/>
          <a:p>
            <a:pPr eaLnBrk="1" hangingPunct="1"/>
            <a:endParaRPr lang="ru-RU" altLang="ru-RU" smtClean="0"/>
          </a:p>
        </p:txBody>
      </p:sp>
      <p:pic>
        <p:nvPicPr>
          <p:cNvPr id="12292"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10" descr="Земля"/>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1163" y="3703638"/>
            <a:ext cx="3157537" cy="2560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Прямоугольник 3"/>
          <p:cNvSpPr>
            <a:spLocks noChangeArrowheads="1"/>
          </p:cNvSpPr>
          <p:nvPr/>
        </p:nvSpPr>
        <p:spPr bwMode="auto">
          <a:xfrm>
            <a:off x="195263" y="765175"/>
            <a:ext cx="869791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Планета Земля - </a:t>
            </a:r>
            <a:r>
              <a:rPr lang="ru-RU" altLang="ru-RU" sz="1800">
                <a:latin typeface="Times New Roman" pitchFamily="18" charset="0"/>
                <a:cs typeface="Times New Roman" pitchFamily="18" charset="0"/>
              </a:rPr>
              <a:t>третья от Солнца планета. Она расположена сравнительно близко к Солнцу, чтоб получать необходимые тепло и свет, но достаточно далеко, чтоб не сгореть. Единственное известное человеку на данный момент тело Солнечной системы в частности и Вселенной вообще, населённое живыми организмами. </a:t>
            </a:r>
          </a:p>
          <a:p>
            <a:pPr algn="ctr" eaLnBrk="1" hangingPunct="1">
              <a:spcBef>
                <a:spcPct val="0"/>
              </a:spcBef>
              <a:buFontTx/>
              <a:buNone/>
            </a:pPr>
            <a:r>
              <a:rPr lang="ru-RU" altLang="ru-RU" sz="1800">
                <a:latin typeface="Times New Roman" pitchFamily="18" charset="0"/>
                <a:cs typeface="Times New Roman" pitchFamily="18" charset="0"/>
              </a:rPr>
              <a:t>У Земли есть естественный спутник - Луна. Планета является домом для миллионов видов живых существ, включая человека. Территория Земли разделена </a:t>
            </a:r>
          </a:p>
          <a:p>
            <a:pPr algn="ctr" eaLnBrk="1" hangingPunct="1">
              <a:spcBef>
                <a:spcPct val="0"/>
              </a:spcBef>
              <a:buFontTx/>
              <a:buNone/>
            </a:pPr>
            <a:r>
              <a:rPr lang="ru-RU" altLang="ru-RU" sz="1800">
                <a:latin typeface="Times New Roman" pitchFamily="18" charset="0"/>
                <a:cs typeface="Times New Roman" pitchFamily="18" charset="0"/>
              </a:rPr>
              <a:t>на 195 независимых государств, которые взаимодействуют между собой путём дипломатических отношений, путешествий, торговли или военных действий. </a:t>
            </a:r>
          </a:p>
        </p:txBody>
      </p:sp>
      <p:sp>
        <p:nvSpPr>
          <p:cNvPr id="12295" name="Прямоугольник 5"/>
          <p:cNvSpPr>
            <a:spLocks noChangeArrowheads="1"/>
          </p:cNvSpPr>
          <p:nvPr/>
        </p:nvSpPr>
        <p:spPr bwMode="auto">
          <a:xfrm>
            <a:off x="395288" y="115888"/>
            <a:ext cx="83534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Планета Земля</a:t>
            </a:r>
            <a:endParaRPr lang="ru-RU" altLang="ru-RU"/>
          </a:p>
        </p:txBody>
      </p:sp>
      <p:pic>
        <p:nvPicPr>
          <p:cNvPr id="12296" name="Picture 2" descr="http://www.radionetplus.ru/uploads/posts/2012-12/1354866810_zemlya-mks-0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688" y="4984750"/>
            <a:ext cx="2605087"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7" name="Picture 4" descr="http://files.adme.ru/files/news/part_37/379055/earth-from-spac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7763" y="5038725"/>
            <a:ext cx="2757487"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8" name="Picture 6" descr="http://stella-sol.info/wp-content/uploads/2013/02/%D0%97%D0%B5%D0%BC%D0%BB%D1%8F-%D0%BD%D0%BE%D1%87%D1%8C%D1%8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0975" y="3403600"/>
            <a:ext cx="25765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Picture 8" descr="http://portalsafety.at.ua/_nw/37/9640581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27763" y="3338513"/>
            <a:ext cx="2757487" cy="157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5622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Заголовок 1"/>
          <p:cNvSpPr>
            <a:spLocks noGrp="1"/>
          </p:cNvSpPr>
          <p:nvPr>
            <p:ph type="title"/>
          </p:nvPr>
        </p:nvSpPr>
        <p:spPr/>
        <p:txBody>
          <a:bodyPr/>
          <a:lstStyle/>
          <a:p>
            <a:pPr eaLnBrk="1" hangingPunct="1"/>
            <a:endParaRPr lang="ru-RU" altLang="ru-RU" smtClean="0"/>
          </a:p>
        </p:txBody>
      </p:sp>
      <p:sp>
        <p:nvSpPr>
          <p:cNvPr id="13315" name="Объект 2"/>
          <p:cNvSpPr>
            <a:spLocks noGrp="1"/>
          </p:cNvSpPr>
          <p:nvPr>
            <p:ph idx="1"/>
          </p:nvPr>
        </p:nvSpPr>
        <p:spPr/>
        <p:txBody>
          <a:bodyPr/>
          <a:lstStyle/>
          <a:p>
            <a:pPr eaLnBrk="1" hangingPunct="1"/>
            <a:endParaRPr lang="ru-RU" altLang="ru-RU" smtClean="0"/>
          </a:p>
        </p:txBody>
      </p:sp>
      <p:pic>
        <p:nvPicPr>
          <p:cNvPr id="13316"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25"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250825" y="260350"/>
            <a:ext cx="8785225" cy="585788"/>
          </a:xfrm>
          <a:prstGeom prst="rect">
            <a:avLst/>
          </a:prstGeom>
        </p:spPr>
        <p:txBody>
          <a:bodyPr>
            <a:spAutoFit/>
          </a:bodyPr>
          <a:lstStyle/>
          <a:p>
            <a:pPr algn="ctr" fontAlgn="auto">
              <a:spcBef>
                <a:spcPts val="0"/>
              </a:spcBef>
              <a:spcAft>
                <a:spcPts val="0"/>
              </a:spcAft>
              <a:defRPr/>
            </a:pPr>
            <a:endParaRPr lang="ru-RU" sz="3200" b="1" cap="all" dirty="0">
              <a:latin typeface="Times New Roman" panose="02020603050405020304" pitchFamily="18" charset="0"/>
              <a:cs typeface="Times New Roman" panose="02020603050405020304" pitchFamily="18" charset="0"/>
            </a:endParaRPr>
          </a:p>
        </p:txBody>
      </p:sp>
      <p:sp>
        <p:nvSpPr>
          <p:cNvPr id="13318" name="Прямоугольник 5"/>
          <p:cNvSpPr>
            <a:spLocks noChangeArrowheads="1"/>
          </p:cNvSpPr>
          <p:nvPr/>
        </p:nvSpPr>
        <p:spPr bwMode="auto">
          <a:xfrm>
            <a:off x="107950" y="188913"/>
            <a:ext cx="8928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Движение Земли</a:t>
            </a:r>
            <a:endParaRPr lang="ru-RU" altLang="ru-RU" b="1"/>
          </a:p>
        </p:txBody>
      </p:sp>
      <p:sp>
        <p:nvSpPr>
          <p:cNvPr id="13319" name="Прямоугольник 6"/>
          <p:cNvSpPr>
            <a:spLocks noChangeArrowheads="1"/>
          </p:cNvSpPr>
          <p:nvPr/>
        </p:nvSpPr>
        <p:spPr bwMode="auto">
          <a:xfrm>
            <a:off x="155575" y="692150"/>
            <a:ext cx="8737600" cy="275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2400" b="1">
                <a:latin typeface="Times New Roman" pitchFamily="18" charset="0"/>
                <a:cs typeface="Times New Roman" pitchFamily="18" charset="0"/>
              </a:rPr>
              <a:t>Вращение вокруг своей оси</a:t>
            </a:r>
          </a:p>
          <a:p>
            <a:pPr algn="ctr" eaLnBrk="1" hangingPunct="1">
              <a:spcBef>
                <a:spcPct val="0"/>
              </a:spcBef>
              <a:buFontTx/>
              <a:buNone/>
            </a:pPr>
            <a:r>
              <a:rPr lang="ru-RU" altLang="ru-RU" sz="1800" b="1">
                <a:latin typeface="Times New Roman" pitchFamily="18" charset="0"/>
                <a:cs typeface="Times New Roman" pitchFamily="18" charset="0"/>
              </a:rPr>
              <a:t>Вращение Земли вокруг своей оси приводит к тому что </a:t>
            </a:r>
            <a:r>
              <a:rPr lang="ru-RU" altLang="ru-RU" sz="1800">
                <a:latin typeface="Times New Roman" pitchFamily="18" charset="0"/>
                <a:cs typeface="Times New Roman" pitchFamily="18" charset="0"/>
              </a:rPr>
              <a:t>Солнце поднимается над горизонтом каждый день и опускается за него каждую ночь. Собственно, это и является причиной того, что </a:t>
            </a:r>
            <a:r>
              <a:rPr lang="ru-RU" altLang="ru-RU" sz="1800" b="1">
                <a:latin typeface="Times New Roman" pitchFamily="18" charset="0"/>
                <a:cs typeface="Times New Roman" pitchFamily="18" charset="0"/>
              </a:rPr>
              <a:t>день и ночь сменяют друг друга. </a:t>
            </a:r>
          </a:p>
          <a:p>
            <a:pPr algn="ctr" eaLnBrk="1" hangingPunct="1">
              <a:spcBef>
                <a:spcPct val="0"/>
              </a:spcBef>
              <a:buFontTx/>
              <a:buNone/>
            </a:pPr>
            <a:r>
              <a:rPr lang="ru-RU" altLang="ru-RU" sz="1800">
                <a:latin typeface="Times New Roman" pitchFamily="18" charset="0"/>
                <a:cs typeface="Times New Roman" pitchFamily="18" charset="0"/>
              </a:rPr>
              <a:t>Все объекты на земной поверхности вращаются вместе с Землей. Если наблюдать за нашей планетой из космоса со стороны Северного полюса, можно увидеть, что она вращается вокруг своей оси против часовой стрелки, с запада на восток. </a:t>
            </a:r>
          </a:p>
          <a:p>
            <a:pPr algn="ctr" eaLnBrk="1" hangingPunct="1">
              <a:spcBef>
                <a:spcPct val="0"/>
              </a:spcBef>
              <a:buFontTx/>
              <a:buNone/>
            </a:pPr>
            <a:r>
              <a:rPr lang="ru-RU" altLang="ru-RU" sz="1800" b="1">
                <a:latin typeface="Times New Roman" pitchFamily="18" charset="0"/>
                <a:cs typeface="Times New Roman" pitchFamily="18" charset="0"/>
              </a:rPr>
              <a:t>Полный оборот вокруг своей оси Земля совершает примерно за 24 ч. </a:t>
            </a:r>
          </a:p>
          <a:p>
            <a:pPr algn="ctr" eaLnBrk="1" hangingPunct="1">
              <a:spcBef>
                <a:spcPct val="0"/>
              </a:spcBef>
              <a:buFontTx/>
              <a:buNone/>
            </a:pPr>
            <a:r>
              <a:rPr lang="ru-RU" altLang="ru-RU" sz="1800">
                <a:latin typeface="Times New Roman" pitchFamily="18" charset="0"/>
                <a:cs typeface="Times New Roman" pitchFamily="18" charset="0"/>
              </a:rPr>
              <a:t>Этот период </a:t>
            </a:r>
            <a:r>
              <a:rPr lang="ru-RU" altLang="ru-RU" sz="1800" b="1">
                <a:latin typeface="Times New Roman" pitchFamily="18" charset="0"/>
                <a:cs typeface="Times New Roman" pitchFamily="18" charset="0"/>
              </a:rPr>
              <a:t>называется сутками.</a:t>
            </a:r>
          </a:p>
        </p:txBody>
      </p:sp>
      <p:sp>
        <p:nvSpPr>
          <p:cNvPr id="13320" name="AutoShape 6" descr="https://encrypted-tbn3.gstatic.com/images?q=tbn:ANd9GcRaf-p9xzKmwob_-5XQwRKi8KoxIycR2FrkN8wJQpr9UZsynIgxH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sp>
        <p:nvSpPr>
          <p:cNvPr id="13321" name="AutoShape 8" descr="https://encrypted-tbn3.gstatic.com/images?q=tbn:ANd9GcRaf-p9xzKmwob_-5XQwRKi8KoxIycR2FrkN8wJQpr9UZsynIgxHQ"/>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sp>
        <p:nvSpPr>
          <p:cNvPr id="13322" name="AutoShape 10" descr="https://encrypted-tbn3.gstatic.com/images?q=tbn:ANd9GcR7p13lNAY8e6nWG46kNl7J4UbPDd-rhMWGIC2fRxbo0USb2fWK"/>
          <p:cNvSpPr>
            <a:spLocks noChangeAspect="1" noChangeArrowheads="1"/>
          </p:cNvSpPr>
          <p:nvPr/>
        </p:nvSpPr>
        <p:spPr bwMode="auto">
          <a:xfrm>
            <a:off x="460375"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pic>
        <p:nvPicPr>
          <p:cNvPr id="13323" name="Picture 12" descr="Интернет урок по окружающему миру Смена дня и ночи окружающий мир мультфильм Интернет урок интересное "/>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6313" y="3525838"/>
            <a:ext cx="4106862" cy="266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4" name="Прямоугольник 11"/>
          <p:cNvSpPr>
            <a:spLocks noChangeArrowheads="1"/>
          </p:cNvSpPr>
          <p:nvPr/>
        </p:nvSpPr>
        <p:spPr bwMode="auto">
          <a:xfrm>
            <a:off x="107950" y="3427413"/>
            <a:ext cx="441007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a:latin typeface="Times New Roman" pitchFamily="18" charset="0"/>
                <a:cs typeface="Times New Roman" pitchFamily="18" charset="0"/>
              </a:rPr>
              <a:t>Если Земля перестала бы вращаться вокруг своей оси и вокруг Солнца, она была бы обращена к Солнцу всегда одной стороной, на которой был бы вечный день. Температура на этой стороне Земли достигла бы 100 </a:t>
            </a:r>
            <a:r>
              <a:rPr lang="ru-RU" altLang="ru-RU" sz="1800" baseline="30000">
                <a:latin typeface="Times New Roman" pitchFamily="18" charset="0"/>
                <a:cs typeface="Times New Roman" pitchFamily="18" charset="0"/>
              </a:rPr>
              <a:t>0</a:t>
            </a:r>
            <a:r>
              <a:rPr lang="ru-RU" altLang="ru-RU" sz="1800">
                <a:latin typeface="Times New Roman" pitchFamily="18" charset="0"/>
                <a:cs typeface="Times New Roman" pitchFamily="18" charset="0"/>
              </a:rPr>
              <a:t>С и более, и вся вода испарилась бы. Неосвещённая сторона планеты превратилась бы в царство вечного холода, где в виде гигантской ледяной шапки скопилась бы земная влага.</a:t>
            </a:r>
          </a:p>
        </p:txBody>
      </p:sp>
    </p:spTree>
    <p:extLst>
      <p:ext uri="{BB962C8B-B14F-4D97-AF65-F5344CB8AC3E}">
        <p14:creationId xmlns:p14="http://schemas.microsoft.com/office/powerpoint/2010/main" val="34509413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p:txBody>
          <a:bodyPr/>
          <a:lstStyle/>
          <a:p>
            <a:pPr eaLnBrk="1" hangingPunct="1"/>
            <a:endParaRPr lang="ru-RU" altLang="ru-RU" smtClean="0"/>
          </a:p>
        </p:txBody>
      </p:sp>
      <p:sp>
        <p:nvSpPr>
          <p:cNvPr id="14339" name="Объект 2"/>
          <p:cNvSpPr>
            <a:spLocks noGrp="1"/>
          </p:cNvSpPr>
          <p:nvPr>
            <p:ph idx="1"/>
          </p:nvPr>
        </p:nvSpPr>
        <p:spPr/>
        <p:txBody>
          <a:bodyPr/>
          <a:lstStyle/>
          <a:p>
            <a:pPr eaLnBrk="1" hangingPunct="1"/>
            <a:endParaRPr lang="ru-RU" altLang="ru-RU" smtClean="0"/>
          </a:p>
        </p:txBody>
      </p:sp>
      <p:pic>
        <p:nvPicPr>
          <p:cNvPr id="14340"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Прямоугольник 7"/>
          <p:cNvSpPr>
            <a:spLocks noChangeArrowheads="1"/>
          </p:cNvSpPr>
          <p:nvPr/>
        </p:nvSpPr>
        <p:spPr bwMode="auto">
          <a:xfrm>
            <a:off x="107950" y="549275"/>
            <a:ext cx="8928100"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2400" b="1">
                <a:latin typeface="Times New Roman" pitchFamily="18" charset="0"/>
                <a:cs typeface="Times New Roman" pitchFamily="18" charset="0"/>
              </a:rPr>
              <a:t>Вращение Земли вокруг Солнца.</a:t>
            </a:r>
            <a:r>
              <a:rPr lang="ru-RU" altLang="ru-RU" sz="2400">
                <a:latin typeface="Times New Roman" pitchFamily="18" charset="0"/>
                <a:cs typeface="Times New Roman" pitchFamily="18" charset="0"/>
              </a:rPr>
              <a:t> </a:t>
            </a:r>
          </a:p>
          <a:p>
            <a:pPr algn="ctr" eaLnBrk="1" hangingPunct="1">
              <a:spcBef>
                <a:spcPct val="0"/>
              </a:spcBef>
              <a:buFontTx/>
              <a:buNone/>
            </a:pPr>
            <a:r>
              <a:rPr lang="ru-RU" altLang="ru-RU" sz="1800">
                <a:latin typeface="Times New Roman" pitchFamily="18" charset="0"/>
                <a:cs typeface="Times New Roman" pitchFamily="18" charset="0"/>
              </a:rPr>
              <a:t>Земля вращается вокруг Солнца за один год</a:t>
            </a:r>
            <a:r>
              <a:rPr lang="ru-RU" altLang="ru-RU" sz="1800" b="1">
                <a:latin typeface="Times New Roman" pitchFamily="18" charset="0"/>
                <a:cs typeface="Times New Roman" pitchFamily="18" charset="0"/>
              </a:rPr>
              <a:t>, </a:t>
            </a:r>
            <a:r>
              <a:rPr lang="ru-RU" altLang="ru-RU" sz="1800">
                <a:latin typeface="Times New Roman" pitchFamily="18" charset="0"/>
                <a:cs typeface="Times New Roman" pitchFamily="18" charset="0"/>
              </a:rPr>
              <a:t>при этом </a:t>
            </a:r>
            <a:r>
              <a:rPr lang="ru-RU" altLang="ru-RU" sz="1800" b="1">
                <a:latin typeface="Times New Roman" pitchFamily="18" charset="0"/>
                <a:cs typeface="Times New Roman" pitchFamily="18" charset="0"/>
              </a:rPr>
              <a:t>на ней происходит </a:t>
            </a:r>
          </a:p>
          <a:p>
            <a:pPr algn="ctr" eaLnBrk="1" hangingPunct="1">
              <a:spcBef>
                <a:spcPct val="0"/>
              </a:spcBef>
              <a:buFontTx/>
              <a:buNone/>
            </a:pPr>
            <a:r>
              <a:rPr lang="ru-RU" altLang="ru-RU" sz="1800" b="1">
                <a:latin typeface="Times New Roman" pitchFamily="18" charset="0"/>
                <a:cs typeface="Times New Roman" pitchFamily="18" charset="0"/>
              </a:rPr>
              <a:t>смена времён года.</a:t>
            </a:r>
            <a:r>
              <a:rPr lang="ru-RU" altLang="ru-RU" sz="1800">
                <a:latin typeface="Times New Roman" pitchFamily="18" charset="0"/>
                <a:cs typeface="Times New Roman" pitchFamily="18" charset="0"/>
              </a:rPr>
              <a:t> </a:t>
            </a:r>
          </a:p>
          <a:p>
            <a:pPr algn="ctr" eaLnBrk="1" hangingPunct="1">
              <a:spcBef>
                <a:spcPct val="0"/>
              </a:spcBef>
              <a:buFontTx/>
              <a:buNone/>
            </a:pPr>
            <a:r>
              <a:rPr lang="ru-RU" altLang="ru-RU" sz="1800">
                <a:latin typeface="Times New Roman" pitchFamily="18" charset="0"/>
                <a:cs typeface="Times New Roman" pitchFamily="18" charset="0"/>
              </a:rPr>
              <a:t>Расчеты ученых показывают, что за все время существования Земли - 4,6 млрд лет -расстояние между ней и Солнцем оставалось практически неизменным.</a:t>
            </a:r>
          </a:p>
          <a:p>
            <a:pPr algn="ctr" eaLnBrk="1" hangingPunct="1">
              <a:spcBef>
                <a:spcPct val="0"/>
              </a:spcBef>
              <a:buFontTx/>
              <a:buNone/>
            </a:pPr>
            <a:r>
              <a:rPr lang="ru-RU" altLang="ru-RU" sz="1800">
                <a:latin typeface="Times New Roman" pitchFamily="18" charset="0"/>
                <a:cs typeface="Times New Roman" pitchFamily="18" charset="0"/>
              </a:rPr>
              <a:t>Если бы Солнце перестало притягивать Землю, она бы улетела</a:t>
            </a:r>
          </a:p>
          <a:p>
            <a:pPr algn="ctr" eaLnBrk="1" hangingPunct="1">
              <a:spcBef>
                <a:spcPct val="0"/>
              </a:spcBef>
              <a:buFontTx/>
              <a:buNone/>
            </a:pPr>
            <a:r>
              <a:rPr lang="ru-RU" altLang="ru-RU" sz="1800">
                <a:latin typeface="Times New Roman" pitchFamily="18" charset="0"/>
                <a:cs typeface="Times New Roman" pitchFamily="18" charset="0"/>
              </a:rPr>
              <a:t> в космос в 40 раз быстрее пули! </a:t>
            </a:r>
          </a:p>
          <a:p>
            <a:pPr algn="ctr" eaLnBrk="1" hangingPunct="1">
              <a:spcBef>
                <a:spcPct val="0"/>
              </a:spcBef>
              <a:buFontTx/>
              <a:buNone/>
            </a:pPr>
            <a:r>
              <a:rPr lang="ru-RU" altLang="ru-RU" sz="1800">
                <a:latin typeface="Times New Roman" pitchFamily="18" charset="0"/>
                <a:cs typeface="Times New Roman" pitchFamily="18" charset="0"/>
              </a:rPr>
              <a:t>Если бы Земля двигалась по орбите медленнее, она не смогла бы противостоять притяжению Солнца и упала бы на него.</a:t>
            </a:r>
          </a:p>
          <a:p>
            <a:pPr algn="ctr" eaLnBrk="1" hangingPunct="1">
              <a:spcBef>
                <a:spcPct val="0"/>
              </a:spcBef>
              <a:buFontTx/>
              <a:buNone/>
            </a:pPr>
            <a:r>
              <a:rPr lang="ru-RU" altLang="ru-RU" sz="1800">
                <a:latin typeface="Times New Roman" pitchFamily="18" charset="0"/>
                <a:cs typeface="Times New Roman" pitchFamily="18" charset="0"/>
              </a:rPr>
              <a:t>Если бы Земля находилась ближе к Солнцу, температура на ней была бы намного выше. Если бы Земля находилась дальше от Солнца, температура на ней была бы отрицательной. </a:t>
            </a:r>
          </a:p>
          <a:p>
            <a:pPr eaLnBrk="1" hangingPunct="1">
              <a:spcBef>
                <a:spcPct val="0"/>
              </a:spcBef>
              <a:buFontTx/>
              <a:buNone/>
            </a:pPr>
            <a:endParaRPr lang="ru-RU" altLang="ru-RU" sz="1800" b="1">
              <a:latin typeface="Times New Roman" pitchFamily="18" charset="0"/>
              <a:cs typeface="Times New Roman" pitchFamily="18" charset="0"/>
            </a:endParaRPr>
          </a:p>
        </p:txBody>
      </p:sp>
      <p:sp>
        <p:nvSpPr>
          <p:cNvPr id="14342" name="Прямоугольник 10"/>
          <p:cNvSpPr>
            <a:spLocks noChangeArrowheads="1"/>
          </p:cNvSpPr>
          <p:nvPr/>
        </p:nvSpPr>
        <p:spPr bwMode="auto">
          <a:xfrm>
            <a:off x="107950" y="115888"/>
            <a:ext cx="90360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Движение Земли</a:t>
            </a:r>
            <a:endParaRPr lang="ru-RU" altLang="ru-RU" b="1"/>
          </a:p>
        </p:txBody>
      </p:sp>
      <p:sp>
        <p:nvSpPr>
          <p:cNvPr id="14343" name="AutoShape 2" descr="data:image/jpeg;base64,/9j/4AAQSkZJRgABAQAAAQABAAD/2wCEAAkGBhQSEBUUExQUFRQVFBUXFBgWFBQUFxQXFRQXFBcVFBcXHCYeFxokGRQUHy8gJCcpLCwsFR4xNTAqNSYrLCkBCQoKDgwOGg8PGi4kHyQsLCwsKi0vLjQwKS8sLCwxKS0tLCwqLSwsLCwsMCwtLCkpLCwsKiwsKSwsLCwsKiwsLP/AABEIAKYBLwMBIgACEQEDEQH/xAAcAAACAgMBAQAAAAAAAAAAAAAAAQQFAgMGBwj/xAA/EAACAQIDBAcFBgUEAgMAAAABAgADEQQSIQUxQVEGEyJhcYGRBzKhsdEUI0JSweEVU4KS8HKi0vEzYiRDwv/EABoBAQADAQEBAAAAAAAAAAAAAAACAwQBBQb/xAAyEQACAgEDAgQFAwMFAQAAAAAAAQIRAxIhMQRREyJB8GGBkaHRMnHhUlOxFCNCwfEF/9oADAMBAAIRAxEAPwDw2EcUAI4ERQBxRmKAMCELRQAjijEAUcIoAQhGBAFHFeEAYihGYA/CKKEAZihHaAKO0IWgChCEAcCI7bjLuhUptTOiAM3usoFiB2irjW1iNDp2uMtxY/E2ui/Di8VtXRRQm/G0lVyFN14GWvRnYqYl6iuWW1MFCCB22dKaZrjVbuOUqyeS79CtwalpKOE6Sn0YX7IlRus61q1NSqgNam7Ogsm8vemxGvESRjujFMUmYLUplKtJSGrUqhdajFblUF6bCw39/KVeLEaGcnGDOlxmxcPmxCUxVzYa7Es62qKtQI66L2G7Wh13HSRtsYPDJRpNTSsGrIXXNURgtqjIQQEF/d334zqyJ+hxxoowIoRqJYRFHaKEAIQhACEcUAJuwhXOM/u31mmMTqdOzsXTsvKez16sDIrgsbOh7WW3EHvPIbj4yup4UDEKhsy9YqnkRmAmGLazZR+ABfMat/uLTSlQhgw0III7iNRLs04yWlKmjTnyQdRUar37s6/aXR2jSpYu6/eK2emLn7ql12RRv1LC51vpl5x7c2XQwnWOKVOrmxDU1UtUy0lVAxU2IOc5t9zoBbjOarbarOahZyTVAFS9u1Y3HhqL6TbS6SV1d3D9pyGe6qwLDc1iLBhzGsweHPv72KdUexebU6MUlSoFdKZXElVaqzjsGkjin2VNyCx4DdMtq9HqAGIs1OjkxFNUZjUK5WolivZDHU66jhOZr7TqOpV2JDVOsN9e2RlLc72kul0nxAZiKnvkFrojXKjKGsQbG3KPDn397DVHsQto7PahVam9rrbcbggi6kHiCCD5yOTNuLxb1XLuxZmNyTvM0y9XW5WxkwgYp0DBjMxhAGRCDGKAEI4oAQhNlOiWNlFz3QODXCXuD6NE2zsfBdT6mdLsjoDhauIFGpWrLmHvIEezcitt1+UnKDhWr1KY54SdR3PPlW5sN5m7FtrlG5RYd54nzJPlaej9JfY1VwatWoVVxCKCdBldDuuy34anxE8zZCDYzrVR/c0KS016mMl4LaLUhUC2+8TKeYAZXBXkbqJEhKmrIl5V6YV2cv2Qxek9wvutRvlsN1u0biA6SkgoKVKmjujVMitclHzZrkk89N2ugEo4SPhx7EtTOh270lz1K4pLTC1XOaoqkPUTNmUNc6cCbAXI11lRitoNUSkhtakpVbcixfXvuxkaKdjBRVI422EIQkjgxCKEAI4oQAmwUDa/AzOhR4nyl1sfBBjmbcDoOZ/aXwwuRTlzLGmyZsH2Z4vFBWFOotNtzdVUa45iwtbvJE6DEewzG0iHRqNWx0TMablgCwWzi3Di26bKONrU1IWq6Bt+V3Gg4Gx/y0nbL6RYjD/+Os4DG737WbxD3HCTeOEH+oy4uud24nlm1dk1sNVNOvTelUG9XUqfHXeO8SHPV+kuK+2qDiCKjBQtwFVl1NiLDfrPM9p7OajUKnUb1P5hzmTUm2kzZDJqIkYijvOlgQAjVLmwv6TZVwbqQGUgkXsRractE1CUlaWxqMY3f53TauCc/hb0My/h78reJA+c5qj3JrBlfEX9CNGZI+wnmv8Acv1k3AdHXqmylfW/yjXHud/0+X1RUx2nrHR72HVqwDOwVTxInX4X2C0QO1WPkn7yvx4dypwa5PnkKfrMZ9E4n2CUCOzWIPeg+s5Pb/sLq0gWRgwHIfpOePDuFFvZHkcAJb7R6NPRJDMvxEgfYT+ZP7hLNcS3/T5PRGhVJIA47u+dXs3Z4przY+8f08JU7F2eetBNrKCdCDruG7x+E6RRPQ6WCa1nj9fKUJeG1RcYHZY6sMW1OtuQ3+unhrNLNlfMlwL3FjqO8GJsWTTCi9tSSOZP0sJGasV3zC8ebJk11f8A6RnkxRgoR+f70df0Z6ViliQ1diabpUWrftBxlzIpXnmFgf8A25TzTpLslcxqUhZCScu8pc9kHnwly2LuLW8Il10NiG0N92s9FYf9upcmePUSU01xZwJEUk7QolXIItqfUGxke+un1nnntijihAHmihHAFCZad/fMYAQjtCAKZItyBEZnh/enVycfBYYbDNUYIgux3CeobP8AZvXp07ZUZgtsubjxtzNzPO+j2MNLFUmH8xLjmMwJHwn0TsvaSYqzKwBAJsCF10uoB85LPmcfLEhjwwyfqPJc7ZsrbwSCPA7vW8l0qS1CAps2g7XMnQWnfbe6IUKlJ6tmp1feLLoSfylb2vYDzlW+yKRpUqmdjcrmc77k3VmJ0Goty1AmbIsct1f7du5GGCcbUq2+/wCDm6vR5gL/ABB0BBsdZTdM+jOXDCozC6ubG1+zYX/T0npu1cNkVatg4GtuQ523E3nCdNdoiqrj8PVMd1vwnhM2J3JUaJ44YlZ5hakPzN6L9YfaUG6mPMk/SRiZmlAkEgaDf3cNfWbVCy5ZpcRil8vzZKw+13Q3QIP6F+e/4x43bNSoQSbWFuzcX8dZhV2TUVFcrdWFwQQw8ytwPCRCJ2WBRdyjTLp9T1UIeFKUknvRk9YneTMc0JtwlAu4AnTE5N8lr0c6PPiaiqoJuRwn0Z0K9m9HCIrOoarbiLhfqZA9kvQ5cPQFZl7bjs9w5z0Mzy+p6ht6VwSSCF4rxXnmvIToyvCY3jvCyCjlOmHs9o4xCQoWrbQgWB8frPnHpV0XqYSqyspFjProGcR7UOiC4rDNUUfeINe8ftPR6bqHF0+CDR859Gm+8Yc0+RE6UTk9cPXB5HXw3H4TqgwIBGoIuPAz6XpZJxo8TroNT1dy52bRUqQfKV+0KPa8B4/4Y8LVIU20Ol+dv+7esRq3033mXJ1Hg5mq29SuGHVC73Iaaay16N7KOKxVOluBJJ/0qMx+VvOV9WnbwmWG2kcPdwSLKdQbeXna03zk3BuHbYrxpa1q7kX2k4dPtrIroMhcW5dtha404TkmwD8BccwQR8IsZijUqM7G5Ykk+M1ioQdDaeS9TfJ9OpYnzGv2f5sxKwklce34gGHeL/HfJOAw9Gq+Vi1MndYggnlruMg56VbRZj6eOaShjkrfo9vvx9ysjEsdqbK6pyEOZbC50JB5G2795WyUZqStFefBkwTePIqaHaSMDVCt2hcEEHdxFtL8dZHm3C0cza6KNWPJRqfPgO8iWQvUqK8bakq5OidOsVQxWqCBY9lXRBe3eTcnmNBzvOfx+GFOoVBuBxmFbEFmJ3X4DcBuAHcBYeU1kzRnzRyLjfv7/wCzV1PURyrjfv73+rdCm/C0yzC3/QmtKdyAONpJxFXKMi/1H8x+kxuTT25KMeNNOc+F9/h/PoWlApTZfxNmGvAazqqOOqKAUYgjkZ5/Rq8DvnomzcOK2FWqhW4GWoL7mBN9PCx85PqK8HvuZMrlPInFUknsve/zLzDdNsQaYQgMBvNibi+vreWDdLKmCoLT6umxa+XO1zl4ZkG627fvE44VGX3T2uFv0kR7km5JPO9/jO9J0+reXHb36GXN1koqlz3LWhtlmzBicrAkgaC4uRYDQa6Si2/jyMM197nKP1t3WHymdasFBJNgN5nK7W2iarDfkF8o8d587D0mvNGELdbuvsZ+mU8jSfC90QQZMwGNCXDC6tv4enI/5xkKb8FTBcX90XZv9Ki5HmBbzmXG2pLSe3iclNaeS7yomUJUy2FyCGvd7Eg2BG7KLd0qNpMpqEoOyT4Dy/zjI9WqWYsd5JJ8SbzCXZc+taUqRfm6jxFpSpWOdP0A2V12KRebAfGcvPSvYrSBx1O/OY8j0wbMqPo3DUAiKo3KAB5C0zMZmJnz2RlqEYrxmKYpMkF44oCIsGYg6BgQdxFj4GITITZjZFnyx7Tdj9RjKi23Mbesodl7aNPsvqh5b114d3dPQvbpSAxjd4HyE8rpUszADj8Od/CfR9POWmLXJnnjWTytHoGz8QuQupRiykDW+UHQtl56W1mtCo43nDVqxLErcAaLrYgDQef7x/b6n53/ALj9ZbNQnNynbM0unlHywapHY4vGBV7TZV368T+pnM7W2v1nZXRB6t3n6SuZyTckk9+sxk5ZfLpiqR3H0yi9UnbGIARQlJqGYpso0Gdgqi7HQCdtsLYyYchyA9UcwGVT/wCoI+Pyjd7JWQnkjDeTOcwewsUQHCMq8C5yAg8VzWLDwvJGN2MVW9U01PCxNz3ZbfETs8ftI1L1KhIsN9gNw1nCY7Emo5c8fdHIcBKtGRu2qOw6t/pg7j2fvYrXoEcPSbnbIgG5n7RtwUHsjzOvks7TojtGn1RSoaaFSMpYqM2a5tr4eE3dJOjWHbM3aV8t+xZtBpcpxHhbdPRjhWjVF7lcepUW01v7s87tFN2Iw5Rsp8iNxHMXmmY2qLiXs33++zW8bG3xkZ95mVCoVYMOBk87KaqC9JbrxFxoeIF98rclF2zbjxzz4lDGrabdLmnX+KK22sstk7SenmseyFJYc7WA87kDzlZJHu0+9z8F+pP+2XwdOzGoKV6uC+TpQltQ4J37j+omp+ko/ChPiQB8Jz0uKGxW6rrX4m4XTRT+Nr8+A4792+5ZskuDE+lxLlETEYqpWOp05blH1gmCX8Tn+lb/ADIkpaJy5raX5X/wSORrp9JRJtS8xfslUdiz2L0ZpYiqtMYlaZY2BqU2CgncCVJ3yZt7oBisCHV1FS4Wz0TnU09+YaX94Lpa4secqMFjDTdXG9Tcab/HWeydCPaPTsErMr02y5ww7dI5QOyT7wAFrd2nKaIxjJNw5rgjDK8b8319/A8FMU9f9rHQqi2ID4cpeqgqApYA3vbOBpra4Yb+M8kq0ijFWFmBsQRqCJkvei1STNc732TbRFLG0yfzD4zgwZY7Cx5pVlbkROSjqi0SPsmIym6IbcXFYRHBuQAG8QJcmfPZItclyMTFMiIrTHKJIUYhaO0RiAEyEQErukW11w2GeqxtYHL3k7psxxZFngHtm2lnxr2O429NJ57S7KFuLdlf/wBH0sP6jLDpPtM1q7MTe5JlRPosS0RS+BWpU7FHaKMTpEUZhaEADAQEaLcgc4B1HRrZuWmah95t3cv77/SWL1COOstRhRTw66W0t6afSU7b9Z6eJVGjwMk9c9RA2vXslr6sfgNfpKWTtrv27ch89fpIMjN7noYI1BDE2rXKEPTYgj4fUTTCUyje65LzDEOX1O+95DlqtHUZtBffb42lfXQBmtuubX8fpMrd8l0TXLLZm3XorlAUi5Ot/wBJWQlc4RmqkjTg6jL089eKVMnvRWoSVIViScp3a/lP1+M0YwEEAggKAAD6n1JJ85oBkqnj2AsbMOR19OXlHmiqXBb4mPL+vyt+q4fy9Pl9A2ZQzVVFgdRodx8e6dbj1sxpntWGZifxMwNz3aWFu6czTqrYlVsTbW+6x4TbTxjAlj2jb8Vz85sxvTC2efkXnpOyz7TrooItY236W/WVdfCkC+ltPK8mYPH5QfhNi7URicw4Dhe55HunHomlb3IblIZkN0kYwLe4GUcvhNSrpKIxuVHWdD0d2+6lKbklV/8AFf8ADrmKg8Bck24EnmZG6W4TP98PeByvzI/Cx5nh6SoVyCCN4tby3ToQespMODofW1x8bTYscXFqtzFkbx5FNPY46ANoo5iPTPTvZb7QDhagRzem2jD9Z9DYPGJVQOjBlI0InxbSqlTcT0DoT7UK2EIF7rxU7jMefp9fmjySTPpi0Vpx+wvajhMQBmbq279R6zp6O1aLi61UP9QnlTwtPdE7JNo7SLV2pRUXaog/qE53bntLwmHBs+dhwXd6xHE3whZ1GIxK01LOQqgXJM8C9q3tE+0MadM/drcDv7zK/pv7VquKJVTlTgo3fvPOa9Ysbmepg6bR5pckGzBmubwvFCbSIR3gTAiAKOKEAJuwTgVEJ3B1J8AwJmoCbKeGZtwJnG6JRjKTpKz1PaxyjqzwOnhw+FpR1BrJ9HE9fRpM57YphH3e9TGW/mLHzmDZV3an1+Jm7p8i8NUrZ5WfopQyPW1FfF7/AEW/2OOx7Xqt429NJHkjHteq/DtH5yPJM0pJKkEIQnDpuevcbuA4+R/SV1c3YyUxsJDbUmZsiothuIiKO8UqLAhHCASsP7om3NpaaMM2lpumuO8UUS2Zla4O+/CYop36aa7wI4hKnjUpNnbNq1LEXGo3677/AC0hUrXFrW5m5JPr/ms1QlsYpJHLYTotj0yaQPK/zv8ArOdltSxxpYUm9r3A8SbfU+Ustq2iqcYSpTvn0Oeag3IzHIeRkkbUqfmPmSY/4m3EKf6V+k8y59j19HT/ANT+i/JFKxXk07TPFF/tA+Qh/EB/LX4/WNUuw8LC+Mn2Zoo4x13EywpdJqy7mPrI329f5a+rf8ofb0/lr/u/5Rqf9I8DH/cX0f4JVTpNWYaufWQK2OZt5PrNv25f5a+rf8ofxBf5a/7v+Uan/SPAxf3F9H+CFHkPIyYdoAfgT5/rEdpH8qf2r9I1S7DwsC5yfREUUzyPpMlwzHcJv/ij8LDwAHyER2jUOmY+p+s7c+w09Ov+UvovyJNnVPyn0MyGzG4lR4sv1kdsQx3kzEuecVPuNXTriLfz/gscHgaYqLndSLi4118TaWO0qOEp6ZbtyRm+JvYTnLxSuWFykm5M1Yv/AKEMWKUI4YW/Vq6+vv4E37co91FHjdvnp8JrqbQc6X05DQem6R4SzRExPqcrVXS+G3+Cx2RtU0m1uVO/u751hqADMDcMNLbjecDLLZOPdCRfsAEsDy7uRJsPEibcGZx8r4PL6jpHmlqjz/k3bQW1Vu839dZGkjGY9KlmF1bcQePgR+0i9aOYljlFvZnYJ6UmjKE1tXE01K5PcJCWRIsUWzKvVvoJojAimWTt2XJUMwvFCcOhHFGYA6b2N5NVryBNiVSDLMc9OzISjZMvpaYhbQpVQfpJCBCLHQ87y51yV0zRCbsRhcoGoN+RB+U0MwG+dUjlGaISQBvMx2niwxCKewgsDzPEzQ+L0IGl9CeNuXcJHleTJapEo497Y4oQlBcEbRRwBRwgYAoRgQBgCjJgIQBRsbwEUAIyYCBEALCBMUZEAUYMAfjFAHeSKvZpheLWZvD8I9CW8xymOFpgtdvdAJPeBwHeTYecwrVczEnedT+3ISa2jff37+ZYvLG+/t/j6muEISBWEd4oQAhHFAHCBMUAYEUZhaAKMaGBigEqj2abNxbsD5sR5WH9cjioeZm/GaZU/KNf9R1bzGi/0yOGlk9nXYsybPT29syNQ8zMZ1FKkqJhUTDJWOIQs9wczsXZCqP/APXlyjUcdTLDC7Nw6jD0iEPXU1ZwaNR6zl736uovulbEADS6631mV5q9DigcNGBOwwWxqB+xXemuZyGVkcmuBiWUXsLajs62mmjXRcPiT1FAmjVpohamCSrtUvmPH3RrO+L2Xu6Gg5W0ssD0cxFVM6UiUN7MSqqbaGxYgHxnVbJ2fSZKFqeHCVKL3FRWNd3VHzMhIIy5hcG40B4ianqI9TBUOpV0q0KAZjmzAEZGNNgezlIYnvBvIPM/RElDucQy2NuULTrkopSTCoKFOr1z1EdmW5qBa7IApHutlI1Gu7lFi+j9Dq0QVAjfacRTRsjP1gDIEDFd1r8jvMl4qvf3z+COg5GE3YzCtTqNTa2ZGKm2oupsbHjummXEAj4RRkQAJihGYAoRgxQAhGIoAQhCAMGBEUn7ESm2ITrTamLltbXyqWC3O7MQB5zjdKwiwx3RYItXLWV3o5A6BHBu7BQATodTFjOijU1cCorVKSlqiBXFgLZsrkZWK31HcbXk4bZw7jFFTVWpWXPeo1O2em4qKqgAbzMMf0uWotQ//Iz1VIKGsepQt7zIosSN9lOgvxmdPJ7r4fyWtRIWK6MNTDZqiKL01QtcBzUVXNiRZQoYXJm1eioNilYVFFWnTqEI626xsoZCws4v+mk3YjpYrurPSLCm1F6QYg5TTVVemdNUcLe3A6233zxnS9TTqKprszNTdWqurdWab5wqqBa3f3CdvLS/geQkbZwdNUrU6NPDE0gc4AqtWRQwBbOxysQSL256aSsxfRXIaiCsj1UQ1CgVgcgAY5WOmYLqV5XmWI2/R+/enTdauIVlfMwKIHIZ8mlzcjjuHPfJ+3drUaWJrOisazU8gOZTTs9MKziwvfKSLXtqT4RjrW3v0D0vc57aex3okXBKlKbhgpt94ge1+YvbykCdXU6XUym6uScOtEo1Rep0pinmyWuTpcd85W8vg5NeZEJV6ATC8ISZELxQhAGwtGjWIPI8d3nCEAHckkneSSTzvFFCATcLtmtTQolV1Q3uoOmuh04Xjw+3K9NCiVXCG/ZDG2u+3K/HnCE5pXY7bNIx9Tsdtvuzenqewc2bsnh2tfGI417OMxtUILjgxBJBI5i59TFCKRw2/wAVq5lbrGzIuVTc3VbZbDusbW5TPD7br06ZppVdUN7qCba79OF+6EI0o7bJi9Jqq0KVKkz08gcOQ2j53LXtwIzEf9yLhNv4ikuWnWqKtybBiBc7zCE5oj2GpkF6hJuTck3MQihJHB3g0IQAJihCAON1sSORihABlt8PiLwJhCAF4AQhAFCEIAQhCAEIQgDEUIQBgRQhAP/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pic>
        <p:nvPicPr>
          <p:cNvPr id="14344" name="Picture 4" descr="http://upload.wikimedia.org/wikipedia/commons/0/0b/Seasons-ru.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4438" y="4121150"/>
            <a:ext cx="4697412" cy="258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0553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Заголовок 1"/>
          <p:cNvSpPr>
            <a:spLocks noGrp="1"/>
          </p:cNvSpPr>
          <p:nvPr>
            <p:ph type="title"/>
          </p:nvPr>
        </p:nvSpPr>
        <p:spPr/>
        <p:txBody>
          <a:bodyPr/>
          <a:lstStyle/>
          <a:p>
            <a:pPr eaLnBrk="1" hangingPunct="1"/>
            <a:endParaRPr lang="ru-RU" altLang="ru-RU" smtClean="0"/>
          </a:p>
        </p:txBody>
      </p:sp>
      <p:sp>
        <p:nvSpPr>
          <p:cNvPr id="15363" name="Объект 2"/>
          <p:cNvSpPr>
            <a:spLocks noGrp="1"/>
          </p:cNvSpPr>
          <p:nvPr>
            <p:ph idx="1"/>
          </p:nvPr>
        </p:nvSpPr>
        <p:spPr/>
        <p:txBody>
          <a:bodyPr/>
          <a:lstStyle/>
          <a:p>
            <a:pPr eaLnBrk="1" hangingPunct="1"/>
            <a:endParaRPr lang="ru-RU" altLang="ru-RU" smtClean="0"/>
          </a:p>
        </p:txBody>
      </p:sp>
      <p:pic>
        <p:nvPicPr>
          <p:cNvPr id="15364"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2" descr="Луна – один из самых больших спутников в Солнечной систем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5875" y="3141663"/>
            <a:ext cx="3449638" cy="344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Прямоугольник 4"/>
          <p:cNvSpPr>
            <a:spLocks noChangeArrowheads="1"/>
          </p:cNvSpPr>
          <p:nvPr/>
        </p:nvSpPr>
        <p:spPr bwMode="auto">
          <a:xfrm>
            <a:off x="107950" y="188913"/>
            <a:ext cx="8785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Луна - спутник Земли</a:t>
            </a:r>
          </a:p>
        </p:txBody>
      </p:sp>
      <p:sp>
        <p:nvSpPr>
          <p:cNvPr id="15367" name="Прямоугольник 5"/>
          <p:cNvSpPr>
            <a:spLocks noChangeArrowheads="1"/>
          </p:cNvSpPr>
          <p:nvPr/>
        </p:nvSpPr>
        <p:spPr bwMode="auto">
          <a:xfrm>
            <a:off x="250825" y="773113"/>
            <a:ext cx="864235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Луна </a:t>
            </a:r>
            <a:r>
              <a:rPr lang="ru-RU" altLang="ru-RU" sz="1800">
                <a:latin typeface="Times New Roman" pitchFamily="18" charset="0"/>
                <a:cs typeface="Times New Roman" pitchFamily="18" charset="0"/>
              </a:rPr>
              <a:t>- один из самых больших спутников в Солнечной системе, она вращается вокруг Земли по орбите. Луна - самый яркий объект на небе после Солнца.</a:t>
            </a:r>
          </a:p>
          <a:p>
            <a:pPr algn="ctr" eaLnBrk="1" hangingPunct="1">
              <a:spcBef>
                <a:spcPct val="0"/>
              </a:spcBef>
              <a:buFontTx/>
              <a:buNone/>
            </a:pPr>
            <a:r>
              <a:rPr lang="ru-RU" altLang="ru-RU" sz="1800">
                <a:latin typeface="Times New Roman" pitchFamily="18" charset="0"/>
                <a:cs typeface="Times New Roman" pitchFamily="18" charset="0"/>
              </a:rPr>
              <a:t>Луна - </a:t>
            </a:r>
            <a:r>
              <a:rPr lang="ru-RU" altLang="ru-RU" sz="1800" b="1">
                <a:latin typeface="Times New Roman" pitchFamily="18" charset="0"/>
                <a:cs typeface="Times New Roman" pitchFamily="18" charset="0"/>
              </a:rPr>
              <a:t>единственный спутник Земли </a:t>
            </a:r>
            <a:r>
              <a:rPr lang="ru-RU" altLang="ru-RU" sz="1800">
                <a:latin typeface="Times New Roman" pitchFamily="18" charset="0"/>
                <a:cs typeface="Times New Roman" pitchFamily="18" charset="0"/>
              </a:rPr>
              <a:t>и единственный внеземной мир, который посетили люди. Луна удерживается на своей орбите вокруг Земли по той причине, что между двумя этими небесными телами существуют силы тяготения, притягивающие их друг к другу. Земля все время стремится притянуть к себе Луну, а </a:t>
            </a:r>
          </a:p>
          <a:p>
            <a:pPr algn="ctr" eaLnBrk="1" hangingPunct="1">
              <a:spcBef>
                <a:spcPct val="0"/>
              </a:spcBef>
              <a:buFontTx/>
              <a:buNone/>
            </a:pPr>
            <a:r>
              <a:rPr lang="ru-RU" altLang="ru-RU" sz="1800">
                <a:latin typeface="Times New Roman" pitchFamily="18" charset="0"/>
                <a:cs typeface="Times New Roman" pitchFamily="18" charset="0"/>
              </a:rPr>
              <a:t>Луна притягивает к себе Землю.</a:t>
            </a:r>
          </a:p>
        </p:txBody>
      </p:sp>
    </p:spTree>
    <p:extLst>
      <p:ext uri="{BB962C8B-B14F-4D97-AF65-F5344CB8AC3E}">
        <p14:creationId xmlns:p14="http://schemas.microsoft.com/office/powerpoint/2010/main" val="2351924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p:txBody>
          <a:bodyPr/>
          <a:lstStyle/>
          <a:p>
            <a:pPr eaLnBrk="1" hangingPunct="1"/>
            <a:endParaRPr lang="ru-RU" altLang="ru-RU" smtClean="0"/>
          </a:p>
        </p:txBody>
      </p:sp>
      <p:sp>
        <p:nvSpPr>
          <p:cNvPr id="16387" name="Объект 2"/>
          <p:cNvSpPr>
            <a:spLocks noGrp="1"/>
          </p:cNvSpPr>
          <p:nvPr>
            <p:ph idx="1"/>
          </p:nvPr>
        </p:nvSpPr>
        <p:spPr/>
        <p:txBody>
          <a:bodyPr/>
          <a:lstStyle/>
          <a:p>
            <a:pPr eaLnBrk="1" hangingPunct="1"/>
            <a:endParaRPr lang="ru-RU" altLang="ru-RU" smtClean="0"/>
          </a:p>
        </p:txBody>
      </p:sp>
      <p:pic>
        <p:nvPicPr>
          <p:cNvPr id="16388"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Прямоугольник 3"/>
          <p:cNvSpPr>
            <a:spLocks noChangeArrowheads="1"/>
          </p:cNvSpPr>
          <p:nvPr/>
        </p:nvSpPr>
        <p:spPr bwMode="auto">
          <a:xfrm>
            <a:off x="107950" y="115888"/>
            <a:ext cx="89281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Луна - спутник Земли</a:t>
            </a:r>
          </a:p>
        </p:txBody>
      </p:sp>
      <p:sp>
        <p:nvSpPr>
          <p:cNvPr id="16390" name="Прямоугольник 4"/>
          <p:cNvSpPr>
            <a:spLocks noChangeArrowheads="1"/>
          </p:cNvSpPr>
          <p:nvPr/>
        </p:nvSpPr>
        <p:spPr bwMode="auto">
          <a:xfrm>
            <a:off x="250825" y="701675"/>
            <a:ext cx="864235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a:latin typeface="Times New Roman" pitchFamily="18" charset="0"/>
                <a:cs typeface="Times New Roman" pitchFamily="18" charset="0"/>
              </a:rPr>
              <a:t>Луна является попутчицей Земли в космическом пространстве. </a:t>
            </a:r>
            <a:r>
              <a:rPr lang="ru-RU" altLang="ru-RU" sz="1800" b="1">
                <a:latin typeface="Times New Roman" pitchFamily="18" charset="0"/>
                <a:cs typeface="Times New Roman" pitchFamily="18" charset="0"/>
              </a:rPr>
              <a:t>Ежемесячно</a:t>
            </a:r>
            <a:r>
              <a:rPr lang="ru-RU" altLang="ru-RU" sz="1800">
                <a:latin typeface="Times New Roman" pitchFamily="18" charset="0"/>
                <a:cs typeface="Times New Roman" pitchFamily="18" charset="0"/>
              </a:rPr>
              <a:t> Луна совершает </a:t>
            </a:r>
            <a:r>
              <a:rPr lang="ru-RU" altLang="ru-RU" sz="1800" b="1">
                <a:latin typeface="Times New Roman" pitchFamily="18" charset="0"/>
                <a:cs typeface="Times New Roman" pitchFamily="18" charset="0"/>
              </a:rPr>
              <a:t>полное путешествие вокруг Земли</a:t>
            </a:r>
            <a:r>
              <a:rPr lang="ru-RU" altLang="ru-RU" sz="1800">
                <a:latin typeface="Times New Roman" pitchFamily="18" charset="0"/>
                <a:cs typeface="Times New Roman" pitchFamily="18" charset="0"/>
              </a:rPr>
              <a:t>. </a:t>
            </a:r>
          </a:p>
          <a:p>
            <a:pPr algn="ctr" eaLnBrk="1" hangingPunct="1">
              <a:spcBef>
                <a:spcPct val="0"/>
              </a:spcBef>
              <a:buFontTx/>
              <a:buNone/>
            </a:pPr>
            <a:r>
              <a:rPr lang="ru-RU" altLang="ru-RU" sz="1800">
                <a:latin typeface="Times New Roman" pitchFamily="18" charset="0"/>
                <a:cs typeface="Times New Roman" pitchFamily="18" charset="0"/>
              </a:rPr>
              <a:t>Она светится только светом, отраженным от Солнца, так что постоянно одна половина Луны, обращенная к Солнцу, освещена, а другая погружена во мрак. </a:t>
            </a:r>
          </a:p>
          <a:p>
            <a:pPr algn="ctr" eaLnBrk="1" hangingPunct="1">
              <a:spcBef>
                <a:spcPct val="0"/>
              </a:spcBef>
              <a:buFontTx/>
              <a:buNone/>
            </a:pPr>
            <a:r>
              <a:rPr lang="ru-RU" altLang="ru-RU" sz="1800">
                <a:latin typeface="Times New Roman" pitchFamily="18" charset="0"/>
                <a:cs typeface="Times New Roman" pitchFamily="18" charset="0"/>
              </a:rPr>
              <a:t>Какая часть освещенной половины Луны видна нам в данный момент, зависит от положения Луны на ее орбите вокруг Земли. По мере движения Луны </a:t>
            </a:r>
          </a:p>
          <a:p>
            <a:pPr algn="ctr" eaLnBrk="1" hangingPunct="1">
              <a:spcBef>
                <a:spcPct val="0"/>
              </a:spcBef>
              <a:buFontTx/>
              <a:buNone/>
            </a:pPr>
            <a:r>
              <a:rPr lang="ru-RU" altLang="ru-RU" sz="1800">
                <a:latin typeface="Times New Roman" pitchFamily="18" charset="0"/>
                <a:cs typeface="Times New Roman" pitchFamily="18" charset="0"/>
              </a:rPr>
              <a:t>по орбите ее форма, как нам кажется, постепенно, но непрерывно меняется.</a:t>
            </a:r>
          </a:p>
          <a:p>
            <a:pPr algn="ctr" eaLnBrk="1" hangingPunct="1">
              <a:spcBef>
                <a:spcPct val="0"/>
              </a:spcBef>
              <a:buFontTx/>
              <a:buNone/>
            </a:pPr>
            <a:r>
              <a:rPr lang="ru-RU" altLang="ru-RU" sz="1800">
                <a:latin typeface="Times New Roman" pitchFamily="18" charset="0"/>
                <a:cs typeface="Times New Roman" pitchFamily="18" charset="0"/>
              </a:rPr>
              <a:t> Различные видимые формы Луны называются ее фазами.</a:t>
            </a:r>
          </a:p>
        </p:txBody>
      </p:sp>
      <p:pic>
        <p:nvPicPr>
          <p:cNvPr id="16391" name="Picture 6" descr="http://www.spacephys.ru/system/files/leon/images/mo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60913" y="3648075"/>
            <a:ext cx="4149725" cy="295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8" descr="http://wallpaperopedia.com/wp-content/uploads/2014/03/earth-and-moon-wallpaper-147.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3941763"/>
            <a:ext cx="4257675"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2225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pPr eaLnBrk="1" hangingPunct="1"/>
            <a:endParaRPr lang="ru-RU" altLang="ru-RU" smtClean="0"/>
          </a:p>
        </p:txBody>
      </p:sp>
      <p:sp>
        <p:nvSpPr>
          <p:cNvPr id="17411" name="Объект 2"/>
          <p:cNvSpPr>
            <a:spLocks noGrp="1"/>
          </p:cNvSpPr>
          <p:nvPr>
            <p:ph idx="1"/>
          </p:nvPr>
        </p:nvSpPr>
        <p:spPr/>
        <p:txBody>
          <a:bodyPr/>
          <a:lstStyle/>
          <a:p>
            <a:pPr eaLnBrk="1" hangingPunct="1"/>
            <a:endParaRPr lang="ru-RU" altLang="ru-RU" smtClean="0"/>
          </a:p>
        </p:txBody>
      </p:sp>
      <p:pic>
        <p:nvPicPr>
          <p:cNvPr id="17412"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13" y="0"/>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Прямоугольник 3"/>
          <p:cNvSpPr>
            <a:spLocks noChangeArrowheads="1"/>
          </p:cNvSpPr>
          <p:nvPr/>
        </p:nvSpPr>
        <p:spPr bwMode="auto">
          <a:xfrm>
            <a:off x="107950" y="188913"/>
            <a:ext cx="88566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Луна - спутник Земли</a:t>
            </a:r>
          </a:p>
        </p:txBody>
      </p:sp>
      <p:pic>
        <p:nvPicPr>
          <p:cNvPr id="17414" name="Picture 2" descr="Луна - спутник Земли"/>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5638" y="4437063"/>
            <a:ext cx="4298950" cy="234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Прямоугольник 4"/>
          <p:cNvSpPr>
            <a:spLocks noChangeArrowheads="1"/>
          </p:cNvSpPr>
          <p:nvPr/>
        </p:nvSpPr>
        <p:spPr bwMode="auto">
          <a:xfrm>
            <a:off x="323850" y="773113"/>
            <a:ext cx="86407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Фазы Луны</a:t>
            </a:r>
            <a:r>
              <a:rPr lang="ru-RU" altLang="ru-RU" sz="1800">
                <a:latin typeface="Times New Roman" pitchFamily="18" charset="0"/>
                <a:cs typeface="Times New Roman" pitchFamily="18" charset="0"/>
              </a:rPr>
              <a:t> - это различные формы видимой с Земли освещенной Солнцем </a:t>
            </a:r>
          </a:p>
          <a:p>
            <a:pPr algn="ctr" eaLnBrk="1" hangingPunct="1">
              <a:spcBef>
                <a:spcPct val="0"/>
              </a:spcBef>
              <a:buFontTx/>
              <a:buNone/>
            </a:pPr>
            <a:r>
              <a:rPr lang="ru-RU" altLang="ru-RU" sz="1800">
                <a:latin typeface="Times New Roman" pitchFamily="18" charset="0"/>
                <a:cs typeface="Times New Roman" pitchFamily="18" charset="0"/>
              </a:rPr>
              <a:t>части Луны.</a:t>
            </a:r>
          </a:p>
        </p:txBody>
      </p:sp>
      <p:sp>
        <p:nvSpPr>
          <p:cNvPr id="17416" name="Прямоугольник 5"/>
          <p:cNvSpPr>
            <a:spLocks noChangeArrowheads="1"/>
          </p:cNvSpPr>
          <p:nvPr/>
        </p:nvSpPr>
        <p:spPr bwMode="auto">
          <a:xfrm>
            <a:off x="1258888" y="1419225"/>
            <a:ext cx="74898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Новолуние</a:t>
            </a:r>
            <a:r>
              <a:rPr lang="ru-RU" altLang="ru-RU" sz="1800">
                <a:latin typeface="Times New Roman" pitchFamily="18" charset="0"/>
                <a:cs typeface="Times New Roman" pitchFamily="18" charset="0"/>
              </a:rPr>
              <a:t> - состояние, когда Луна не видна. Луна на астрологической карте находится в соединении с Солнцем.</a:t>
            </a:r>
          </a:p>
        </p:txBody>
      </p:sp>
      <p:pic>
        <p:nvPicPr>
          <p:cNvPr id="17417" name="Picture 4" descr="Новолуние"/>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713" y="1503363"/>
            <a:ext cx="6191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Picture 6" descr="Первая четверть"/>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888" y="2205038"/>
            <a:ext cx="6191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9" name="Picture 8" descr="Полнолуние"/>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6888" y="2924175"/>
            <a:ext cx="6191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0" name="Picture 10" descr="Последняя четверть"/>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6888" y="3644900"/>
            <a:ext cx="61912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1" name="Прямоугольник 7"/>
          <p:cNvSpPr>
            <a:spLocks noChangeArrowheads="1"/>
          </p:cNvSpPr>
          <p:nvPr/>
        </p:nvSpPr>
        <p:spPr bwMode="auto">
          <a:xfrm>
            <a:off x="1258888" y="2306638"/>
            <a:ext cx="71294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Первая четверть</a:t>
            </a:r>
            <a:r>
              <a:rPr lang="ru-RU" altLang="ru-RU" sz="1800">
                <a:latin typeface="Times New Roman" pitchFamily="18" charset="0"/>
                <a:cs typeface="Times New Roman" pitchFamily="18" charset="0"/>
              </a:rPr>
              <a:t> - состояние, когда освещена только половина Луны. </a:t>
            </a:r>
          </a:p>
        </p:txBody>
      </p:sp>
      <p:sp>
        <p:nvSpPr>
          <p:cNvPr id="17422" name="Прямоугольник 8"/>
          <p:cNvSpPr>
            <a:spLocks noChangeArrowheads="1"/>
          </p:cNvSpPr>
          <p:nvPr/>
        </p:nvSpPr>
        <p:spPr bwMode="auto">
          <a:xfrm>
            <a:off x="1258888" y="2967038"/>
            <a:ext cx="71294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Полнолуние</a:t>
            </a:r>
            <a:r>
              <a:rPr lang="ru-RU" altLang="ru-RU" sz="1800">
                <a:latin typeface="Times New Roman" pitchFamily="18" charset="0"/>
                <a:cs typeface="Times New Roman" pitchFamily="18" charset="0"/>
              </a:rPr>
              <a:t> - состояние, когда Луна освещена полностью. </a:t>
            </a:r>
          </a:p>
        </p:txBody>
      </p:sp>
      <p:sp>
        <p:nvSpPr>
          <p:cNvPr id="17423" name="Прямоугольник 9"/>
          <p:cNvSpPr>
            <a:spLocks noChangeArrowheads="1"/>
          </p:cNvSpPr>
          <p:nvPr/>
        </p:nvSpPr>
        <p:spPr bwMode="auto">
          <a:xfrm>
            <a:off x="1258888" y="3644900"/>
            <a:ext cx="71294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Последняя четверть</a:t>
            </a:r>
            <a:r>
              <a:rPr lang="ru-RU" altLang="ru-RU" sz="1800">
                <a:latin typeface="Times New Roman" pitchFamily="18" charset="0"/>
                <a:cs typeface="Times New Roman" pitchFamily="18" charset="0"/>
              </a:rPr>
              <a:t> - состояние, когда освещается опять только половина Луны. </a:t>
            </a:r>
          </a:p>
        </p:txBody>
      </p:sp>
    </p:spTree>
    <p:extLst>
      <p:ext uri="{BB962C8B-B14F-4D97-AF65-F5344CB8AC3E}">
        <p14:creationId xmlns:p14="http://schemas.microsoft.com/office/powerpoint/2010/main" val="34808979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p:txBody>
          <a:bodyPr/>
          <a:lstStyle/>
          <a:p>
            <a:pPr eaLnBrk="1" hangingPunct="1"/>
            <a:endParaRPr lang="ru-RU" altLang="ru-RU" smtClean="0"/>
          </a:p>
        </p:txBody>
      </p:sp>
      <p:sp>
        <p:nvSpPr>
          <p:cNvPr id="18435" name="Объект 2"/>
          <p:cNvSpPr>
            <a:spLocks noGrp="1"/>
          </p:cNvSpPr>
          <p:nvPr>
            <p:ph idx="1"/>
          </p:nvPr>
        </p:nvSpPr>
        <p:spPr/>
        <p:txBody>
          <a:bodyPr/>
          <a:lstStyle/>
          <a:p>
            <a:pPr eaLnBrk="1" hangingPunct="1"/>
            <a:endParaRPr lang="ru-RU" altLang="ru-RU" smtClean="0"/>
          </a:p>
        </p:txBody>
      </p:sp>
      <p:pic>
        <p:nvPicPr>
          <p:cNvPr id="18436"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12" descr="Марс"/>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713" y="2498725"/>
            <a:ext cx="2813050"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8" name="Прямоугольник 3"/>
          <p:cNvSpPr>
            <a:spLocks noChangeArrowheads="1"/>
          </p:cNvSpPr>
          <p:nvPr/>
        </p:nvSpPr>
        <p:spPr bwMode="auto">
          <a:xfrm>
            <a:off x="195263" y="765175"/>
            <a:ext cx="8697912"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Планета Марс </a:t>
            </a:r>
            <a:r>
              <a:rPr lang="ru-RU" altLang="ru-RU" sz="1800">
                <a:latin typeface="Times New Roman" pitchFamily="18" charset="0"/>
                <a:cs typeface="Times New Roman" pitchFamily="18" charset="0"/>
              </a:rPr>
              <a:t>- это четвертая по порядку планета. Из-за сходства с Землей полагали, что здесь существует жизнь. Но опустившийся на поверхность Марса космический аппарат признаков жизни не обнаружил. Названа в честь Марса - древнеримского бога войны, соответствующего древнегреческому Аресу. У Марса есть два естественных спутника - </a:t>
            </a:r>
            <a:r>
              <a:rPr lang="ru-RU" altLang="ru-RU" sz="1800" b="1">
                <a:latin typeface="Times New Roman" pitchFamily="18" charset="0"/>
                <a:cs typeface="Times New Roman" pitchFamily="18" charset="0"/>
              </a:rPr>
              <a:t>Фобос и Деймос</a:t>
            </a:r>
            <a:r>
              <a:rPr lang="ru-RU" altLang="ru-RU" sz="1800">
                <a:latin typeface="Times New Roman" pitchFamily="18" charset="0"/>
                <a:cs typeface="Times New Roman" pitchFamily="18" charset="0"/>
              </a:rPr>
              <a:t> (в переводе с древнегреческого - «</a:t>
            </a:r>
            <a:r>
              <a:rPr lang="ru-RU" altLang="ru-RU" sz="1800" i="1">
                <a:latin typeface="Times New Roman" pitchFamily="18" charset="0"/>
                <a:cs typeface="Times New Roman" pitchFamily="18" charset="0"/>
              </a:rPr>
              <a:t>страх</a:t>
            </a:r>
            <a:r>
              <a:rPr lang="ru-RU" altLang="ru-RU" sz="1800">
                <a:latin typeface="Times New Roman" pitchFamily="18" charset="0"/>
                <a:cs typeface="Times New Roman" pitchFamily="18" charset="0"/>
              </a:rPr>
              <a:t>» и «</a:t>
            </a:r>
            <a:r>
              <a:rPr lang="ru-RU" altLang="ru-RU" sz="1800" i="1">
                <a:latin typeface="Times New Roman" pitchFamily="18" charset="0"/>
                <a:cs typeface="Times New Roman" pitchFamily="18" charset="0"/>
              </a:rPr>
              <a:t>ужас</a:t>
            </a:r>
            <a:r>
              <a:rPr lang="ru-RU" altLang="ru-RU" sz="1800">
                <a:latin typeface="Times New Roman" pitchFamily="18" charset="0"/>
                <a:cs typeface="Times New Roman" pitchFamily="18" charset="0"/>
              </a:rPr>
              <a:t>» -имена двух сыновей Ареса.</a:t>
            </a:r>
          </a:p>
        </p:txBody>
      </p:sp>
      <p:sp>
        <p:nvSpPr>
          <p:cNvPr id="18439" name="Прямоугольник 5"/>
          <p:cNvSpPr>
            <a:spLocks noChangeArrowheads="1"/>
          </p:cNvSpPr>
          <p:nvPr/>
        </p:nvSpPr>
        <p:spPr bwMode="auto">
          <a:xfrm>
            <a:off x="323850" y="115888"/>
            <a:ext cx="84963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 Планета Марс</a:t>
            </a:r>
            <a:endParaRPr lang="ru-RU" altLang="ru-RU"/>
          </a:p>
        </p:txBody>
      </p:sp>
      <p:pic>
        <p:nvPicPr>
          <p:cNvPr id="18440" name="Picture 2" descr="Закат на Марсе 19 мая 2005 года. Снимок марсохода Спирит, который находился в кратере Гусева"/>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3113" y="2519363"/>
            <a:ext cx="5673725" cy="171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Прямоугольник 7"/>
          <p:cNvSpPr>
            <a:spLocks noChangeArrowheads="1"/>
          </p:cNvSpPr>
          <p:nvPr/>
        </p:nvSpPr>
        <p:spPr bwMode="auto">
          <a:xfrm>
            <a:off x="3313113" y="4365625"/>
            <a:ext cx="5673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ru-RU" altLang="ru-RU" sz="1600">
                <a:latin typeface="Times New Roman" pitchFamily="18" charset="0"/>
                <a:cs typeface="Times New Roman" pitchFamily="18" charset="0"/>
              </a:rPr>
              <a:t>Закат на Марсе 19 мая 2005 года. Снимок марсохода Спирит.</a:t>
            </a:r>
          </a:p>
        </p:txBody>
      </p:sp>
      <p:pic>
        <p:nvPicPr>
          <p:cNvPr id="18442" name="Picture 6" descr="http://upload.wikimedia.org/wikipedia/commons/thumb/2/2a/Mars_Earth_Comparison.png/300px-Mars_Earth_Comparison.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5263" y="4965700"/>
            <a:ext cx="2857500" cy="175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10" descr="http://www.saitzemli.ru/imagesforsite/articles/Mars/mars.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36963" y="4856163"/>
            <a:ext cx="2482850" cy="186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4" name="Picture 12" descr="http://www.vokrugsveta.ru/img/cmn/2006/07/13/008.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0788" y="4849813"/>
            <a:ext cx="2519362"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56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Заголовок 1"/>
          <p:cNvSpPr>
            <a:spLocks noGrp="1"/>
          </p:cNvSpPr>
          <p:nvPr>
            <p:ph type="title"/>
          </p:nvPr>
        </p:nvSpPr>
        <p:spPr/>
        <p:txBody>
          <a:bodyPr/>
          <a:lstStyle/>
          <a:p>
            <a:pPr eaLnBrk="1" hangingPunct="1"/>
            <a:endParaRPr lang="ru-RU" altLang="ru-RU" smtClean="0"/>
          </a:p>
        </p:txBody>
      </p:sp>
      <p:sp>
        <p:nvSpPr>
          <p:cNvPr id="19459" name="Объект 2"/>
          <p:cNvSpPr>
            <a:spLocks noGrp="1"/>
          </p:cNvSpPr>
          <p:nvPr>
            <p:ph idx="1"/>
          </p:nvPr>
        </p:nvSpPr>
        <p:spPr/>
        <p:txBody>
          <a:bodyPr/>
          <a:lstStyle/>
          <a:p>
            <a:pPr eaLnBrk="1" hangingPunct="1"/>
            <a:endParaRPr lang="ru-RU" altLang="ru-RU" smtClean="0"/>
          </a:p>
        </p:txBody>
      </p:sp>
      <p:pic>
        <p:nvPicPr>
          <p:cNvPr id="19460"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2" descr="Юпитер"/>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525" y="3933825"/>
            <a:ext cx="3003550" cy="264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Прямоугольник 3"/>
          <p:cNvSpPr>
            <a:spLocks noChangeArrowheads="1"/>
          </p:cNvSpPr>
          <p:nvPr/>
        </p:nvSpPr>
        <p:spPr bwMode="auto">
          <a:xfrm>
            <a:off x="250825" y="701675"/>
            <a:ext cx="8642350"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Юпитер</a:t>
            </a:r>
            <a:r>
              <a:rPr lang="ru-RU" altLang="ru-RU" sz="1800">
                <a:latin typeface="Times New Roman" pitchFamily="18" charset="0"/>
                <a:cs typeface="Times New Roman" pitchFamily="18" charset="0"/>
              </a:rPr>
              <a:t> - пятая планета от Солнца и самая большая планета Солнечной системы. Юпитер - </a:t>
            </a:r>
            <a:r>
              <a:rPr lang="ru-RU" altLang="ru-RU" sz="1800" b="1">
                <a:latin typeface="Times New Roman" pitchFamily="18" charset="0"/>
                <a:cs typeface="Times New Roman" pitchFamily="18" charset="0"/>
              </a:rPr>
              <a:t>газовый шар.</a:t>
            </a:r>
            <a:r>
              <a:rPr lang="ru-RU" altLang="ru-RU" sz="1800">
                <a:latin typeface="Times New Roman" pitchFamily="18" charset="0"/>
                <a:cs typeface="Times New Roman" pitchFamily="18" charset="0"/>
              </a:rPr>
              <a:t> Превосходит Землю более чем в 10 раз по диаметру, в 300 раз по массе и в 1300 раз по объему. </a:t>
            </a:r>
          </a:p>
          <a:p>
            <a:pPr algn="ctr" eaLnBrk="1" hangingPunct="1">
              <a:spcBef>
                <a:spcPct val="0"/>
              </a:spcBef>
              <a:buFontTx/>
              <a:buNone/>
            </a:pPr>
            <a:r>
              <a:rPr lang="ru-RU" altLang="ru-RU" sz="1800">
                <a:latin typeface="Times New Roman" pitchFamily="18" charset="0"/>
                <a:cs typeface="Times New Roman" pitchFamily="18" charset="0"/>
              </a:rPr>
              <a:t>Юпитер имеет 63 спутника. 4 массивных спутника (Ио, Европа, Ганимед и Каллисто) были открыты в 1610 г </a:t>
            </a:r>
            <a:r>
              <a:rPr lang="ru-RU" altLang="ru-RU" sz="1800" b="1">
                <a:latin typeface="Times New Roman" pitchFamily="18" charset="0"/>
                <a:cs typeface="Times New Roman" pitchFamily="18" charset="0"/>
              </a:rPr>
              <a:t>Галилео Галилеем. </a:t>
            </a:r>
          </a:p>
          <a:p>
            <a:pPr algn="ctr" eaLnBrk="1" hangingPunct="1">
              <a:spcBef>
                <a:spcPct val="0"/>
              </a:spcBef>
              <a:buFontTx/>
              <a:buNone/>
            </a:pPr>
            <a:r>
              <a:rPr lang="ru-RU" altLang="ru-RU" sz="1800">
                <a:latin typeface="Times New Roman" pitchFamily="18" charset="0"/>
                <a:cs typeface="Times New Roman" pitchFamily="18" charset="0"/>
              </a:rPr>
              <a:t>Современное название Юпитера происходит от имени древнеримского верховного бога-громовержца  Юпитера.</a:t>
            </a:r>
          </a:p>
        </p:txBody>
      </p:sp>
      <p:sp>
        <p:nvSpPr>
          <p:cNvPr id="19463" name="Прямоугольник 5"/>
          <p:cNvSpPr>
            <a:spLocks noChangeArrowheads="1"/>
          </p:cNvSpPr>
          <p:nvPr/>
        </p:nvSpPr>
        <p:spPr bwMode="auto">
          <a:xfrm>
            <a:off x="107950" y="115888"/>
            <a:ext cx="89281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 </a:t>
            </a:r>
            <a:r>
              <a:rPr lang="ru-RU" altLang="ru-RU" b="1">
                <a:latin typeface="Times New Roman" pitchFamily="18" charset="0"/>
                <a:cs typeface="Times New Roman" pitchFamily="18" charset="0"/>
              </a:rPr>
              <a:t>Планета Юпитер</a:t>
            </a:r>
            <a:endParaRPr lang="ru-RU" altLang="ru-RU"/>
          </a:p>
        </p:txBody>
      </p:sp>
      <p:pic>
        <p:nvPicPr>
          <p:cNvPr id="19464" name="Picture 4" descr="http://upload.wikimedia.org/wikipedia/commons/thumb/e/e2/Jupiter-Earth-Spot_comparison.jpg/200px-Jupiter-Earth-Spot_comparis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3933825"/>
            <a:ext cx="3113088" cy="266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Picture 2" descr="http://upload.wikimedia.org/wikipedia/commons/thumb/8/87/Jupitermoon.jpg/220px-Jupitermoo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7488" y="3071813"/>
            <a:ext cx="2455862"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4303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p:txBody>
          <a:bodyPr/>
          <a:lstStyle/>
          <a:p>
            <a:pPr eaLnBrk="1" hangingPunct="1"/>
            <a:endParaRPr lang="ru-RU" altLang="ru-RU" smtClean="0"/>
          </a:p>
        </p:txBody>
      </p:sp>
      <p:sp>
        <p:nvSpPr>
          <p:cNvPr id="20483" name="Объект 2"/>
          <p:cNvSpPr>
            <a:spLocks noGrp="1"/>
          </p:cNvSpPr>
          <p:nvPr>
            <p:ph idx="1"/>
          </p:nvPr>
        </p:nvSpPr>
        <p:spPr/>
        <p:txBody>
          <a:bodyPr/>
          <a:lstStyle/>
          <a:p>
            <a:pPr eaLnBrk="1" hangingPunct="1"/>
            <a:endParaRPr lang="ru-RU" altLang="ru-RU" smtClean="0"/>
          </a:p>
        </p:txBody>
      </p:sp>
      <p:pic>
        <p:nvPicPr>
          <p:cNvPr id="20484"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4" descr="Сатурн"/>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4581525"/>
            <a:ext cx="2701925" cy="219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Прямоугольник 3"/>
          <p:cNvSpPr>
            <a:spLocks noChangeArrowheads="1"/>
          </p:cNvSpPr>
          <p:nvPr/>
        </p:nvSpPr>
        <p:spPr bwMode="auto">
          <a:xfrm>
            <a:off x="250825" y="701675"/>
            <a:ext cx="8785225" cy="313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Сатурн – </a:t>
            </a:r>
            <a:r>
              <a:rPr lang="ru-RU" altLang="ru-RU" sz="1800">
                <a:latin typeface="Times New Roman" pitchFamily="18" charset="0"/>
                <a:cs typeface="Times New Roman" pitchFamily="18" charset="0"/>
              </a:rPr>
              <a:t>шестая планета привлекает нас прежде всего своими дивными кольцами. Кольца Сатурна, по сути, представляют собой концентрические окружности состоящие из пыли, частиц льда, ледяных пород.</a:t>
            </a:r>
          </a:p>
          <a:p>
            <a:pPr algn="ctr" eaLnBrk="1" hangingPunct="1">
              <a:spcBef>
                <a:spcPct val="0"/>
              </a:spcBef>
              <a:buFontTx/>
              <a:buNone/>
            </a:pPr>
            <a:r>
              <a:rPr lang="ru-RU" altLang="ru-RU" sz="1800">
                <a:latin typeface="Times New Roman" pitchFamily="18" charset="0"/>
                <a:cs typeface="Times New Roman" pitchFamily="18" charset="0"/>
              </a:rPr>
              <a:t> Сатурн назван в честь римского бога земледелия.</a:t>
            </a:r>
          </a:p>
          <a:p>
            <a:pPr algn="ctr" eaLnBrk="1" hangingPunct="1">
              <a:spcBef>
                <a:spcPct val="0"/>
              </a:spcBef>
              <a:buFontTx/>
              <a:buNone/>
            </a:pPr>
            <a:r>
              <a:rPr lang="ru-RU" altLang="ru-RU" sz="1800">
                <a:latin typeface="Times New Roman" pitchFamily="18" charset="0"/>
                <a:cs typeface="Times New Roman" pitchFamily="18" charset="0"/>
              </a:rPr>
              <a:t> В настоящее время на орбите Сатурна находится автоматическая межпланетная станция «Кассини», запущенная в 1997 году и достигшая системы Сатурна в 2004, в задачи которой входит изучение структуры колец, а также динамики атмосферы и магнитосферы Сатурна. </a:t>
            </a:r>
          </a:p>
          <a:p>
            <a:pPr algn="ctr" eaLnBrk="1" hangingPunct="1">
              <a:spcBef>
                <a:spcPct val="0"/>
              </a:spcBef>
              <a:buFontTx/>
              <a:buNone/>
            </a:pPr>
            <a:r>
              <a:rPr lang="ru-RU" altLang="ru-RU" sz="1800" b="1">
                <a:latin typeface="Times New Roman" pitchFamily="18" charset="0"/>
                <a:cs typeface="Times New Roman" pitchFamily="18" charset="0"/>
              </a:rPr>
              <a:t>Крупнейшие спутники</a:t>
            </a:r>
            <a:r>
              <a:rPr lang="ru-RU" altLang="ru-RU" sz="1800">
                <a:latin typeface="Times New Roman" pitchFamily="18" charset="0"/>
                <a:cs typeface="Times New Roman" pitchFamily="18" charset="0"/>
              </a:rPr>
              <a:t> - Мимас, Энцелад, Тефия, Диона, Рея, Титан и Япет - были открыты к 1789 году, однако и по сегодняшний день остаются</a:t>
            </a:r>
          </a:p>
          <a:p>
            <a:pPr algn="ctr" eaLnBrk="1" hangingPunct="1">
              <a:spcBef>
                <a:spcPct val="0"/>
              </a:spcBef>
              <a:buFontTx/>
              <a:buNone/>
            </a:pPr>
            <a:r>
              <a:rPr lang="ru-RU" altLang="ru-RU" sz="1800">
                <a:latin typeface="Times New Roman" pitchFamily="18" charset="0"/>
                <a:cs typeface="Times New Roman" pitchFamily="18" charset="0"/>
              </a:rPr>
              <a:t> основными объектами исследований</a:t>
            </a:r>
          </a:p>
        </p:txBody>
      </p:sp>
      <p:sp>
        <p:nvSpPr>
          <p:cNvPr id="20487" name="Прямоугольник 5"/>
          <p:cNvSpPr>
            <a:spLocks noChangeArrowheads="1"/>
          </p:cNvSpPr>
          <p:nvPr/>
        </p:nvSpPr>
        <p:spPr bwMode="auto">
          <a:xfrm>
            <a:off x="179388" y="115888"/>
            <a:ext cx="88566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 </a:t>
            </a:r>
            <a:r>
              <a:rPr lang="ru-RU" altLang="ru-RU" b="1">
                <a:latin typeface="Times New Roman" pitchFamily="18" charset="0"/>
                <a:cs typeface="Times New Roman" pitchFamily="18" charset="0"/>
              </a:rPr>
              <a:t>Планета Сатурн</a:t>
            </a:r>
            <a:endParaRPr lang="ru-RU" altLang="ru-RU"/>
          </a:p>
        </p:txBody>
      </p:sp>
      <p:pic>
        <p:nvPicPr>
          <p:cNvPr id="20488" name="Picture 2" descr="http://upload.wikimedia.org/wikipedia/commons/thumb/3/39/Saturn%2C_Earth_size_comparison.jpg/290px-Saturn%2C_Earth_size_comparis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113" y="4294188"/>
            <a:ext cx="2808287" cy="243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4" descr="http://upload.wikimedia.org/wikipedia/commons/thumb/7/77/%D0%A1%D0%B0%D1%82%D1%83%D1%80%D0%BD_%D0%B8_%D0%B5%D0%B3%D0%BE_%D1%81%D0%BF%D1%83%D1%82%D0%BD%D0%B8%D0%BA%D0%B8.jpg/290px-%D0%A1%D0%B0%D1%82%D1%83%D1%80%D0%BD_%D0%B8_%D0%B5%D0%B3%D0%BE_%D1%81%D0%BF%D1%83%D1%82%D0%BD%D0%B8%D0%BA%D0%B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32513" y="5145088"/>
            <a:ext cx="2881312" cy="1579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24510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p:nvPr>
        </p:nvSpPr>
        <p:spPr/>
        <p:txBody>
          <a:bodyPr/>
          <a:lstStyle/>
          <a:p>
            <a:pPr eaLnBrk="1" hangingPunct="1"/>
            <a:endParaRPr lang="ru-RU" altLang="ru-RU" smtClean="0"/>
          </a:p>
        </p:txBody>
      </p:sp>
      <p:sp>
        <p:nvSpPr>
          <p:cNvPr id="3075" name="Объект 2"/>
          <p:cNvSpPr>
            <a:spLocks noGrp="1"/>
          </p:cNvSpPr>
          <p:nvPr>
            <p:ph idx="1"/>
          </p:nvPr>
        </p:nvSpPr>
        <p:spPr/>
        <p:txBody>
          <a:bodyPr/>
          <a:lstStyle/>
          <a:p>
            <a:pPr eaLnBrk="1" hangingPunct="1"/>
            <a:endParaRPr lang="ru-RU" altLang="ru-RU" smtClean="0"/>
          </a:p>
        </p:txBody>
      </p:sp>
      <p:pic>
        <p:nvPicPr>
          <p:cNvPr id="3076"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Прямоугольник 3"/>
          <p:cNvSpPr>
            <a:spLocks noChangeArrowheads="1"/>
          </p:cNvSpPr>
          <p:nvPr/>
        </p:nvSpPr>
        <p:spPr bwMode="auto">
          <a:xfrm>
            <a:off x="250825" y="188913"/>
            <a:ext cx="8785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Астрономия</a:t>
            </a:r>
          </a:p>
        </p:txBody>
      </p:sp>
      <p:sp>
        <p:nvSpPr>
          <p:cNvPr id="3078" name="Прямоугольник 5"/>
          <p:cNvSpPr>
            <a:spLocks noChangeArrowheads="1"/>
          </p:cNvSpPr>
          <p:nvPr/>
        </p:nvSpPr>
        <p:spPr bwMode="auto">
          <a:xfrm>
            <a:off x="250825" y="836613"/>
            <a:ext cx="878522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Астрономия</a:t>
            </a:r>
            <a:r>
              <a:rPr lang="ru-RU" altLang="ru-RU" sz="1800">
                <a:latin typeface="Times New Roman" pitchFamily="18" charset="0"/>
                <a:cs typeface="Times New Roman" pitchFamily="18" charset="0"/>
              </a:rPr>
              <a:t> - наука о Вселенной, изучающая расположение, движение, строение, происхождение и развитие небесных тел и образованных ими систем.</a:t>
            </a:r>
          </a:p>
          <a:p>
            <a:pPr algn="ctr" eaLnBrk="1" hangingPunct="1">
              <a:spcBef>
                <a:spcPct val="0"/>
              </a:spcBef>
              <a:buFontTx/>
              <a:buNone/>
            </a:pPr>
            <a:r>
              <a:rPr lang="ru-RU" altLang="ru-RU" sz="1800">
                <a:latin typeface="Times New Roman" pitchFamily="18" charset="0"/>
                <a:cs typeface="Times New Roman" pitchFamily="18" charset="0"/>
              </a:rPr>
              <a:t>В частности, астрономия изучает Солнце и другие звёзды, планеты Солнечной системы и их спутники, астероиды, кометы, метеориты, чёрные дыры, туманности, галактики. </a:t>
            </a:r>
          </a:p>
          <a:p>
            <a:pPr algn="ctr" eaLnBrk="1" hangingPunct="1">
              <a:spcBef>
                <a:spcPct val="0"/>
              </a:spcBef>
              <a:buFontTx/>
              <a:buNone/>
            </a:pPr>
            <a:r>
              <a:rPr lang="ru-RU" altLang="ru-RU" sz="1800">
                <a:latin typeface="Times New Roman" pitchFamily="18" charset="0"/>
                <a:cs typeface="Times New Roman" pitchFamily="18" charset="0"/>
              </a:rPr>
              <a:t>Астрономия - одна из древнейших наук. </a:t>
            </a:r>
          </a:p>
          <a:p>
            <a:pPr algn="ctr" eaLnBrk="1" hangingPunct="1">
              <a:spcBef>
                <a:spcPct val="0"/>
              </a:spcBef>
              <a:buFontTx/>
              <a:buNone/>
            </a:pPr>
            <a:r>
              <a:rPr lang="ru-RU" altLang="ru-RU" sz="1800" b="1">
                <a:latin typeface="Times New Roman" pitchFamily="18" charset="0"/>
                <a:cs typeface="Times New Roman" pitchFamily="18" charset="0"/>
              </a:rPr>
              <a:t>Астроном</a:t>
            </a:r>
            <a:r>
              <a:rPr lang="ru-RU" altLang="ru-RU" sz="1800">
                <a:latin typeface="Times New Roman" pitchFamily="18" charset="0"/>
                <a:cs typeface="Times New Roman" pitchFamily="18" charset="0"/>
              </a:rPr>
              <a:t> - учёный, специализирующийся в области астрономии.</a:t>
            </a:r>
          </a:p>
          <a:p>
            <a:pPr algn="ctr" eaLnBrk="1" hangingPunct="1">
              <a:spcBef>
                <a:spcPct val="0"/>
              </a:spcBef>
              <a:buFontTx/>
              <a:buNone/>
            </a:pPr>
            <a:r>
              <a:rPr lang="ru-RU" altLang="ru-RU" sz="1800" b="1">
                <a:latin typeface="Times New Roman" pitchFamily="18" charset="0"/>
                <a:cs typeface="Times New Roman" pitchFamily="18" charset="0"/>
              </a:rPr>
              <a:t> Профессиональные астрономы</a:t>
            </a:r>
            <a:r>
              <a:rPr lang="ru-RU" altLang="ru-RU" sz="1800">
                <a:latin typeface="Times New Roman" pitchFamily="18" charset="0"/>
                <a:cs typeface="Times New Roman" pitchFamily="18" charset="0"/>
              </a:rPr>
              <a:t> - люди, занимающиеся</a:t>
            </a:r>
          </a:p>
          <a:p>
            <a:pPr algn="ctr" eaLnBrk="1" hangingPunct="1">
              <a:spcBef>
                <a:spcPct val="0"/>
              </a:spcBef>
              <a:buFontTx/>
              <a:buNone/>
            </a:pPr>
            <a:r>
              <a:rPr lang="ru-RU" altLang="ru-RU" sz="1800">
                <a:latin typeface="Times New Roman" pitchFamily="18" charset="0"/>
                <a:cs typeface="Times New Roman" pitchFamily="18" charset="0"/>
              </a:rPr>
              <a:t>астрономией профессионально. Они работают в обсерваториях, </a:t>
            </a:r>
          </a:p>
          <a:p>
            <a:pPr algn="ctr" eaLnBrk="1" hangingPunct="1">
              <a:spcBef>
                <a:spcPct val="0"/>
              </a:spcBef>
              <a:buFontTx/>
              <a:buNone/>
            </a:pPr>
            <a:r>
              <a:rPr lang="ru-RU" altLang="ru-RU" sz="1800">
                <a:latin typeface="Times New Roman" pitchFamily="18" charset="0"/>
                <a:cs typeface="Times New Roman" pitchFamily="18" charset="0"/>
              </a:rPr>
              <a:t>исследовательских центрах или университетах.  </a:t>
            </a:r>
          </a:p>
        </p:txBody>
      </p:sp>
      <p:pic>
        <p:nvPicPr>
          <p:cNvPr id="3079" name="Picture 2" descr="http://upload.wikimedia.org/wikipedia/commons/thumb/c/cc/Galileo.arp.300pix.jpg/220px-Galileo.arp.300pi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9713" y="3786188"/>
            <a:ext cx="2446337" cy="300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Прямоугольник 6"/>
          <p:cNvSpPr>
            <a:spLocks noChangeArrowheads="1"/>
          </p:cNvSpPr>
          <p:nvPr/>
        </p:nvSpPr>
        <p:spPr bwMode="auto">
          <a:xfrm>
            <a:off x="2124075" y="3789363"/>
            <a:ext cx="3887788"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a:latin typeface="Times New Roman" pitchFamily="18" charset="0"/>
                <a:cs typeface="Times New Roman" pitchFamily="18" charset="0"/>
              </a:rPr>
              <a:t>Изобретение телескопа позволило астрономии развиться</a:t>
            </a:r>
          </a:p>
          <a:p>
            <a:pPr algn="ctr" eaLnBrk="1" hangingPunct="1">
              <a:spcBef>
                <a:spcPct val="0"/>
              </a:spcBef>
              <a:buFontTx/>
              <a:buNone/>
            </a:pPr>
            <a:r>
              <a:rPr lang="ru-RU" altLang="ru-RU" sz="1800">
                <a:latin typeface="Times New Roman" pitchFamily="18" charset="0"/>
                <a:cs typeface="Times New Roman" pitchFamily="18" charset="0"/>
              </a:rPr>
              <a:t> в современную науку. </a:t>
            </a:r>
          </a:p>
          <a:p>
            <a:pPr algn="ctr" eaLnBrk="1" hangingPunct="1">
              <a:spcBef>
                <a:spcPct val="0"/>
              </a:spcBef>
              <a:buFontTx/>
              <a:buNone/>
            </a:pPr>
            <a:r>
              <a:rPr lang="vi-VN" altLang="ru-RU" sz="1800" b="1">
                <a:latin typeface="Times New Roman" pitchFamily="18" charset="0"/>
                <a:cs typeface="Times New Roman" pitchFamily="18" charset="0"/>
              </a:rPr>
              <a:t>Галиле́о Галиле́й</a:t>
            </a:r>
            <a:r>
              <a:rPr lang="ru-RU" altLang="ru-RU" sz="1800">
                <a:latin typeface="Times New Roman" pitchFamily="18" charset="0"/>
                <a:cs typeface="Times New Roman" pitchFamily="18" charset="0"/>
              </a:rPr>
              <a:t>  первым использовал телескоп для </a:t>
            </a:r>
          </a:p>
          <a:p>
            <a:pPr algn="ctr" eaLnBrk="1" hangingPunct="1">
              <a:spcBef>
                <a:spcPct val="0"/>
              </a:spcBef>
              <a:buFontTx/>
              <a:buNone/>
            </a:pPr>
            <a:r>
              <a:rPr lang="ru-RU" altLang="ru-RU" sz="1800">
                <a:latin typeface="Times New Roman" pitchFamily="18" charset="0"/>
                <a:cs typeface="Times New Roman" pitchFamily="18" charset="0"/>
              </a:rPr>
              <a:t>наблюдения небесных тел</a:t>
            </a:r>
            <a:endParaRPr lang="ru-RU" altLang="ru-RU" sz="1800"/>
          </a:p>
        </p:txBody>
      </p:sp>
    </p:spTree>
    <p:extLst>
      <p:ext uri="{BB962C8B-B14F-4D97-AF65-F5344CB8AC3E}">
        <p14:creationId xmlns:p14="http://schemas.microsoft.com/office/powerpoint/2010/main" val="41279113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Заголовок 1"/>
          <p:cNvSpPr>
            <a:spLocks noGrp="1"/>
          </p:cNvSpPr>
          <p:nvPr>
            <p:ph type="title"/>
          </p:nvPr>
        </p:nvSpPr>
        <p:spPr/>
        <p:txBody>
          <a:bodyPr/>
          <a:lstStyle/>
          <a:p>
            <a:pPr eaLnBrk="1" hangingPunct="1"/>
            <a:endParaRPr lang="ru-RU" altLang="ru-RU" smtClean="0"/>
          </a:p>
        </p:txBody>
      </p:sp>
      <p:sp>
        <p:nvSpPr>
          <p:cNvPr id="21507" name="Объект 2"/>
          <p:cNvSpPr>
            <a:spLocks noGrp="1"/>
          </p:cNvSpPr>
          <p:nvPr>
            <p:ph idx="1"/>
          </p:nvPr>
        </p:nvSpPr>
        <p:spPr/>
        <p:txBody>
          <a:bodyPr/>
          <a:lstStyle/>
          <a:p>
            <a:pPr eaLnBrk="1" hangingPunct="1"/>
            <a:endParaRPr lang="ru-RU" altLang="ru-RU" smtClean="0"/>
          </a:p>
        </p:txBody>
      </p:sp>
      <p:pic>
        <p:nvPicPr>
          <p:cNvPr id="21508"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Прямоугольник 3"/>
          <p:cNvSpPr>
            <a:spLocks noChangeArrowheads="1"/>
          </p:cNvSpPr>
          <p:nvPr/>
        </p:nvSpPr>
        <p:spPr bwMode="auto">
          <a:xfrm>
            <a:off x="268288" y="773113"/>
            <a:ext cx="8696325"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Уран </a:t>
            </a:r>
            <a:r>
              <a:rPr lang="ru-RU" altLang="ru-RU" sz="1800">
                <a:latin typeface="Times New Roman" pitchFamily="18" charset="0"/>
                <a:cs typeface="Times New Roman" pitchFamily="18" charset="0"/>
              </a:rPr>
              <a:t>- седьмая от Солнца планета  видна через бинокль яркой точкой ночного неба. Уран уникален в Солнечной системе: он вращается не как все, а "лежа на боку". </a:t>
            </a:r>
          </a:p>
          <a:p>
            <a:pPr algn="ctr" eaLnBrk="1" hangingPunct="1">
              <a:spcBef>
                <a:spcPct val="0"/>
              </a:spcBef>
              <a:buFontTx/>
              <a:buNone/>
            </a:pPr>
            <a:r>
              <a:rPr lang="ru-RU" altLang="ru-RU" sz="1800">
                <a:latin typeface="Times New Roman" pitchFamily="18" charset="0"/>
                <a:cs typeface="Times New Roman" pitchFamily="18" charset="0"/>
              </a:rPr>
              <a:t>Уран имеет кольца, хотя их трудно увидеть.</a:t>
            </a:r>
            <a:r>
              <a:rPr lang="ru-RU" altLang="ru-RU" sz="1800"/>
              <a:t> </a:t>
            </a:r>
            <a:r>
              <a:rPr lang="ru-RU" altLang="ru-RU" sz="1800">
                <a:latin typeface="Times New Roman" pitchFamily="18" charset="0"/>
                <a:cs typeface="Times New Roman" pitchFamily="18" charset="0"/>
              </a:rPr>
              <a:t>Довольно холодная планета, средняя температура здесь около -200 градусов.</a:t>
            </a:r>
            <a:r>
              <a:rPr lang="ru-RU" altLang="ru-RU" sz="1800"/>
              <a:t> </a:t>
            </a:r>
            <a:r>
              <a:rPr lang="ru-RU" altLang="ru-RU" sz="1800">
                <a:latin typeface="Times New Roman" pitchFamily="18" charset="0"/>
                <a:cs typeface="Times New Roman" pitchFamily="18" charset="0"/>
              </a:rPr>
              <a:t>Названа в честь греческого бога неба Урана. Можно выделить </a:t>
            </a:r>
            <a:r>
              <a:rPr lang="ru-RU" altLang="ru-RU" sz="1800" b="1">
                <a:latin typeface="Times New Roman" pitchFamily="18" charset="0"/>
                <a:cs typeface="Times New Roman" pitchFamily="18" charset="0"/>
              </a:rPr>
              <a:t>пять основных самых крупных спутников</a:t>
            </a:r>
            <a:r>
              <a:rPr lang="ru-RU" altLang="ru-RU" sz="1800">
                <a:latin typeface="Times New Roman" pitchFamily="18" charset="0"/>
                <a:cs typeface="Times New Roman" pitchFamily="18" charset="0"/>
              </a:rPr>
              <a:t>: это Миранда, Ариэль, Умбриэль, Титания и Оберон. </a:t>
            </a:r>
          </a:p>
        </p:txBody>
      </p:sp>
      <p:sp>
        <p:nvSpPr>
          <p:cNvPr id="21510" name="Прямоугольник 5"/>
          <p:cNvSpPr>
            <a:spLocks noChangeArrowheads="1"/>
          </p:cNvSpPr>
          <p:nvPr/>
        </p:nvSpPr>
        <p:spPr bwMode="auto">
          <a:xfrm>
            <a:off x="107950" y="188913"/>
            <a:ext cx="8928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Планета Уран</a:t>
            </a:r>
            <a:endParaRPr lang="ru-RU" altLang="ru-RU"/>
          </a:p>
        </p:txBody>
      </p:sp>
      <p:pic>
        <p:nvPicPr>
          <p:cNvPr id="21511" name="Picture 2" descr="http://upload.wikimedia.org/wikipedia/commons/thumb/2/2a/Uranus%2C_Earth_size_comparison.jpg/220px-Uranus%2C_Earth_size_comparis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50" y="2959100"/>
            <a:ext cx="2019300" cy="202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4" descr="http://upload.wikimedia.org/wikipedia/commons/thumb/0/0e/Uranus_clouds.jpg/120px-Uranus_cloud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8375" y="2976563"/>
            <a:ext cx="1774825"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Picture 6" descr="http://img0.liveinternet.ru/images/attach/c/2/66/242/66242269_uran2nc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8075" y="2981325"/>
            <a:ext cx="2238375" cy="169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Picture 2" descr="http://upload.wikimedia.org/wikipedia/commons/thumb/3/36/William_Herschel01.jpg/220px-William_Herschel0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69113" y="2976563"/>
            <a:ext cx="2095500"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5" name="Прямоугольник 6"/>
          <p:cNvSpPr>
            <a:spLocks noChangeArrowheads="1"/>
          </p:cNvSpPr>
          <p:nvPr/>
        </p:nvSpPr>
        <p:spPr bwMode="auto">
          <a:xfrm>
            <a:off x="6804025" y="5743575"/>
            <a:ext cx="21605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a:latin typeface="Times New Roman" pitchFamily="18" charset="0"/>
                <a:cs typeface="Times New Roman" pitchFamily="18" charset="0"/>
              </a:rPr>
              <a:t>Уильям Гершель - первооткрыватель Урана</a:t>
            </a:r>
          </a:p>
        </p:txBody>
      </p:sp>
    </p:spTree>
    <p:extLst>
      <p:ext uri="{BB962C8B-B14F-4D97-AF65-F5344CB8AC3E}">
        <p14:creationId xmlns:p14="http://schemas.microsoft.com/office/powerpoint/2010/main" val="38973467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Заголовок 1"/>
          <p:cNvSpPr>
            <a:spLocks noGrp="1"/>
          </p:cNvSpPr>
          <p:nvPr>
            <p:ph type="title"/>
          </p:nvPr>
        </p:nvSpPr>
        <p:spPr/>
        <p:txBody>
          <a:bodyPr/>
          <a:lstStyle/>
          <a:p>
            <a:pPr eaLnBrk="1" hangingPunct="1"/>
            <a:endParaRPr lang="ru-RU" altLang="ru-RU" smtClean="0"/>
          </a:p>
        </p:txBody>
      </p:sp>
      <p:sp>
        <p:nvSpPr>
          <p:cNvPr id="22531" name="Объект 2"/>
          <p:cNvSpPr>
            <a:spLocks noGrp="1"/>
          </p:cNvSpPr>
          <p:nvPr>
            <p:ph idx="1"/>
          </p:nvPr>
        </p:nvSpPr>
        <p:spPr/>
        <p:txBody>
          <a:bodyPr/>
          <a:lstStyle/>
          <a:p>
            <a:pPr eaLnBrk="1" hangingPunct="1"/>
            <a:endParaRPr lang="ru-RU" altLang="ru-RU" smtClean="0"/>
          </a:p>
        </p:txBody>
      </p:sp>
      <p:pic>
        <p:nvPicPr>
          <p:cNvPr id="22532"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10" descr="Нептун"/>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700" y="2903538"/>
            <a:ext cx="1890713" cy="153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Прямоугольник 7"/>
          <p:cNvSpPr>
            <a:spLocks noChangeArrowheads="1"/>
          </p:cNvSpPr>
          <p:nvPr/>
        </p:nvSpPr>
        <p:spPr bwMode="auto">
          <a:xfrm>
            <a:off x="107950" y="701675"/>
            <a:ext cx="8785225"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a:t> </a:t>
            </a:r>
            <a:r>
              <a:rPr lang="ru-RU" altLang="ru-RU" sz="1800" b="1">
                <a:latin typeface="Times New Roman" pitchFamily="18" charset="0"/>
                <a:cs typeface="Times New Roman" pitchFamily="18" charset="0"/>
              </a:rPr>
              <a:t>Нептун </a:t>
            </a:r>
            <a:r>
              <a:rPr lang="ru-RU" altLang="ru-RU" sz="1800">
                <a:latin typeface="Times New Roman" pitchFamily="18" charset="0"/>
                <a:cs typeface="Times New Roman" pitchFamily="18" charset="0"/>
              </a:rPr>
              <a:t>- восьмая по счёту и самая дальняя из планет солнечной системы.</a:t>
            </a:r>
            <a:r>
              <a:rPr lang="ru-RU" altLang="ru-RU" sz="1800"/>
              <a:t> </a:t>
            </a:r>
            <a:r>
              <a:rPr lang="ru-RU" altLang="ru-RU" sz="1800">
                <a:latin typeface="Times New Roman" pitchFamily="18" charset="0"/>
                <a:cs typeface="Times New Roman" pitchFamily="18" charset="0"/>
              </a:rPr>
              <a:t>Нептун является третьей по массе планетой. </a:t>
            </a:r>
            <a:r>
              <a:rPr lang="ru-RU" altLang="ru-RU" sz="1800" b="1">
                <a:latin typeface="Times New Roman" pitchFamily="18" charset="0"/>
                <a:cs typeface="Times New Roman" pitchFamily="18" charset="0"/>
              </a:rPr>
              <a:t>Нептун стал первой планетой, открытой благодаря математическим расчётам</a:t>
            </a:r>
            <a:r>
              <a:rPr lang="ru-RU" altLang="ru-RU" sz="1800">
                <a:latin typeface="Times New Roman" pitchFamily="18" charset="0"/>
                <a:cs typeface="Times New Roman" pitchFamily="18" charset="0"/>
              </a:rPr>
              <a:t>, а не путём регулярных наблюдений.</a:t>
            </a:r>
            <a:r>
              <a:rPr lang="ru-RU" altLang="ru-RU" sz="1800"/>
              <a:t> </a:t>
            </a:r>
            <a:endParaRPr lang="ru-RU" altLang="ru-RU" sz="1800">
              <a:latin typeface="Times New Roman" pitchFamily="18" charset="0"/>
              <a:cs typeface="Times New Roman" pitchFamily="18" charset="0"/>
            </a:endParaRPr>
          </a:p>
          <a:p>
            <a:pPr algn="ctr" eaLnBrk="1" hangingPunct="1">
              <a:spcBef>
                <a:spcPct val="0"/>
              </a:spcBef>
              <a:buFontTx/>
              <a:buNone/>
            </a:pPr>
            <a:r>
              <a:rPr lang="ru-RU" altLang="ru-RU" sz="1800">
                <a:latin typeface="Times New Roman" pitchFamily="18" charset="0"/>
                <a:cs typeface="Times New Roman" pitchFamily="18" charset="0"/>
              </a:rPr>
              <a:t> Имеет 14 спутников и массой превосходит земную в 17 раз.  </a:t>
            </a:r>
          </a:p>
          <a:p>
            <a:pPr algn="ctr" eaLnBrk="1" hangingPunct="1">
              <a:spcBef>
                <a:spcPct val="0"/>
              </a:spcBef>
              <a:buFontTx/>
              <a:buNone/>
            </a:pPr>
            <a:r>
              <a:rPr lang="ru-RU" altLang="ru-RU" sz="1800">
                <a:latin typeface="Times New Roman" pitchFamily="18" charset="0"/>
                <a:cs typeface="Times New Roman" pitchFamily="18" charset="0"/>
              </a:rPr>
              <a:t>Планета была названа в честь римского бога морей. Нептун был посещён лишь одним космическим аппаратом, «Вояджером-2», который пролетел вблизи</a:t>
            </a:r>
          </a:p>
          <a:p>
            <a:pPr algn="ctr" eaLnBrk="1" hangingPunct="1">
              <a:spcBef>
                <a:spcPct val="0"/>
              </a:spcBef>
              <a:buFontTx/>
              <a:buNone/>
            </a:pPr>
            <a:r>
              <a:rPr lang="ru-RU" altLang="ru-RU" sz="1800">
                <a:latin typeface="Times New Roman" pitchFamily="18" charset="0"/>
                <a:cs typeface="Times New Roman" pitchFamily="18" charset="0"/>
              </a:rPr>
              <a:t> от планеты 25 августа 1989 года.</a:t>
            </a:r>
          </a:p>
        </p:txBody>
      </p:sp>
      <p:sp>
        <p:nvSpPr>
          <p:cNvPr id="22535" name="Прямоугольник 8"/>
          <p:cNvSpPr>
            <a:spLocks noChangeArrowheads="1"/>
          </p:cNvSpPr>
          <p:nvPr/>
        </p:nvSpPr>
        <p:spPr bwMode="auto">
          <a:xfrm>
            <a:off x="268288" y="115888"/>
            <a:ext cx="87677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 </a:t>
            </a:r>
            <a:r>
              <a:rPr lang="ru-RU" altLang="ru-RU" b="1">
                <a:latin typeface="Times New Roman" pitchFamily="18" charset="0"/>
                <a:cs typeface="Times New Roman" pitchFamily="18" charset="0"/>
              </a:rPr>
              <a:t>Планета Нептун</a:t>
            </a:r>
            <a:endParaRPr lang="ru-RU" altLang="ru-RU"/>
          </a:p>
        </p:txBody>
      </p:sp>
      <p:pic>
        <p:nvPicPr>
          <p:cNvPr id="22536" name="Picture 2" descr="http://upload.wikimedia.org/wikipedia/commons/thumb/d/d5/Neptune%2C_Earth_size_comparison.jpg/170px-Neptune%2C_Earth_size_comparis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9700" y="4652963"/>
            <a:ext cx="1890713"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Picture 4" descr="http://pwpt.ru/uploads/presentation_screenshots/54cef8924bb1d9b8d8622e0510d0c2e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11413" y="2924175"/>
            <a:ext cx="3687762" cy="363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8" name="Picture 2" descr="http://upload.wikimedia.org/wikipedia/commons/thumb/8/89/Urbain_Le_Verrier.jpg/170px-Urbain_Le_Verrier.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65900" y="2924175"/>
            <a:ext cx="2073275" cy="263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9" name="Прямоугольник 4"/>
          <p:cNvSpPr>
            <a:spLocks noChangeArrowheads="1"/>
          </p:cNvSpPr>
          <p:nvPr/>
        </p:nvSpPr>
        <p:spPr bwMode="auto">
          <a:xfrm>
            <a:off x="6300788" y="5691188"/>
            <a:ext cx="273526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a:latin typeface="Times New Roman" pitchFamily="18" charset="0"/>
                <a:cs typeface="Times New Roman" pitchFamily="18" charset="0"/>
              </a:rPr>
              <a:t>Урбен Леверье , математик, открывший Нептун </a:t>
            </a:r>
          </a:p>
        </p:txBody>
      </p:sp>
    </p:spTree>
    <p:extLst>
      <p:ext uri="{BB962C8B-B14F-4D97-AF65-F5344CB8AC3E}">
        <p14:creationId xmlns:p14="http://schemas.microsoft.com/office/powerpoint/2010/main" val="27284881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p:cNvSpPr>
          <p:nvPr>
            <p:ph type="title"/>
          </p:nvPr>
        </p:nvSpPr>
        <p:spPr/>
        <p:txBody>
          <a:bodyPr/>
          <a:lstStyle/>
          <a:p>
            <a:pPr eaLnBrk="1" hangingPunct="1"/>
            <a:endParaRPr lang="ru-RU" altLang="ru-RU" smtClean="0"/>
          </a:p>
        </p:txBody>
      </p:sp>
      <p:sp>
        <p:nvSpPr>
          <p:cNvPr id="23555" name="Объект 2"/>
          <p:cNvSpPr>
            <a:spLocks noGrp="1"/>
          </p:cNvSpPr>
          <p:nvPr>
            <p:ph idx="1"/>
          </p:nvPr>
        </p:nvSpPr>
        <p:spPr/>
        <p:txBody>
          <a:bodyPr/>
          <a:lstStyle/>
          <a:p>
            <a:pPr eaLnBrk="1" hangingPunct="1"/>
            <a:endParaRPr lang="ru-RU" altLang="ru-RU" smtClean="0"/>
          </a:p>
        </p:txBody>
      </p:sp>
      <p:pic>
        <p:nvPicPr>
          <p:cNvPr id="23556"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Прямоугольник 3"/>
          <p:cNvSpPr>
            <a:spLocks noChangeArrowheads="1"/>
          </p:cNvSpPr>
          <p:nvPr/>
        </p:nvSpPr>
        <p:spPr bwMode="auto">
          <a:xfrm>
            <a:off x="107950" y="115888"/>
            <a:ext cx="88566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Космические объекты Солнечной системы</a:t>
            </a:r>
          </a:p>
        </p:txBody>
      </p:sp>
      <p:sp>
        <p:nvSpPr>
          <p:cNvPr id="23558" name="Прямоугольник 5"/>
          <p:cNvSpPr>
            <a:spLocks noChangeArrowheads="1"/>
          </p:cNvSpPr>
          <p:nvPr/>
        </p:nvSpPr>
        <p:spPr bwMode="auto">
          <a:xfrm>
            <a:off x="684213" y="701675"/>
            <a:ext cx="77755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2400" b="1">
                <a:latin typeface="Times New Roman" pitchFamily="18" charset="0"/>
                <a:cs typeface="Times New Roman" pitchFamily="18" charset="0"/>
              </a:rPr>
              <a:t>Кометы Солнечной системы</a:t>
            </a:r>
          </a:p>
        </p:txBody>
      </p:sp>
      <p:pic>
        <p:nvPicPr>
          <p:cNvPr id="23559" name="Picture 2" descr="комет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688" y="4135438"/>
            <a:ext cx="3810000"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0" name="Прямоугольник 6"/>
          <p:cNvSpPr>
            <a:spLocks noChangeArrowheads="1"/>
          </p:cNvSpPr>
          <p:nvPr/>
        </p:nvSpPr>
        <p:spPr bwMode="auto">
          <a:xfrm>
            <a:off x="179388" y="1133475"/>
            <a:ext cx="878522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Комета</a:t>
            </a:r>
            <a:r>
              <a:rPr lang="ru-RU" altLang="ru-RU" sz="1800">
                <a:latin typeface="Times New Roman" pitchFamily="18" charset="0"/>
                <a:cs typeface="Times New Roman" pitchFamily="18" charset="0"/>
              </a:rPr>
              <a:t> представляет собой небесное </a:t>
            </a:r>
            <a:r>
              <a:rPr lang="ru-RU" altLang="ru-RU" sz="1800" b="1">
                <a:latin typeface="Times New Roman" pitchFamily="18" charset="0"/>
                <a:cs typeface="Times New Roman" pitchFamily="18" charset="0"/>
              </a:rPr>
              <a:t>тело малых размеров, состоящее изо льда с вкраплениями пыли и каменных обломков</a:t>
            </a:r>
            <a:r>
              <a:rPr lang="ru-RU" altLang="ru-RU" sz="1800">
                <a:latin typeface="Times New Roman" pitchFamily="18" charset="0"/>
                <a:cs typeface="Times New Roman" pitchFamily="18" charset="0"/>
              </a:rPr>
              <a:t>. При приближении к солнцу лед начинает испаряться, потому за кометой остается хвост, растягивающийся порой на миллионы километров. Хвост кометы состоит из пыли и газа. Ученые получают информацию о кометах визуально через мощные телескопы. В 2014 году запланирован пуск космического аппарата ЕКА «Розетта» для изучения одной из комет. Предполагается, что аппарат будет находиться рядом с кометой на протяжении длительного времени, сопровождая космическую странницу в ее пути вокруг Солнца.</a:t>
            </a:r>
          </a:p>
        </p:txBody>
      </p:sp>
      <p:pic>
        <p:nvPicPr>
          <p:cNvPr id="23561" name="Picture 4" descr="комета с голубоватым оттенком"/>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0800" y="3614738"/>
            <a:ext cx="3328988" cy="300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39076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Заголовок 1"/>
          <p:cNvSpPr>
            <a:spLocks noGrp="1"/>
          </p:cNvSpPr>
          <p:nvPr>
            <p:ph type="title"/>
          </p:nvPr>
        </p:nvSpPr>
        <p:spPr/>
        <p:txBody>
          <a:bodyPr/>
          <a:lstStyle/>
          <a:p>
            <a:pPr eaLnBrk="1" hangingPunct="1"/>
            <a:endParaRPr lang="ru-RU" altLang="ru-RU" smtClean="0"/>
          </a:p>
        </p:txBody>
      </p:sp>
      <p:sp>
        <p:nvSpPr>
          <p:cNvPr id="24579" name="Объект 2"/>
          <p:cNvSpPr>
            <a:spLocks noGrp="1"/>
          </p:cNvSpPr>
          <p:nvPr>
            <p:ph idx="1"/>
          </p:nvPr>
        </p:nvSpPr>
        <p:spPr/>
        <p:txBody>
          <a:bodyPr/>
          <a:lstStyle/>
          <a:p>
            <a:pPr eaLnBrk="1" hangingPunct="1"/>
            <a:endParaRPr lang="ru-RU" altLang="ru-RU" smtClean="0"/>
          </a:p>
        </p:txBody>
      </p:sp>
      <p:pic>
        <p:nvPicPr>
          <p:cNvPr id="24580"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1" name="Прямоугольник 5"/>
          <p:cNvSpPr>
            <a:spLocks noChangeArrowheads="1"/>
          </p:cNvSpPr>
          <p:nvPr/>
        </p:nvSpPr>
        <p:spPr bwMode="auto">
          <a:xfrm>
            <a:off x="250825" y="188913"/>
            <a:ext cx="87137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Космические объекты Солнечной системы</a:t>
            </a:r>
          </a:p>
        </p:txBody>
      </p:sp>
      <p:sp>
        <p:nvSpPr>
          <p:cNvPr id="24582" name="Прямоугольник 6"/>
          <p:cNvSpPr>
            <a:spLocks noChangeArrowheads="1"/>
          </p:cNvSpPr>
          <p:nvPr/>
        </p:nvSpPr>
        <p:spPr bwMode="auto">
          <a:xfrm>
            <a:off x="323850" y="773113"/>
            <a:ext cx="86407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2400" b="1">
                <a:latin typeface="Times New Roman" pitchFamily="18" charset="0"/>
                <a:cs typeface="Times New Roman" pitchFamily="18" charset="0"/>
              </a:rPr>
              <a:t>Астероиды Солнечной системы</a:t>
            </a:r>
          </a:p>
        </p:txBody>
      </p:sp>
      <p:pic>
        <p:nvPicPr>
          <p:cNvPr id="24583" name="Picture 2" descr="астероиды"/>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3644900"/>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4" name="Прямоугольник 7"/>
          <p:cNvSpPr>
            <a:spLocks noChangeArrowheads="1"/>
          </p:cNvSpPr>
          <p:nvPr/>
        </p:nvSpPr>
        <p:spPr bwMode="auto">
          <a:xfrm>
            <a:off x="107950" y="1235075"/>
            <a:ext cx="8856663"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Астероидом </a:t>
            </a:r>
            <a:r>
              <a:rPr lang="ru-RU" altLang="ru-RU" sz="1800">
                <a:latin typeface="Times New Roman" pitchFamily="18" charset="0"/>
                <a:cs typeface="Times New Roman" pitchFamily="18" charset="0"/>
              </a:rPr>
              <a:t>в астрономии называется </a:t>
            </a:r>
            <a:r>
              <a:rPr lang="ru-RU" altLang="ru-RU" sz="1800" b="1">
                <a:latin typeface="Times New Roman" pitchFamily="18" charset="0"/>
                <a:cs typeface="Times New Roman" pitchFamily="18" charset="0"/>
              </a:rPr>
              <a:t>небесное тело небольших размеров, которое вращается по самостоятельной эллиптической орбите вокруг Солнца</a:t>
            </a:r>
            <a:r>
              <a:rPr lang="ru-RU" altLang="ru-RU" sz="1800">
                <a:latin typeface="Times New Roman" pitchFamily="18" charset="0"/>
                <a:cs typeface="Times New Roman" pitchFamily="18" charset="0"/>
              </a:rPr>
              <a:t>. </a:t>
            </a:r>
          </a:p>
          <a:p>
            <a:pPr algn="ctr" eaLnBrk="1" hangingPunct="1">
              <a:spcBef>
                <a:spcPct val="0"/>
              </a:spcBef>
              <a:buFontTx/>
              <a:buNone/>
            </a:pPr>
            <a:r>
              <a:rPr lang="ru-RU" altLang="ru-RU" sz="1800">
                <a:latin typeface="Times New Roman" pitchFamily="18" charset="0"/>
                <a:cs typeface="Times New Roman" pitchFamily="18" charset="0"/>
              </a:rPr>
              <a:t>В Солнечной системе между орбитами планет Марса и Юпитера расположилось огромное количество астероидов различного размера и формы.</a:t>
            </a:r>
          </a:p>
          <a:p>
            <a:pPr algn="ctr" eaLnBrk="1" hangingPunct="1">
              <a:spcBef>
                <a:spcPct val="0"/>
              </a:spcBef>
              <a:buFontTx/>
              <a:buNone/>
            </a:pPr>
            <a:r>
              <a:rPr lang="ru-RU" altLang="ru-RU" sz="1800">
                <a:latin typeface="Times New Roman" pitchFamily="18" charset="0"/>
                <a:cs typeface="Times New Roman" pitchFamily="18" charset="0"/>
              </a:rPr>
              <a:t> Это скопление небесных тел зовется поясом астероидов. Именно здесь расположены крупнейшие астероиды нашей системы: Веста, Церера, Гигея и Паллада. </a:t>
            </a:r>
          </a:p>
        </p:txBody>
      </p:sp>
      <p:pic>
        <p:nvPicPr>
          <p:cNvPr id="24585" name="Picture 4" descr="пояс астероидов"/>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2550" y="3427413"/>
            <a:ext cx="3074988" cy="307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61711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p:txBody>
          <a:bodyPr/>
          <a:lstStyle/>
          <a:p>
            <a:pPr eaLnBrk="1" hangingPunct="1"/>
            <a:endParaRPr lang="ru-RU" altLang="ru-RU" smtClean="0"/>
          </a:p>
        </p:txBody>
      </p:sp>
      <p:sp>
        <p:nvSpPr>
          <p:cNvPr id="25603" name="Объект 2"/>
          <p:cNvSpPr>
            <a:spLocks noGrp="1"/>
          </p:cNvSpPr>
          <p:nvPr>
            <p:ph idx="1"/>
          </p:nvPr>
        </p:nvSpPr>
        <p:spPr/>
        <p:txBody>
          <a:bodyPr/>
          <a:lstStyle/>
          <a:p>
            <a:pPr eaLnBrk="1" hangingPunct="1"/>
            <a:endParaRPr lang="ru-RU" altLang="ru-RU" smtClean="0"/>
          </a:p>
        </p:txBody>
      </p:sp>
      <p:pic>
        <p:nvPicPr>
          <p:cNvPr id="25604"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Прямоугольник 3"/>
          <p:cNvSpPr>
            <a:spLocks noChangeArrowheads="1"/>
          </p:cNvSpPr>
          <p:nvPr/>
        </p:nvSpPr>
        <p:spPr bwMode="auto">
          <a:xfrm>
            <a:off x="250825" y="184150"/>
            <a:ext cx="87137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Космические объекты Солнечной системы</a:t>
            </a:r>
          </a:p>
        </p:txBody>
      </p:sp>
      <p:sp>
        <p:nvSpPr>
          <p:cNvPr id="25606" name="Прямоугольник 4"/>
          <p:cNvSpPr>
            <a:spLocks noChangeArrowheads="1"/>
          </p:cNvSpPr>
          <p:nvPr/>
        </p:nvSpPr>
        <p:spPr bwMode="auto">
          <a:xfrm>
            <a:off x="107950" y="769938"/>
            <a:ext cx="88566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2400" b="1">
                <a:latin typeface="Times New Roman" pitchFamily="18" charset="0"/>
                <a:cs typeface="Times New Roman" pitchFamily="18" charset="0"/>
              </a:rPr>
              <a:t>Метеориты в Солнечной системе</a:t>
            </a:r>
          </a:p>
        </p:txBody>
      </p:sp>
      <p:sp>
        <p:nvSpPr>
          <p:cNvPr id="25607" name="Прямоугольник 5"/>
          <p:cNvSpPr>
            <a:spLocks noChangeArrowheads="1"/>
          </p:cNvSpPr>
          <p:nvPr/>
        </p:nvSpPr>
        <p:spPr bwMode="auto">
          <a:xfrm>
            <a:off x="107950" y="1231900"/>
            <a:ext cx="8856663"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Метеориты</a:t>
            </a:r>
            <a:r>
              <a:rPr lang="ru-RU" altLang="ru-RU" sz="1800">
                <a:latin typeface="Times New Roman" pitchFamily="18" charset="0"/>
                <a:cs typeface="Times New Roman" pitchFamily="18" charset="0"/>
              </a:rPr>
              <a:t> - небольшие каменные тела космического происхождения, которые попадают в плотные слои атмосферы (например, как у планеты Земля), </a:t>
            </a:r>
          </a:p>
          <a:p>
            <a:pPr algn="ctr" eaLnBrk="1" hangingPunct="1">
              <a:spcBef>
                <a:spcPct val="0"/>
              </a:spcBef>
              <a:buFontTx/>
              <a:buNone/>
            </a:pPr>
            <a:r>
              <a:rPr lang="ru-RU" altLang="ru-RU" sz="1800">
                <a:latin typeface="Times New Roman" pitchFamily="18" charset="0"/>
                <a:cs typeface="Times New Roman" pitchFamily="18" charset="0"/>
              </a:rPr>
              <a:t>а некоторые могут даже упасть на поверхность планеты. </a:t>
            </a:r>
          </a:p>
          <a:p>
            <a:pPr algn="ctr" eaLnBrk="1" hangingPunct="1">
              <a:spcBef>
                <a:spcPct val="0"/>
              </a:spcBef>
              <a:buFontTx/>
              <a:buNone/>
            </a:pPr>
            <a:r>
              <a:rPr lang="ru-RU" altLang="ru-RU" sz="1800">
                <a:latin typeface="Times New Roman" pitchFamily="18" charset="0"/>
                <a:cs typeface="Times New Roman" pitchFamily="18" charset="0"/>
              </a:rPr>
              <a:t>По подсчетам астрономов, приблизительно раз в год в атмосферу</a:t>
            </a:r>
          </a:p>
          <a:p>
            <a:pPr algn="ctr" eaLnBrk="1" hangingPunct="1">
              <a:spcBef>
                <a:spcPct val="0"/>
              </a:spcBef>
              <a:buFontTx/>
              <a:buNone/>
            </a:pPr>
            <a:r>
              <a:rPr lang="ru-RU" altLang="ru-RU" sz="1800">
                <a:latin typeface="Times New Roman" pitchFamily="18" charset="0"/>
                <a:cs typeface="Times New Roman" pitchFamily="18" charset="0"/>
              </a:rPr>
              <a:t> Земли попадает метеорит.</a:t>
            </a:r>
          </a:p>
        </p:txBody>
      </p:sp>
      <p:pic>
        <p:nvPicPr>
          <p:cNvPr id="25608" name="Picture 2" descr="метеорный дождь"/>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3789363"/>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9" name="Picture 4" descr="падающие звезды"/>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8663" y="3775075"/>
            <a:ext cx="4192587" cy="288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44776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Заголовок 1"/>
          <p:cNvSpPr>
            <a:spLocks noGrp="1"/>
          </p:cNvSpPr>
          <p:nvPr>
            <p:ph type="title"/>
          </p:nvPr>
        </p:nvSpPr>
        <p:spPr/>
        <p:txBody>
          <a:bodyPr/>
          <a:lstStyle/>
          <a:p>
            <a:pPr eaLnBrk="1" hangingPunct="1"/>
            <a:endParaRPr lang="ru-RU" altLang="ru-RU" smtClean="0"/>
          </a:p>
        </p:txBody>
      </p:sp>
      <p:sp>
        <p:nvSpPr>
          <p:cNvPr id="26627" name="Объект 2"/>
          <p:cNvSpPr>
            <a:spLocks noGrp="1"/>
          </p:cNvSpPr>
          <p:nvPr>
            <p:ph idx="1"/>
          </p:nvPr>
        </p:nvSpPr>
        <p:spPr/>
        <p:txBody>
          <a:bodyPr/>
          <a:lstStyle/>
          <a:p>
            <a:pPr eaLnBrk="1" hangingPunct="1"/>
            <a:endParaRPr lang="ru-RU" altLang="ru-RU" smtClean="0"/>
          </a:p>
        </p:txBody>
      </p:sp>
      <p:pic>
        <p:nvPicPr>
          <p:cNvPr id="26628"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Прямоугольник 3"/>
          <p:cNvSpPr>
            <a:spLocks noChangeArrowheads="1"/>
          </p:cNvSpPr>
          <p:nvPr/>
        </p:nvSpPr>
        <p:spPr bwMode="auto">
          <a:xfrm>
            <a:off x="107950" y="115888"/>
            <a:ext cx="88566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Интересные факты о Солнечной Системе</a:t>
            </a:r>
          </a:p>
        </p:txBody>
      </p:sp>
      <p:sp>
        <p:nvSpPr>
          <p:cNvPr id="26630" name="Прямоугольник 4"/>
          <p:cNvSpPr>
            <a:spLocks noChangeArrowheads="1"/>
          </p:cNvSpPr>
          <p:nvPr/>
        </p:nvSpPr>
        <p:spPr bwMode="auto">
          <a:xfrm>
            <a:off x="755650" y="701675"/>
            <a:ext cx="7129463"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a:latin typeface="Times New Roman" pitchFamily="18" charset="0"/>
                <a:cs typeface="Times New Roman" pitchFamily="18" charset="0"/>
              </a:rPr>
              <a:t>Солнце является одной из 200 миллиардов звёзд Млечного пути.</a:t>
            </a:r>
          </a:p>
          <a:p>
            <a:pPr algn="ctr" eaLnBrk="1" hangingPunct="1">
              <a:spcBef>
                <a:spcPct val="0"/>
              </a:spcBef>
              <a:buFontTx/>
              <a:buNone/>
            </a:pPr>
            <a:r>
              <a:rPr lang="ru-RU" altLang="ru-RU" sz="1800">
                <a:latin typeface="Times New Roman" pitchFamily="18" charset="0"/>
                <a:cs typeface="Times New Roman" pitchFamily="18" charset="0"/>
              </a:rPr>
              <a:t>Масса Солнечной системы на 99% состоит из массы Солнца.</a:t>
            </a:r>
          </a:p>
          <a:p>
            <a:pPr algn="ctr" eaLnBrk="1" hangingPunct="1">
              <a:spcBef>
                <a:spcPct val="0"/>
              </a:spcBef>
              <a:buFontTx/>
              <a:buNone/>
            </a:pPr>
            <a:r>
              <a:rPr lang="ru-RU" altLang="ru-RU" sz="1800">
                <a:latin typeface="Times New Roman" pitchFamily="18" charset="0"/>
                <a:cs typeface="Times New Roman" pitchFamily="18" charset="0"/>
              </a:rPr>
              <a:t>Времена года на Уране длятся по двадцать лет.</a:t>
            </a:r>
          </a:p>
          <a:p>
            <a:pPr algn="ctr" eaLnBrk="1" hangingPunct="1">
              <a:spcBef>
                <a:spcPct val="0"/>
              </a:spcBef>
              <a:buFontTx/>
              <a:buNone/>
            </a:pPr>
            <a:r>
              <a:rPr lang="ru-RU" altLang="ru-RU" sz="1800">
                <a:latin typeface="Times New Roman" pitchFamily="18" charset="0"/>
                <a:cs typeface="Times New Roman" pitchFamily="18" charset="0"/>
              </a:rPr>
              <a:t>Венера - самая горячая планета.</a:t>
            </a:r>
          </a:p>
          <a:p>
            <a:pPr algn="ctr" eaLnBrk="1" hangingPunct="1">
              <a:spcBef>
                <a:spcPct val="0"/>
              </a:spcBef>
              <a:buFontTx/>
              <a:buNone/>
            </a:pPr>
            <a:r>
              <a:rPr lang="ru-RU" altLang="ru-RU" sz="1800">
                <a:latin typeface="Times New Roman" pitchFamily="18" charset="0"/>
                <a:cs typeface="Times New Roman" pitchFamily="18" charset="0"/>
              </a:rPr>
              <a:t>Космические аппараты с Земли летали ко всем планетам</a:t>
            </a:r>
          </a:p>
          <a:p>
            <a:pPr algn="ctr" eaLnBrk="1" hangingPunct="1">
              <a:spcBef>
                <a:spcPct val="0"/>
              </a:spcBef>
              <a:buFontTx/>
              <a:buNone/>
            </a:pPr>
            <a:r>
              <a:rPr lang="ru-RU" altLang="ru-RU" sz="1800">
                <a:latin typeface="Times New Roman" pitchFamily="18" charset="0"/>
                <a:cs typeface="Times New Roman" pitchFamily="18" charset="0"/>
              </a:rPr>
              <a:t> Солнечной системы.</a:t>
            </a:r>
            <a:br>
              <a:rPr lang="ru-RU" altLang="ru-RU" sz="1800">
                <a:latin typeface="Times New Roman" pitchFamily="18" charset="0"/>
                <a:cs typeface="Times New Roman" pitchFamily="18" charset="0"/>
              </a:rPr>
            </a:br>
            <a:r>
              <a:rPr lang="ru-RU" altLang="ru-RU" sz="1800">
                <a:latin typeface="Times New Roman" pitchFamily="18" charset="0"/>
                <a:cs typeface="Times New Roman" pitchFamily="18" charset="0"/>
              </a:rPr>
              <a:t>Невооружённым глазом с Земли можно наблюдать следующие объекты Солнечной системы: Солнце, Меркурий, Венеру, Марс, Юпитер и Сатурн; а также Луну.</a:t>
            </a:r>
          </a:p>
        </p:txBody>
      </p:sp>
      <p:pic>
        <p:nvPicPr>
          <p:cNvPr id="26631" name="Picture 2" descr="1x1.transИнтересные факты о Солнечной систем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975" y="3471863"/>
            <a:ext cx="4092575" cy="307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584838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Заголовок 1"/>
          <p:cNvSpPr>
            <a:spLocks noGrp="1"/>
          </p:cNvSpPr>
          <p:nvPr>
            <p:ph type="title"/>
          </p:nvPr>
        </p:nvSpPr>
        <p:spPr/>
        <p:txBody>
          <a:bodyPr/>
          <a:lstStyle/>
          <a:p>
            <a:pPr eaLnBrk="1" hangingPunct="1"/>
            <a:endParaRPr lang="ru-RU" altLang="ru-RU" smtClean="0"/>
          </a:p>
        </p:txBody>
      </p:sp>
      <p:sp>
        <p:nvSpPr>
          <p:cNvPr id="27651" name="Объект 2"/>
          <p:cNvSpPr>
            <a:spLocks noGrp="1"/>
          </p:cNvSpPr>
          <p:nvPr>
            <p:ph idx="1"/>
          </p:nvPr>
        </p:nvSpPr>
        <p:spPr/>
        <p:txBody>
          <a:bodyPr/>
          <a:lstStyle/>
          <a:p>
            <a:pPr eaLnBrk="1" hangingPunct="1"/>
            <a:endParaRPr lang="ru-RU" altLang="ru-RU" smtClean="0"/>
          </a:p>
        </p:txBody>
      </p:sp>
      <p:pic>
        <p:nvPicPr>
          <p:cNvPr id="27652"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Прямоугольник 3"/>
          <p:cNvSpPr>
            <a:spLocks noChangeArrowheads="1"/>
          </p:cNvSpPr>
          <p:nvPr/>
        </p:nvSpPr>
        <p:spPr bwMode="auto">
          <a:xfrm>
            <a:off x="395288" y="115888"/>
            <a:ext cx="86407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Интернет-ресурсы</a:t>
            </a:r>
          </a:p>
        </p:txBody>
      </p:sp>
      <p:sp>
        <p:nvSpPr>
          <p:cNvPr id="27654" name="Прямоугольник 4"/>
          <p:cNvSpPr>
            <a:spLocks noChangeArrowheads="1"/>
          </p:cNvSpPr>
          <p:nvPr/>
        </p:nvSpPr>
        <p:spPr bwMode="auto">
          <a:xfrm>
            <a:off x="1403350" y="1412875"/>
            <a:ext cx="6553200" cy="313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en-US" altLang="ru-RU" sz="1800">
                <a:latin typeface="Times New Roman" pitchFamily="18" charset="0"/>
                <a:cs typeface="Times New Roman" pitchFamily="18" charset="0"/>
              </a:rPr>
              <a:t>ru.wikipedia.org/wiki</a:t>
            </a:r>
            <a:r>
              <a:rPr lang="ru-RU" altLang="ru-RU" sz="1800">
                <a:latin typeface="Times New Roman" pitchFamily="18" charset="0"/>
                <a:cs typeface="Times New Roman" pitchFamily="18" charset="0"/>
              </a:rPr>
              <a:t> </a:t>
            </a:r>
            <a:r>
              <a:rPr lang="en-US" altLang="ru-RU" sz="1800">
                <a:latin typeface="Times New Roman" pitchFamily="18" charset="0"/>
                <a:cs typeface="Times New Roman" pitchFamily="18" charset="0"/>
              </a:rPr>
              <a:t>/</a:t>
            </a:r>
            <a:r>
              <a:rPr lang="ru-RU" altLang="ru-RU" sz="1800" b="1">
                <a:latin typeface="Times New Roman" pitchFamily="18" charset="0"/>
                <a:cs typeface="Times New Roman" pitchFamily="18" charset="0"/>
              </a:rPr>
              <a:t>Солнечная</a:t>
            </a:r>
            <a:r>
              <a:rPr lang="ru-RU" altLang="ru-RU" sz="1800">
                <a:latin typeface="Times New Roman" pitchFamily="18" charset="0"/>
                <a:cs typeface="Times New Roman" pitchFamily="18" charset="0"/>
              </a:rPr>
              <a:t> </a:t>
            </a:r>
            <a:r>
              <a:rPr lang="ru-RU" altLang="ru-RU" sz="1800" b="1">
                <a:latin typeface="Times New Roman" pitchFamily="18" charset="0"/>
                <a:cs typeface="Times New Roman" pitchFamily="18" charset="0"/>
              </a:rPr>
              <a:t>система</a:t>
            </a:r>
          </a:p>
          <a:p>
            <a:pPr algn="ctr" eaLnBrk="1" fontAlgn="ctr" hangingPunct="1">
              <a:spcBef>
                <a:spcPct val="0"/>
              </a:spcBef>
              <a:buFontTx/>
              <a:buNone/>
            </a:pPr>
            <a:r>
              <a:rPr lang="en-US" altLang="ru-RU" sz="1800">
                <a:latin typeface="Times New Roman" pitchFamily="18" charset="0"/>
                <a:cs typeface="Times New Roman" pitchFamily="18" charset="0"/>
              </a:rPr>
              <a:t>ria.ru/science/20090313/164726855.html</a:t>
            </a:r>
          </a:p>
          <a:p>
            <a:pPr algn="ctr" eaLnBrk="1" fontAlgn="ctr" hangingPunct="1">
              <a:spcBef>
                <a:spcPct val="0"/>
              </a:spcBef>
              <a:buFontTx/>
              <a:buNone/>
            </a:pPr>
            <a:r>
              <a:rPr lang="en-US" altLang="ru-RU" sz="1800" b="1">
                <a:latin typeface="Times New Roman" pitchFamily="18" charset="0"/>
                <a:cs typeface="Times New Roman" pitchFamily="18" charset="0"/>
              </a:rPr>
              <a:t>planet</a:t>
            </a:r>
            <a:r>
              <a:rPr lang="en-US" altLang="ru-RU" sz="1800">
                <a:latin typeface="Times New Roman" pitchFamily="18" charset="0"/>
                <a:cs typeface="Times New Roman" pitchFamily="18" charset="0"/>
              </a:rPr>
              <a:t>oved.ru/</a:t>
            </a:r>
            <a:br>
              <a:rPr lang="en-US" altLang="ru-RU" sz="1800">
                <a:latin typeface="Times New Roman" pitchFamily="18" charset="0"/>
                <a:cs typeface="Times New Roman" pitchFamily="18" charset="0"/>
              </a:rPr>
            </a:br>
            <a:r>
              <a:rPr lang="en-US" altLang="ru-RU" sz="1800">
                <a:latin typeface="Times New Roman" pitchFamily="18" charset="0"/>
                <a:cs typeface="Times New Roman" pitchFamily="18" charset="0"/>
              </a:rPr>
              <a:t>www.kosmos19.narod.ru/</a:t>
            </a:r>
          </a:p>
          <a:p>
            <a:pPr algn="ctr" eaLnBrk="1" hangingPunct="1">
              <a:spcBef>
                <a:spcPct val="0"/>
              </a:spcBef>
              <a:buFontTx/>
              <a:buNone/>
            </a:pPr>
            <a:r>
              <a:rPr lang="en-US" altLang="ru-RU" sz="1800">
                <a:latin typeface="Times New Roman" pitchFamily="18" charset="0"/>
                <a:cs typeface="Times New Roman" pitchFamily="18" charset="0"/>
              </a:rPr>
              <a:t>galspace.spb.ru/</a:t>
            </a:r>
            <a:endParaRPr lang="ru-RU" altLang="ru-RU" sz="1800">
              <a:latin typeface="Times New Roman" pitchFamily="18" charset="0"/>
              <a:cs typeface="Times New Roman" pitchFamily="18" charset="0"/>
            </a:endParaRPr>
          </a:p>
          <a:p>
            <a:pPr algn="ctr" eaLnBrk="1" hangingPunct="1">
              <a:spcBef>
                <a:spcPct val="0"/>
              </a:spcBef>
              <a:buFontTx/>
              <a:buNone/>
            </a:pPr>
            <a:r>
              <a:rPr lang="en-US" altLang="ru-RU" sz="1800" b="1">
                <a:latin typeface="Times New Roman" pitchFamily="18" charset="0"/>
                <a:cs typeface="Times New Roman" pitchFamily="18" charset="0"/>
              </a:rPr>
              <a:t>systemplanet</a:t>
            </a:r>
            <a:r>
              <a:rPr lang="en-US" altLang="ru-RU" sz="1800">
                <a:latin typeface="Times New Roman" pitchFamily="18" charset="0"/>
                <a:cs typeface="Times New Roman" pitchFamily="18" charset="0"/>
              </a:rPr>
              <a:t>.narod.ru/</a:t>
            </a:r>
            <a:endParaRPr lang="ru-RU" altLang="ru-RU" sz="1800">
              <a:latin typeface="Times New Roman" pitchFamily="18" charset="0"/>
              <a:cs typeface="Times New Roman" pitchFamily="18" charset="0"/>
            </a:endParaRPr>
          </a:p>
          <a:p>
            <a:pPr algn="ctr" eaLnBrk="1" hangingPunct="1">
              <a:spcBef>
                <a:spcPct val="0"/>
              </a:spcBef>
              <a:buFontTx/>
              <a:buNone/>
            </a:pPr>
            <a:r>
              <a:rPr lang="en-US" altLang="ru-RU" sz="1800">
                <a:latin typeface="Times New Roman" pitchFamily="18" charset="0"/>
                <a:cs typeface="Times New Roman" pitchFamily="18" charset="0"/>
              </a:rPr>
              <a:t>solsys.ru/</a:t>
            </a:r>
            <a:endParaRPr lang="ru-RU" altLang="ru-RU" sz="1800">
              <a:latin typeface="Times New Roman" pitchFamily="18" charset="0"/>
              <a:cs typeface="Times New Roman" pitchFamily="18" charset="0"/>
            </a:endParaRPr>
          </a:p>
          <a:p>
            <a:pPr algn="ctr" eaLnBrk="1" hangingPunct="1">
              <a:spcBef>
                <a:spcPct val="0"/>
              </a:spcBef>
              <a:buFontTx/>
              <a:buNone/>
            </a:pPr>
            <a:r>
              <a:rPr lang="en-US" altLang="ru-RU" sz="1800">
                <a:latin typeface="Times New Roman" pitchFamily="18" charset="0"/>
                <a:cs typeface="Times New Roman" pitchFamily="18" charset="0"/>
              </a:rPr>
              <a:t>www.cosmos-online.ru/</a:t>
            </a:r>
            <a:r>
              <a:rPr lang="en-US" altLang="ru-RU" sz="1800" b="1">
                <a:latin typeface="Times New Roman" pitchFamily="18" charset="0"/>
                <a:cs typeface="Times New Roman" pitchFamily="18" charset="0"/>
              </a:rPr>
              <a:t>planet</a:t>
            </a:r>
            <a:r>
              <a:rPr lang="en-US" altLang="ru-RU" sz="1800">
                <a:latin typeface="Times New Roman" pitchFamily="18" charset="0"/>
                <a:cs typeface="Times New Roman" pitchFamily="18" charset="0"/>
              </a:rPr>
              <a:t>s-of-the-</a:t>
            </a:r>
            <a:r>
              <a:rPr lang="en-US" altLang="ru-RU" sz="1800" b="1">
                <a:latin typeface="Times New Roman" pitchFamily="18" charset="0"/>
                <a:cs typeface="Times New Roman" pitchFamily="18" charset="0"/>
              </a:rPr>
              <a:t>solar</a:t>
            </a:r>
            <a:r>
              <a:rPr lang="en-US" altLang="ru-RU" sz="1800">
                <a:latin typeface="Times New Roman" pitchFamily="18" charset="0"/>
                <a:cs typeface="Times New Roman" pitchFamily="18" charset="0"/>
              </a:rPr>
              <a:t>-</a:t>
            </a:r>
            <a:r>
              <a:rPr lang="en-US" altLang="ru-RU" sz="1800" b="1">
                <a:latin typeface="Times New Roman" pitchFamily="18" charset="0"/>
                <a:cs typeface="Times New Roman" pitchFamily="18" charset="0"/>
              </a:rPr>
              <a:t>system</a:t>
            </a:r>
            <a:r>
              <a:rPr lang="en-US" altLang="ru-RU" sz="1800">
                <a:latin typeface="Times New Roman" pitchFamily="18" charset="0"/>
                <a:cs typeface="Times New Roman" pitchFamily="18" charset="0"/>
              </a:rPr>
              <a:t>.html</a:t>
            </a:r>
            <a:endParaRPr lang="ru-RU" altLang="ru-RU" sz="1800">
              <a:latin typeface="Times New Roman" pitchFamily="18" charset="0"/>
              <a:cs typeface="Times New Roman" pitchFamily="18" charset="0"/>
            </a:endParaRPr>
          </a:p>
          <a:p>
            <a:pPr algn="ctr" eaLnBrk="1" hangingPunct="1">
              <a:spcBef>
                <a:spcPct val="0"/>
              </a:spcBef>
              <a:buFontTx/>
              <a:buNone/>
            </a:pPr>
            <a:r>
              <a:rPr lang="en-US" altLang="ru-RU" sz="1800">
                <a:latin typeface="Times New Roman" pitchFamily="18" charset="0"/>
                <a:cs typeface="Times New Roman" pitchFamily="18" charset="0"/>
              </a:rPr>
              <a:t>ckr.nm.ru/</a:t>
            </a:r>
            <a:r>
              <a:rPr lang="en-US" altLang="ru-RU" sz="1800" b="1">
                <a:latin typeface="Times New Roman" pitchFamily="18" charset="0"/>
                <a:cs typeface="Times New Roman" pitchFamily="18" charset="0"/>
              </a:rPr>
              <a:t>planet</a:t>
            </a:r>
            <a:r>
              <a:rPr lang="en-US" altLang="ru-RU" sz="1800">
                <a:latin typeface="Times New Roman" pitchFamily="18" charset="0"/>
                <a:cs typeface="Times New Roman" pitchFamily="18" charset="0"/>
              </a:rPr>
              <a:t>.htm</a:t>
            </a:r>
            <a:br>
              <a:rPr lang="en-US" altLang="ru-RU" sz="1800">
                <a:latin typeface="Times New Roman" pitchFamily="18" charset="0"/>
                <a:cs typeface="Times New Roman" pitchFamily="18" charset="0"/>
              </a:rPr>
            </a:br>
            <a:r>
              <a:rPr lang="ru-RU" altLang="ru-RU" sz="1800">
                <a:latin typeface="Times New Roman" pitchFamily="18" charset="0"/>
                <a:cs typeface="Times New Roman" pitchFamily="18" charset="0"/>
              </a:rPr>
              <a:t>сезоны-года.рф/</a:t>
            </a:r>
            <a:r>
              <a:rPr lang="ru-RU" altLang="ru-RU" sz="1800" b="1">
                <a:latin typeface="Times New Roman" pitchFamily="18" charset="0"/>
                <a:cs typeface="Times New Roman" pitchFamily="18" charset="0"/>
              </a:rPr>
              <a:t>солнечная</a:t>
            </a:r>
            <a:r>
              <a:rPr lang="ru-RU" altLang="ru-RU" sz="1800">
                <a:latin typeface="Times New Roman" pitchFamily="18" charset="0"/>
                <a:cs typeface="Times New Roman" pitchFamily="18" charset="0"/>
              </a:rPr>
              <a:t>%20</a:t>
            </a:r>
            <a:r>
              <a:rPr lang="ru-RU" altLang="ru-RU" sz="1800" b="1">
                <a:latin typeface="Times New Roman" pitchFamily="18" charset="0"/>
                <a:cs typeface="Times New Roman" pitchFamily="18" charset="0"/>
              </a:rPr>
              <a:t>система</a:t>
            </a:r>
            <a:r>
              <a:rPr lang="ru-RU" altLang="ru-RU" sz="1800">
                <a:latin typeface="Times New Roman" pitchFamily="18" charset="0"/>
                <a:cs typeface="Times New Roman" pitchFamily="18" charset="0"/>
              </a:rPr>
              <a:t>.</a:t>
            </a:r>
            <a:r>
              <a:rPr lang="en-US" altLang="ru-RU" sz="1800">
                <a:latin typeface="Times New Roman" pitchFamily="18" charset="0"/>
                <a:cs typeface="Times New Roman" pitchFamily="18" charset="0"/>
              </a:rPr>
              <a:t>html</a:t>
            </a:r>
            <a:endParaRPr lang="ru-RU" altLang="ru-RU" sz="1800">
              <a:latin typeface="Times New Roman" pitchFamily="18" charset="0"/>
              <a:cs typeface="Times New Roman" pitchFamily="18" charset="0"/>
            </a:endParaRPr>
          </a:p>
          <a:p>
            <a:pPr eaLnBrk="1" hangingPunct="1">
              <a:spcBef>
                <a:spcPct val="0"/>
              </a:spcBef>
              <a:buFontTx/>
              <a:buNone/>
            </a:pPr>
            <a:endParaRPr lang="ru-RU" altLang="ru-RU" sz="1800">
              <a:latin typeface="Times New Roman" pitchFamily="18" charset="0"/>
              <a:cs typeface="Times New Roman" pitchFamily="18" charset="0"/>
            </a:endParaRPr>
          </a:p>
        </p:txBody>
      </p:sp>
    </p:spTree>
    <p:extLst>
      <p:ext uri="{BB962C8B-B14F-4D97-AF65-F5344CB8AC3E}">
        <p14:creationId xmlns:p14="http://schemas.microsoft.com/office/powerpoint/2010/main" val="1113407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Заголовок 1"/>
          <p:cNvSpPr>
            <a:spLocks noGrp="1"/>
          </p:cNvSpPr>
          <p:nvPr>
            <p:ph type="title"/>
          </p:nvPr>
        </p:nvSpPr>
        <p:spPr/>
        <p:txBody>
          <a:bodyPr/>
          <a:lstStyle/>
          <a:p>
            <a:pPr eaLnBrk="1" hangingPunct="1"/>
            <a:endParaRPr lang="ru-RU" altLang="ru-RU" smtClean="0"/>
          </a:p>
        </p:txBody>
      </p:sp>
      <p:sp>
        <p:nvSpPr>
          <p:cNvPr id="4099" name="Объект 2"/>
          <p:cNvSpPr>
            <a:spLocks noGrp="1"/>
          </p:cNvSpPr>
          <p:nvPr>
            <p:ph idx="1"/>
          </p:nvPr>
        </p:nvSpPr>
        <p:spPr/>
        <p:txBody>
          <a:bodyPr/>
          <a:lstStyle/>
          <a:p>
            <a:pPr eaLnBrk="1" hangingPunct="1"/>
            <a:endParaRPr lang="ru-RU" altLang="ru-RU" smtClean="0"/>
          </a:p>
        </p:txBody>
      </p:sp>
      <p:pic>
        <p:nvPicPr>
          <p:cNvPr id="4100"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Прямоугольник 3"/>
          <p:cNvSpPr>
            <a:spLocks noChangeArrowheads="1"/>
          </p:cNvSpPr>
          <p:nvPr/>
        </p:nvSpPr>
        <p:spPr bwMode="auto">
          <a:xfrm>
            <a:off x="155575" y="765175"/>
            <a:ext cx="8809038"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a:latin typeface="Times New Roman" pitchFamily="18" charset="0"/>
                <a:cs typeface="Times New Roman" pitchFamily="18" charset="0"/>
              </a:rPr>
              <a:t>Солнечная система является частью галактики под названием </a:t>
            </a:r>
            <a:r>
              <a:rPr lang="ru-RU" altLang="ru-RU" sz="1800" b="1">
                <a:latin typeface="Times New Roman" pitchFamily="18" charset="0"/>
                <a:cs typeface="Times New Roman" pitchFamily="18" charset="0"/>
              </a:rPr>
              <a:t>Млечный Путь.</a:t>
            </a:r>
          </a:p>
          <a:p>
            <a:pPr algn="ctr" eaLnBrk="1" hangingPunct="1">
              <a:spcBef>
                <a:spcPct val="0"/>
              </a:spcBef>
              <a:buFontTx/>
              <a:buNone/>
            </a:pPr>
            <a:r>
              <a:rPr lang="ru-RU" altLang="ru-RU" sz="1800"/>
              <a:t> </a:t>
            </a:r>
            <a:r>
              <a:rPr lang="ru-RU" altLang="ru-RU" sz="1800">
                <a:latin typeface="Times New Roman" pitchFamily="18" charset="0"/>
                <a:cs typeface="Times New Roman" pitchFamily="18" charset="0"/>
              </a:rPr>
              <a:t>Млечный Путь можно созерцать из любой точки планеты, однако всегда будет видна лишь его небольшая часть. Ведь Млечный путь, на самом деле состоит из великого множества звезд, которых невозможно рассмотреть невооруженным глазом. </a:t>
            </a:r>
          </a:p>
          <a:p>
            <a:pPr algn="ctr" eaLnBrk="1" hangingPunct="1">
              <a:spcBef>
                <a:spcPct val="0"/>
              </a:spcBef>
              <a:buFontTx/>
              <a:buNone/>
            </a:pPr>
            <a:r>
              <a:rPr lang="ru-RU" altLang="ru-RU" sz="1800">
                <a:latin typeface="Times New Roman" pitchFamily="18" charset="0"/>
                <a:cs typeface="Times New Roman" pitchFamily="18" charset="0"/>
              </a:rPr>
              <a:t>Впервые над подобным явлением задумался </a:t>
            </a:r>
            <a:r>
              <a:rPr lang="ru-RU" altLang="ru-RU" sz="1800" b="1">
                <a:latin typeface="Times New Roman" pitchFamily="18" charset="0"/>
                <a:cs typeface="Times New Roman" pitchFamily="18" charset="0"/>
              </a:rPr>
              <a:t>Галилео Галилей</a:t>
            </a:r>
            <a:r>
              <a:rPr lang="ru-RU" altLang="ru-RU" sz="1800">
                <a:latin typeface="Times New Roman" pitchFamily="18" charset="0"/>
                <a:cs typeface="Times New Roman" pitchFamily="18" charset="0"/>
              </a:rPr>
              <a:t>, когда посмотрел на Млечный Путь через изготовленный им телескоп. Увиденное захватывало дух, ведь через телескоп была видна не белесая полоса, а неисчислимые звездные скопления.</a:t>
            </a:r>
          </a:p>
          <a:p>
            <a:pPr algn="ctr" eaLnBrk="1" hangingPunct="1">
              <a:spcBef>
                <a:spcPct val="0"/>
              </a:spcBef>
              <a:buFontTx/>
              <a:buNone/>
            </a:pPr>
            <a:r>
              <a:rPr lang="ru-RU" altLang="ru-RU" sz="1800">
                <a:latin typeface="Times New Roman" pitchFamily="18" charset="0"/>
                <a:cs typeface="Times New Roman" pitchFamily="18" charset="0"/>
              </a:rPr>
              <a:t> На сегодня ученные выдают примерное количество звезд в </a:t>
            </a:r>
          </a:p>
          <a:p>
            <a:pPr algn="ctr" eaLnBrk="1" hangingPunct="1">
              <a:spcBef>
                <a:spcPct val="0"/>
              </a:spcBef>
              <a:buFontTx/>
              <a:buNone/>
            </a:pPr>
            <a:r>
              <a:rPr lang="ru-RU" altLang="ru-RU" sz="1800">
                <a:latin typeface="Times New Roman" pitchFamily="18" charset="0"/>
                <a:cs typeface="Times New Roman" pitchFamily="18" charset="0"/>
              </a:rPr>
              <a:t>Млечном Пути и оно доходит до </a:t>
            </a:r>
            <a:r>
              <a:rPr lang="ru-RU" altLang="ru-RU" sz="1800" b="1">
                <a:latin typeface="Times New Roman" pitchFamily="18" charset="0"/>
                <a:cs typeface="Times New Roman" pitchFamily="18" charset="0"/>
              </a:rPr>
              <a:t>200 миллиардов</a:t>
            </a:r>
            <a:r>
              <a:rPr lang="ru-RU" altLang="ru-RU" sz="1800">
                <a:latin typeface="Times New Roman" pitchFamily="18" charset="0"/>
                <a:cs typeface="Times New Roman" pitchFamily="18" charset="0"/>
              </a:rPr>
              <a:t>. </a:t>
            </a:r>
          </a:p>
        </p:txBody>
      </p:sp>
      <p:sp>
        <p:nvSpPr>
          <p:cNvPr id="4102" name="Прямоугольник 4"/>
          <p:cNvSpPr>
            <a:spLocks noChangeArrowheads="1"/>
          </p:cNvSpPr>
          <p:nvPr/>
        </p:nvSpPr>
        <p:spPr bwMode="auto">
          <a:xfrm>
            <a:off x="107950" y="115888"/>
            <a:ext cx="8856663"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Млечный Путь</a:t>
            </a:r>
          </a:p>
          <a:p>
            <a:pPr algn="ctr" eaLnBrk="1" hangingPunct="1">
              <a:spcBef>
                <a:spcPct val="0"/>
              </a:spcBef>
              <a:buFontTx/>
              <a:buNone/>
            </a:pPr>
            <a:endParaRPr lang="ru-RU" altLang="ru-RU" b="1">
              <a:latin typeface="Times New Roman" pitchFamily="18" charset="0"/>
              <a:cs typeface="Times New Roman" pitchFamily="18" charset="0"/>
            </a:endParaRPr>
          </a:p>
        </p:txBody>
      </p:sp>
      <p:sp>
        <p:nvSpPr>
          <p:cNvPr id="4103" name="AutoShape 2" descr="data:image/jpeg;base64,/9j/4AAQSkZJRgABAQAAAQABAAD/2wCEAAkGBhQSERUUEhQVFRUWGBwZGBcXGBkWGhwYGB4YHBgZGhobHCYeGhwkGxgcIC8jIycpLSwtHB4xNTAqNSYrLCoBCQoKDgwOFw8PGikcHB8pKSkpLCwpKSksKSwsKSksLCkpKSwsKSwpKSkpKSkpLCwsLCwpKSksLCwsLCwsLCwsLP/AABEIALABHgMBIgACEQEDEQH/xAAcAAACAwEBAQEAAAAAAAAAAAADBAIFBgEABwj/xAA5EAEAAgAFAgQEBQIHAAIDAQABAhEAAxIhMQRBBSJRYRMycYEGQpGhscHwFCNSctHh8RViFpKyB//EABkBAAMBAQEAAAAAAAAAAAAAAAABAgMEBf/EACARAQEBAQACAgMBAQAAAAAAAAABEQISIQMxE0FRcWH/2gAMAwEAAhEDEQA/APkP+EjLLnISEIXoZxdWZLyDAlEqwdVLQXu96/Q1dNXV1tfpeGdVAQ1blT9N3jZ3NjDPQZcT4kcyDK4SYGv4ZGdCTb+bYTT3sxvOKRDIyNUiNxjfeTQfVwx0fUxiaJxvLlKDNiR+JUeSE5DpUlv24vEsrpCRGqsFkLtzsG3Nei/bD0vCYyjLMRhLVtCJcdLzTqZbU83233xc+Lq/Sb3J9qjPy0pqQStjfeIpz34rBM/MdUviamfrq4b3v12v7/pgkcoL5/8Ar+vKb4LmZWsmzka/mWWrUybuPpz3awrxVarcTnJav6H0MFzun0tJWHujamRh5jMNDENSEtOojrGpXtZ6YXjTJdBRJlLS6SyMySTdjT5e+97obYBNe/2/6xceOeBZvSvw87LcvM+be7Ypt7FU/r7YqkXldtj/AIwZgG6XqJZcJeWCZgxuUYyT3iu8X3MHzuonLJhrmIRcuEUi6YDr2TcWS8l8704DDKiwAJfE1Ppp00VRzqu8ey8ry6jmLa2d+NuXc/jBgAnkoRU2kWb9rS/1HBZ5UpBJoEa+U2js7H9vvg2ZmE5SlKwk2u7v3/VbxEy5TIRaojLTwNFyboteef4wAtmVe39vrz64llx1y80vVVd3lfqvb3cSysti3p1FXX12HZs3/esNvSyzLzPkYxZSWoRssiQIm0nS7d0cAV+bK3jtW/7ftiMNt6v2wbIyxl/mSYx3uRHVvSm1nL7++OTzVAeD/rf9j9MAR+GyVK3eLD1e7xhvO6iLkRJSJTjtEB8sFkothzvw/NztWIS6eLlRYk9dy1LWlLNOgC7N7twtOTtZ29K27Pv9cLCTzBblcSuA/p9PfHs+AmrVclbKqv7vHoZmldNbxTzA8m/PD6PJgcWttn++3phYYmiUYRlQRlqB2tqr9+5iOXmzj5osjmNinJubeo7mJZ2fdRiukdho34ujYa2xyOTJjKRF0xolLmlvTb2un9MIkZO0fNfJW+367b+2OZOZpbQfZ+mJOXFk6WgLNXLRxscrxiObMaorY7rvW7+uJCfxb/K6Q4t5qrv60/tgUilE429N8MZ3UOmMdgpWo6btvd/NVFOBTj/p32to49f09cAF8OyCc9LKMLJeafylC77PIUe6YJl9FKeXrPMFiXcoxgWqckKefUawDKYzmE3SMvNKMboeaiINc1tjjmUaYrS777NfK17W+vOAIQhtqaoQq6Xn79ufpiXT6b891TxzfbtiMsugpGy2r23dnbn/AJxEcAMdFMhmRks41uShV6g8tXt81YG5d7sjd37vraffHs3NkgXJjHgWwvdo7W74HWAzGflLEmQYw2ja6rmRF37XzXa8D6rKIzSMiYcSBB+0gfbDnh/ivwcyGbAIzg3wMflA2kO7ut+vbFdKWEFn0mWbVbzf9MWPWTnneebZGJCw/wBEfKS43Aq+aMJZE5wZZbcaW4uzZ6nqb4v+gyMxixyyNTJfNV1TYP8AqTYPXHpcZ4sO5nSq8JycuRUmpsjTdESLd6u43XtV4u83pYQjlxzZ6dcnVdJGFgS0m93GZTV0YzWf4dKEyI7va9z98NdT07mzJSHUnmWUpspcs1e689sZz5Op6xpfjl9o9VmZbmS0IitIUe23bFl1PhxOEPNvpKiHF2yOdt9+N7wLI8CJS8vl4O9KfV++LPK8DmRGN0NXfdt454wTq/srzP0pY+HRfr3K778e23fHen6dypRnBdQ3feziv79MXnU9PS/DhKmt5Vfa30P+MdyenZShH4cpuoNJstPBQ1Zte+Lln2z656I/ifxjO6merOTOkGlmF+UOBqu63Vj3xQdOThMY6ozKSub5O3P/AFjV5edpHLQ0SkyTuSqQNlSsvi6aLwCXhHxZBlaS5EQvdd0+/btum2FeZTls9M/02ZojM0RVGNyL0jzQ/LK+/Jv64P0PhWuRd0vpuvoNO/8AyYvej6NiyCMqkaWOrlXy2b6gkXXti28B8KZThCSpfFtFpbV12xHji5drL5/gDGJIG73E2+u/v7YqOt6bTKtLGg2eeC3gq3evcx+n838A9O5GgjTp2ffHw78W/h6s9jFnJiedSqI2NbtgBzjPnrnv6XZjHShKB3jq3+xffkbMR1XqkvLwu6tup9a/rh3Ny5DIkMlXdW77vpb74V+Cm+n+/wBMF5pSj+JZOVlsDKl8XTH/ADLikde96W/MblS2+nqpJGJqkqGxXHmVOSub2vnDGTlCARWdvfZjXAVzs98cy8ok0sY80p35Lrf29sTg0R6tYZeXH5olRllx0y8zbGSUzbeW+wbYrsw2N12Df+D2w69IxqW2nem9paUJU898elmiGoHTxwXHvFoteN19cLBpSGXaaYsgjciuxvL17d8QQV0jvwc0dt++2CQadjnk/ej0wfo+unlTlmZa5c6kGnaiVkj6aVOMBhZoSjelZy8zLfYNWraqb2b7VheF00LRvte3r7c4d8MydaxWMQiyZSlpoiKg+91XdTClyjqLS9mnbm622dz9sLDQyavzce3d7HJQu2I1a1ty1/7gvwV+UluPvdbyr2OcBHCwjHTTrT5CSSHe0Q/Kl1T+uB9RMW4lXydreQ9D0N/riy8N6fLzIZrLNmZsIRcqBECX+sZavKBxyuEZ9JKMkfLKKkiSRpjdlP0r64WAGOXq4HYtrfY5fbBJdS6HLA0siW8Y6rBDzVYb8XXHpiB5pchqd/yhb7cGC9V1DLTGz/LNMabOVUfeSv3wsBYlV++OViWnnf8A7wWKmW7NLz224++/74Ru5TbqYktKLGkE4b01RwcnOJ9F4nPLMyMJETNhonsNwUatFNw3N8CzYIEj5ZelhtVn2axHJnTYg08l8lejvhE5Gl8z2aefWj9cDTHcew8NovDJSPiSHfSwndO2Zs8jW+1+564sPCNWSxR1jKtLxxw32tO53xR9Tk/CmkZxmeVWNgMgWNO9jcX3MWvhXicyMlLhtHfglK0L7KRf0x2c9yl1xRPEeq1MZsYleVqPbemT6r/e2GPC8s2CXm5jTYl3unCbftiGf0fx/LlEli+epaoy5pNvS9/TEuq/CuZ04TlcGV6KkbtXXFuz6b+2Dr72L5nrFzDqYcSkklp3EW+Vao3f7drDwpJEuNo6iVpp0pxpu12N8ZrpBkmoDaiTvvW41xbxi28M6zRFZRaVqtuPmP79sLyV4riOYkiVA9iNHHC++2JZ+TfmjZvzTHerdzjav1MLw6+GYrGwOO+/Y9Pv+2BdZ+IIC+YiJuK12KDf0/usVqLwVl4bEk7oojZ9qGnt9Mcz+hTLPZqP0+a6+rz3wTpM8zSbFNt7XZ3D784j/iPNQaQL9ttrMPU3gXp46pF3ly1abk7RAo33kcc9sWvg0CMirffmqrfFX0uq1ZDD0RGT9L53/bD/AE/TSfMSob2uqTbftg+0+L6Nl/ix+FRS1Qu3GPmf4h6X4mYrzJtrteLbw6Es6ZCI27D7lrTxxhfqi5MBFFLu9z9sZcczm3F3bGP8V6LYqMajq80RGVv5t627VhGeXOdXvtUS6DcTYopefqvO+N9kdEJUoqU7FioNHp3vvilyuigSizjqP9Ltd819caMbz7ZXq+htF0AxuISuruotGzfbtgEsgIpOCu2mQ1QatqNm2Ru77Y2niXQZcsx0RY5TIloiux3LTdCwcV/U+Ely0+U3od1LNMV4sN/thWDazGX0csyPlgHwx1yiSXSvzz7AXXb39cK5nRpKhEtBEpprVfGn3xpP/iU+Jc4xQPVZeYGMdJUtvNv6YQ6jpJRvd81uzu7vJhXk/JTZstQep33t9OWtgrasH/xko5csqLFjKUVGIysHfUxvbUnP8YJndHSl2HFXXHJYf2YhLKiRjZvqb3/LRRXbe97xHiek/wDDNVplcqYu+5aNHe3v6mCdR0TlxymcJRMyGsWkkLIJROxtX2XBsqERioyB80bqzdQeeP3x5yI1axlUL0kkq9i75kKNG1YWHpPOl5aJTaXTF40u987LtZX3wujI/wBpx6F/8uGxSVyLQrn22/T0+2I9Rl1UNrveW2z3pL8tV98SZYzqYoFxbtpGuNkr9bvBcubN8y87B2JWy0nH22xHOypcsaCj5a5LL25Tf3xDN0snSJG2r3a7fXAY3WdGQVNTCW+XJ07xsrVShLS7l7WYlLwnMjlRzpRrK1EWYxd5GoKvnT/3hdKlQ7bg8X2/9xJ6ZEuwalfzVF4Wv/cICeIwhFiZbJGIurTep+bg49ra9cLzI1HTquvNdc28VyVXPe8RJpK+93fO+DaNUZ5jOJITy7kpaltjRW3fjkrEgumOr7Y7B33X6847mwI1u33Eqm3bnfavTEhGr9q/v9cE6fqCN3CMv917fomImW0bNSdvRT/3HmSXGjnfYuyyr9MAP9FOGXP/ADNUhy5JokCSlFI2o8Luc88Y70rFNLVrbJOKvY3qm979DCObmalXl9q59jYwbJS7lYI1Qc1ttfF1b9caz00jTeHeL1mXmK7FSK1FBE3r5dO1Y+m+H52TndN8FNSGqG5s7n2W8fHfDnd0rcYrWzsO/wBPr+zjU9H47UIQlKUWFBtxy/NuVcu/r7baynZqXU5HwrjzUq02rtusiq3van8rthvpcnUEGJ5pB7lbRFdmO+/rXbBMjKhOWrNCcUvy2LTf04w1l9PFthq08U/9Vhb7XhXO6KcCZl0rJB7WKFel/wDGKqfhnxCTKITN07Bxyo3aFA98XUumWPlvd23PbFbn5FSGVbbMud/R2fT+uHU4c6noYy80ssuNWfKbBybe2+K/M6RiOmy3c4CO1Uc3z3cWHTda+YWKHzUgO9FVzz27YF8VjJR8s/f0rZOdn/rDmI617o+t1MaI5YD3Ls03foWeUT82LPK8Q8kblGUWw0opTynJdu7zT6Yremyo6UQSXHrx9Njbn3wnHrWM5HwribcqIn83v9sPcH2vI+PMEiS3jX25qv8A9n9cN9BmQmPmB29nffZxlXrM4zIRnJ0wZabJUSr/AE088b4scjr2SXEiL70Pf6HsYD3+tfkJGO03b3EO1fq4dy+hEG4iN1KBJA9OQWz22xnOliwX4bEY8t7N7UXzzxXGLnoeszB+S/KbhX78/fE3S8SWbkMZFkn5tz33jv8AXnbAszpfKjDne08329saczNcYg9txKrjb1wbL6GDHTKLdfNd1v8Al9MT+Qr8fpiP/irb0rvfD23rjsb8YQ6rwCV7xo9jY71j6RPwaNHl20tbo/X3e2Fs/wAFjVjzVrvu9sOfLGfXx39Pmmb+HpZeq6Gk0yjd3slI003e3G3bCWb4eQjmUzZVpilAwbH5hdx2Cqu8fUM/wL1Lk2JexZtK639AxUdX+GJHJ9Dv+3G+LnUrK82PmE/Di4nqfpLjfjv+l84WMhGvl8u+uuOWh5HkOfTfG66j8O1KVlNf3+p2xX9R4N8XRCOVUyyxblJdrvYo2orYwYXkx0+glS/l28zsI2CXSlxcBy+hkkrSJGOrzNX6Bzu3dfXGs6HwOWbWSyjCEpi5s9WmO0iJJNgtXjnFZ1PTwyvIxucZfOOqDHf8nfZN7OKRxFi5VPOU92VSuVSuluqGudjh4vC/+HbdMJJKyK3e1LVUKHP1w51WVv6CFV3Oy78uJ5EVjKKm0Vjq1uls1aCOxJOV2ocRitVUpSQirUboVS3kPS8SyMqVygJuVLeIVHzfM7ch39MH6vpWEtMosZFLdjuCbO5zf3Mc6fMiRmSJLKNDGVU6oqyPzFCV604mrFzvEjNzYGdmZksqEWA6Y6yDbQO3L3cVrkS06tLptNVbWVZfrufqYPlgWorXlR002Uuze17fvtgOZHsNlHtzulPp/TCDjlUW8+ldvXDOXkQnBlLNjCQhpSayu7lqBD6e+B5Eoga9x93anfh2sxLquoZxgqOnyRNrIm4O25ckt/piQXzE2oqjfe7bd/baj7YlPLAPXeyuPT9scnmWBQVe5y3XP0xz4rWm2ruu18XXrhAWUdKSKlG9lGlKUp9LrHsut1/TjEun6eWbIhAt3oajdXJt49eXAAxpDNQ33Djf+/bFj4Z1fw5x+IDCVX32Xk967Yp8rNrhS9mtrPR9sP58ZRjCWkBCQjqvYi2202O3ZvDaStHLxLLhmMcvMYQjNNWnZLfNXP25xb5PXaIkieXJjLSVdsQslKPEea9u+Mf0XWyyoZkQEzAjKEoxbjzsu8ZcUm9Lgnh3XsI01JNy6QHm/f2xWqbjJ60mNBd/lqnvhu1hu0sdMQNgdpK88Lv9cZPwzqpktZufmjG/l5ZVTwt7emNR4Z+ITNjlxtkwW7rTQ+UBLrlR2bxYtJS6LSS3jqaBTygbtgKLXId28V+d08p7xaq7dty6EvdN/rjWfEjJAKLv0C/X+3CXV+BAa40b1VLaj9q7c3hX17LNLZWQhGtqj6C23d7fpfasB8R6JyzUC32Ptbz/AHWL/wAIziZ/mQ0EZEYvYlVp613xbZnh47xNRdbb7r+2JvZzhjOnyFNynu9n+K/6xCUwoYqxuiMd3VVtnpXfgxs8zwnXGj7U8HY347/rhY8MnriaBCVO1y/8wvyHPj/pLpcpgwjC56gn8qg7tSvvaj+uLnKysy/l8tG53+3bjFv4X4DA7N975vfv3xpMjwzjbGXXy1ecxm+n6Y9H6vP6Vtizh0u1ffF5Dw49MTegMY3u1O8qfKyE9w7Y9mZI9qMW3+CxGWSVVYNGSqfM6SKe567cfXAs3LO+z+7iyz+mKwnOznf9MVO0XhSZ/h+q7444NrpXFd1Hg8VdOxtZybH/AB/ONFWXL5rO7v8Axj0ui1JIVpafX6+uN+e8Y3ifth+t8BYwkC6WtVKDXGo+rtil6zwGMpXpSNVRtvXNyv8AMXj6T1nSKbh9qOe39+mKiXhyklPTl3/XGs737ZdcZ9PmnXeFBGJHLIpzK7V//nv9ffCHWdJmFHGkmXGVRT8wb1W/Bzfvj6jm+DZaF2XzxXt35/4MZ3qvA18tHDLi3yi1fpX8GKyVGvnmbBjy7oN7PO3PPy9sAzMiMppB8pdMgioe1oKe9Y1HU+DlSZNIbRBuTtYNUVzvzuYqf/h9ruktkbWQKtLd3fjviLyuXFF8Mvfc7l9vrjvBt3KPa6v6NenbD84QjKKa63s24vZi271vv3/XBvCuolk5pnZSEstWOqN6tqTTTG6bRa+uM7F6oJQ/X+++IJi1j0TmRzJkoGk1SiyI3aHkL8zbwHF+mK5O/Ff2YlWJdR0zEjcZmqJLzR0lN0nqbc/X0wJyWhppsGmtqvfjvgudnSnbKSo8yVX2/l++PZmYyIxuIRO1lq7r78H0D0wBLoSGpczVQNaa+b8mq/y3zW9cYhmIq3u7leryN77W4CTT749EwSmb6XKcyZCEZSzJumMYm7JoAOV9sG62EIJHLnKcWMWRI01OvNGheJWXhWGdIqMVd7jz8zW4euwfbBOnzZRlrrUXchPK7uyfr9O25i90fQvTZTImhJYg7VQWDq79yqxLLm6bOTlvffjbAYZ0CDQ62zeqI+WtPdlz9vW8F2j5Zxp8rd8RS+C+RH2r3w1zpYZPiGmbLLuK7UKbMaS/f+rh3oxkjFlCfPoNn5cUeSb6o3tvYXVJS9i2jfDOX4jKKI3tbtRbyVxi4N1sui/EUsvy9RlWRQZOxvfD698ajpvE4ZkB3lfrK69qvHzvpPGJNxzNTl5leV3Nmzb68ffB3ISTmZTpI0hqOLpBk7tptXrfGBUrb+Lfh6WbpllZjllXtGySX31X6fvhPofxO9FKWV1EUi1abxv+vJz+2OeB/iLqLYSjHMDuG2mOxVdn6dsaTJy+nzo3OJ5ypR7NI0+94x6jSXfSy8F6/LzssnlpKMt+f4TF0dEvHHNmMFD8POSuZ0s2IFaVWO+/HG7veNX4H+IZ2QzsuRfyz2LK7xWx57uMetjTGk6Dpao9MW+VCjCHR9bCQMXbj6J2fTFkOMnP8lex7HccwMnsBzYmDYT6vNPXfCXx9k+rxWZvUVxhfxXxGUBlHePc7h/CYqf/AMjgx+UqQO6RQ5svb9++NOY38bVvmZp+v0x7LN9rPcwlkscyC5brTS7SLLLp93b6YFHxI32R7Cnbb1vGkjKxaudJ2so9THMybw0lcfr+uEMrxrLly02m53+uHcuEXffjtt/fZxXuIJ9f0vxdoERa42O3t23wp1Ph0izfUenNfXtfti5Cgvf3Hfb1Pq49l5qS7Vx3LXveKnSOuJWF8Q8JsZR35sN5B/xT+2Mz4h4P6n29/p9sfS+r6XzSS0/Lp2LXlW6cVMsgzJGySKX1+p6vv7Y3l37c9ni+Z+IeFisox00Fx8zxyqm25f7Yqs7pjSU7t6hE4dqe9/bH0DxXw7TJ2kn5hd36p2/XfGe67wxq9qA2uv2/drCsVKzGd0EgtGt6Sk2q+/G5vhaXTRSQSlq20RI6tXZFHb9G8Wub0rHe6vZP5+3bCvVdAxy2Xld4+YmWahdOm9315rb1xlY0ip0+jvz9++BSHlvfv9MNOSai3SbWpx77cmIQztEnS16bDt98JSMMslCSfNHdtiGnY2Gllb2va/RwIltVff8ApjuSb3Qhui1YduR/TfEsuOpXylb0tX7HriIbsszbgLrgLK9O5/XEdt/2w14hnk7mGXHfaEIyNMd2i+Qut1lxieZ/mZUFlFkXAiXqIwB1S2pju73e3YDFSgvl9NLTq/LypvQIbhvHdDf1xLNywY6d/KMhEL5e9pXfbnEE+HKUXTOtUbFY3wSEq99zth3pepkZGZFy8vMi0EpHmg7oxRK5ls2K8KGLhFcg25q+OKuznfYwaE05Hi/+z9MLZdrQWv8Ae1YYzWXl1SXymk1XUbdjnSXe3vxvi4em8nqY1sF9/v3rs4uPD+q1BUgqR23Hs36bcb8OM9E0sVE2Hfv7nthvM6w1XA0xu6vh9LKv9A9sVBrTdPmZsMzVlTBCvKrerko9cMZHi2fGRLT5dbEk182yu6H9OcUfReJsaXYXk52rt255xYHUxmN5oAlxV7vzU7XsDTwYMPnrH0DwX8ZQ1aM64PEZJQ+9di+/GNj0Gbl5pey97rjtT3PfHxfrvCCYOVmstiyTw3sRq6o35MB6DxjqumKivldm1u997so4ornvjHvjW07fZ/FfCPJJypSg8gTlEK38tfLfsb4F4P8AifNyYxjnEpBtKTKK32SwZRrvu2d8Y7w7/wD0zNT/ADck0nNu/tXlpxrHxGObG8v4TmbVw01tv6045uuLGvlLMrT+HfivJzmoyT/cMf5rFhPxGAWyK+vrxjD9d4JCcdo1ZUtL6nEXg371jPT8G6ieZpy+ocsy943GUYiO2pKGvX6uJwvxc36r6z/jIsbHZxl/xJ10o+clRHkPTv8AxjMZ34n6jp9MUMwqpJHSCWbWuo99vTFT4h+IMuWuZOUZLaBpBsbb327Vhzn2fPE59mfEfGzOy5SgukLXfYuhT3aPvivlnRzUKuMolgiXTaVE07bJ6jiifFspZWRPMp9OGy7jvvWJdN14pWYsdVsA2vi/Xcx1Tn0z67/j6B+GH4OXWqy7rvTX84t+p6aEvNQPrjM9J4lDTHdq29hldbb89j2LxPr/ABbXECQN8y9PtW+387Ynw9+kXrTXUZaKt6bLF/h74f8ADM8sOXmr7VxijzuoujWOrfZvi/8AjviGf1EsqGqUW0GN7WXum232xpefTLdrXPU6d9m+L3wNzxKv+/b174rfDuqcwalGQlWPfsUnZ5rB8/M+XUl1encpeQ+5iJzhXoxPqKHf7H3224wGXh5MJCw32ovj13vEcnMDnf1sv67Yll9Re8VE7JtXb9cUjSviOXqj57dPlPT32eMZjxXw8lHarLeN26d65rGyZau/fjbFV1WV8OWuNO7+W4/o/wBcXzf0zvq7Hz7qvChF4Q4qvbn1v+u+M713QsNpXbVcVW+7Tz7Vj6b1PTRkVIqW/m7cXWxf/WMd4r0VSY6RkS2p1X2oTaRf33w7zpzpkuozGUtU/Nxe9KFHKPYwh1KbUVtv9bePti+6rp1WJtbbHYLL9direffFPn5W9v8AxjKzGnNlKzy9rBq0tNr9L9axwNue/GOZmYrg3SZsoSJRkRUS9uER9a2cZLel0/mTVFq+Fpo7Nd8dl1F5ZHSCLcjZR4E703v74P03R6kjCXzlHN6qf8v3ZNHc80ffCcMu5VYb1bwfXFQhui6eWZMCM596jzUS2mmqC/Yx7J63MyycYylEmaZg7SL4TvuYHOFVubnb+ME1EYp+aVkiUDaIxYsV3F9g29bcVKBIxDLHRLVKUjXL5GNR+Xa9Qu7fc29ZzyzUkZE4xjtINHpyO7S16/bAcx0wItK+YSV1fZ3o44offEY5S1GI6u/v34+mLlBqefqIxp1C22t3VUXQnG3tzh7p+vYySdVe4Rilm3FUlMtj1xVdRFg6XmPp2XdL71g+TJiE2NwlKm35mNKWbm0jiucVz1hWatc7q9SShJoi2JGhmysgFhHzbXx7bYhkzNhlLaLsl3Idjskaf5cJ5HUFhKiCxuuaBLulOVa5/TBMrp2bUDU0tRFaibvrwL7U8Y03S+lzHqSMpo2arEfK9+HcL9HjZvDvR+KSm06YDJZO9Mf9vs+nrjKuZpEvb7fz9DDsOo4iz/0gMdPPzam7of1xKmj15bbcnaw+WN1zw7bva9q2xPJ8Vn8Qlk1lvrqqBsb727ev1rthXqOrjlTll6suWjaM8puCHcvm/pzjkc+Mp1mXlx2GSatuyF74nxV5Nf8Ah78XRhkss2e+WkZRaNm70HMqS2+MaP8A+ey8yF5cicUsLOOGztj5aEJm8QSlHykg+YGvmcN5kcqLD4MkZ2aZOnSvlLl8u3N7Yn8cO9vofVZsM0fL6tWcR5K/pjP5/Ra0kR2JfKaeKdzj6npiq8M8RzIy0ynBhyXKygu7re/lD15xYEycfiQlKtXpX29sOcRF+S47k/hvLkBCLLMn5iMoW7/NF35Oe93hHN/C2VlxZlhfIh9Wrv2O2Dw8avUshdSmzv697MS6zNSK5cnTW/FPFcll1dbO2L8Yi9dQHp/D9BqjmblU3Uu+13Xvx6YYzZNxJPJskXZtLXv9TAo9TGtWqPew9bDYrvd7dhwzl5xOqkJEVt2ONgXd+mHkReqUzOn83PHrsbd8O9d4hOemEpaokSrbqO+23FenbBI5eqPyrs1Ub+UFv6GFs/oDXBlcWL5jTsHuO7fHODIJ3YZzOuOnyjTKLfDuN82Y74d1mYrKeZrHhv14f0cV/W9HHMqUI0//AGSjj78Li2dEQiKgbNBd1wfVcLC8qten6g77/f8AT3/jHM7PNt6f9Vu3t32+mE+mzvKJVLp34tO/c2Wn2wTJ6s2Rs71wS7DfbCwtMdP1Mh3p3oeNX9mCdasnTARrcl+1O2oecV8c/SIbil1Ttfb0+2GszOvi03Q7icHrXb12wfs7ATwgzBGVJxaUeuxzjJeKdJMZallqW0svexdvvtjWZE20HtsXytVvio8Sgk4zghOzbmke97e+KiPpiOu/NGtO9ihqTil9z7YpOr6Vi7/uU/o7413i+QylKbG9QyPZd1rvXvtvin/EeVMcqeZKE3MyyflbkG8Qm7eao/xiep/VyfxkoyjUrLezdVv3O+2JOcaIx0xEV1b6m6od6oraju84FExIabHjjHK6BcrqU5kmyevvXtuG5gVK7Fq7B/Qx7S1fY/sx7LkiI0nDdbmKJyQ9+cFhGUm23i1ui9i5dsezWUiN9h32urVut1u93f7Vj3T5tWfleS0GuLpOOTCCblkt2cdTJNNJXFN1pBVPanjbHMrN+HN2jJNRuE47iX6PNj9HHOpDypqrSbyK3OSNchiEZSi2XF/R3P8AhxYHyunJQnIYmimpTBRQqMXeTbe3bA5O0dx70cnan32x6PSyYSntpikW5F3K6oW35Xg2wG8UBNWDx6mW27sUb8De3sbuORiyGcqqOkrYvsFFPEW2vru47neIMtSxjql80tIPIlBtHj8ocuHoPy6n4eqEsvzRNPnu4SSpUXVcv1p9sHy+nczVInqzC5StN4F6pM5J5roI1beK3oup+HLWMjMjpllsUokI289v3xKeZJfPRdvBdu3m7nF19znF7/U/4eyyUiSG0d32FDv2tD74e+MNRtBAdzt344sxR5/USWpXt2fXjjtsGGOnn5LZ7x/L3rld/d9+fbFzE3Vv0mqOqeq4xS1q6lRsXcuf0wzm+JxlEjKJuRdVu173+m2KF6i0dju0V/GLLpPE4hPVAlqixV5vsjvSe3vh4jy/qw1x0wYVKcruMdRKLFovam+QL4wzl+J5hC4jovd0qag4vi/bFLldWnlih57E7KVqJHmqu39cWmTmfCIwZuZAdTCpRhqqpFLdh3T02OMTlVe5+xZ9OTfLqZpHTGPzM35g0gAU874Nl+IS0+SWp7lNl13XejvhCc9RRQlNi8GzYtLucenGBZPWkJXfbiufZf2w8LdjS9PGLlSul2IsZGm7ef0ePbCZO5apLz5gq93f+u+F5eMQk6tEVlzGJIjctqDak/n1xzpfFCOYynlCpKLGWrdH6+Wja/W8Fhbh/r8+WR5TVezumoJhKNBy0UvvgUfG8yQM40ydpJVnDvxL98cy+ry565ZgWWr8tNbBpFbdtgL+uF8zPXIIfDPNM/zG7KL0jwdpVz9sTYqWH59dKPYdjcbNyy02uu2HYdSoNm2xUeb35Ctvf7Yp/wDD6CprF22Tslj9Krt3w/0ORGvnGveu7x9Od8VzEWw//jHugKeY33/kxPppiXqfsD9Nr798I5nRyY3tdu1nAXfp+jg3TZrH54IjGVxBo5NuHBhQ9PJnIjEdNBuy25vl4Lftbg2T1mk1ZjA1kmo9tO+3pb7+uERlUo2+ePG8RbFE9BD9sByvDp5pLVGpnffcvl9cTlabM9rfI6nLn3a2Wlvf777Yqet6wZOkeOaTVtv/AFLxDJ8HzISk6ZyTttVOwlbvmT9cUviPXZmpjEJEZVq343oIr5Tnb64NwpJTniHjaxSJCIwMtKJNG7Iu9Mr/ADbdjGN6uC1fLvs/bGg8T6aJpkx8pUZ6WOreLvSnKXfbvih6jL2HVGV77Xt7bn8bYV/6P8Z7Kid6782dtuMez8nS1qjLYbi2eYGvqXT7jiDLY9cdzcvS1Y7Ds3yXX1xzN3TKUU4jV8d9v5wO8FMuOhVSW2mNXZvqbvattq3v2xCJgJKOchUVL5rvfJ9PbAzBJbhwaT0/45d+XEKwQGM7pXLnpzNmh5vaUdR8r3E+mO5HUMBTew9ENzmKN8YXLkh9ij+7xLOytLzZ2fU7Ndvo4oPadrv7emD5mb57MsjQDFLPlBafXn6uF8rMp3uu4NXhnJ6wi5hGLpzBjSqkWRI3KGXlOSvbjDgRZOWUSi6420XRLbS2bP0/XHunzgdTtUaoq2xL3E55wXOypZEo6oQuUCQNTKmbNW1L2dxwGDDlFqzSUdtnVv3fTt74oIZD5jbv66f37fXBoyjpdQqL5hEuthOOe94FkkpDEOzJ44iKv6YjEwyEv/3+cN54CsAlCKR1GrSvrvSaqWn39MK5U9KNdvVp9tu2Ixkfzt/G+KlKn+knKJrNHOkJb01dh7dn1rEp9TfJu83Zuo6j6n2wPrZ/JcYwl8M2jFL/ANLK6LY76o836rjmfCgmSC6A31cc8duH6mK8kWaby5B5VWo6o6AkMnSouyAXdXScd8N/48GD8yqy/Lw7U28j6HtfOKuRIy462RFtyz8u6E3nbgON6xDiJLndKpKqu/HfthzorzKuc/rINgJpAjVG5yy5t+ns+uA5/XXa2ylerblbV9MJTdcwhGMCdVHVZvRvKTtvvu/thjoM7Kg5hnZcsxYMYVPSRzLolZeuNDt74NHiYj1e2ke97d3tv93DUOoJPnZsIwlRFuhV2JcGp3DffFR1HURlmSll5emK2QtlR/ud364PkdRmNmXqqBqUNWkKGVhsFm/a/XDTmC5uftVU++OZXUsbZSlqKYpKqsq/fb0/rgbNYmYpvKr1bsjzWl3e/OBHm39A2Xd9Xfv7fphHq0nl/DlH4kq8tm5PUSHTSbV2d7N9sHh17e2mLzW1ftw+2M4u/c9Lw7nR28u9BdOo2PM6u3HHG/PFrSz21vhP4glLzOkMuljUl0qEtwoC+Wrwbp/xNc4jKGlb0xjcqLu5b0ALXHtvjDZXWOmVS0rQlKpdrfBTE/X64jk9URnaMi79FL34dlMHmd4j7F/jul0/EhPVKDsEuFDVZ7+vbGc6rx1hnVBUE+T8y7h2vn+cZLqPENNRy3MjGycILFQkrH/Mjuumuxve2xgXT9bOb8MFlJrTfNcBfcqj3weWF4e2w63xmWfm3EjCYgnLtzfof8YD0WRGPxNUtjzJe0pPH1revv64zHSdeCrvRe7XFbUc7bVy46eLQrNJ6yVeQjWnVqL1Xvpqyje6weUHjfpc9d1sW9OmqGVlyAdtK8Xig8QzIsrLCjmlvu3ENr/jCkuo2d8DNTREVq9hdnEXqH4qqMcclLjbEpz4+/ofvj0YKKVQb2ndDb1+2MHQ9osvaij+e32x6QAc378V2xA98evAQuYRfl7Bd+tb19/2xyWfJiR7RtNjvV21bx3wLE8uTxG/NtR342996wATKuExkSNKWbxeeL5i++OTIoo03w77dq27e/tiOZO3+b337uOE9q7X/f8AODQayvCs2UYyjlqS1om9mWDPY3qI2/8AWFstL8116DWDdL1DDVI0tjHfk1iWd7PX/nAoRL3ut+P2/esMOwiLvd7VVevf7YLl9S5dkSm/m5a4Yu+lPXbC5+2JRpd9j23xUBroptoVaS3si0x8wrViCU+rW+O9EgTtNwKVF3LChLorfEM3KnFIum4mny6XnfdOeav7dtp/4Taz/Tbe31r13a2/80kTbHJGX8XfWZOt+XeRC9gZVbXrWBdQxvyXQcoC+t19a5weGjzayV6fKQa8+1MruyrsKxHqIMGVThyn+XLapch/9e2Fh6j8GRHWteWzctL07F3zf/mCSzp9ROAspy0kYlMkI2RjGrUDjCublVLTY+42evP7YL0XVzyZwzctYzhIlGXuO38fzgA+fGUcobhpzZLpJEpDlqeYu4/M1fOASy5AXdO4O1m5Zf8Atr7YNHr3zS0QNUyV6eEWVR38p7HIGIdX1ks/MZy3nOUpNF3KatBzy++DQlm/LFZkk2DfaICN1VWpXO30xD4nyi0dlvYv6cc/viMurkSeIpJQNiMu9BtwVgLPjBoxbdJlxmSAeCnZWfGkWjSqtc0e2BdPeyP+5q65225KP29sd6LxGeSRjcJ5ckzHKXVCSaohOJ3Bavi774UmirEQt25o7W/3eHqcP+I58pTJSjpkxhdq3USp7+oXXGB/4g2GAm+4otrW+9fY7YTMz1xYZ3SMF2YlxqM6JsZGuMmPolN/T1wS6ViEjaNAUPmF827u27c1tXBixyfh/DZ62GZqjAywYkoSj55M72L5Hm/bFS54gFnN783Xatt/rhjMiwy4zjPLtXycy22tGNBXZffFWowxlx1RZ64nw9qZhJjJ4y41wW3XreOyyRyiEcmphqlmDJZR1JWkdIFna9vfFb02XqYgxHl1UG2+69tsGUqU7qUZR8sRpJ6ldRtCiit+fbE7Dy/pGGXSC0Xz6XXpz22vE8/PlKSnlumoGk8pzXr3+q4WzOq1OxRexvsf12ovvhnqfF/KQgRD4ZCekTWxkyGVrbsblcG2D0clR6XNDUI6WiTpJMSzzbln2S/XEOpy5aIyV0y1abKsi1fvu1y1gBm7cf1+hs+v9MS8Tka1AiS30xEjF3uMdStCViFi5M45e04E2cfI/EAjqvzSI9zmmvfnCWdnan8pQGxV1tf1fXDHURh8LLphdbkSWp80vmvy3VcdmPvhOZ6YSn//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sp>
        <p:nvSpPr>
          <p:cNvPr id="4104" name="AutoShape 4" descr="data:image/jpeg;base64,/9j/4AAQSkZJRgABAQAAAQABAAD/2wCEAAkGBhQSERUUEhQVFRUWGBwZGBcXGBkWGhwYGB4YHBgZGhobHCYeGhwkGxgcIC8jIycpLSwtHB4xNTAqNSYrLCoBCQoKDgwOFw8PGikcHB8pKSkpLCwpKSksKSwsKSksLCkpKSwsKSwpKSkpKSkpLCwsLCwpKSksLCwsLCwsLCwsLP/AABEIALABHgMBIgACEQEDEQH/xAAcAAACAwEBAQEAAAAAAAAAAAADBAIFBgEABwj/xAA5EAEAAgAFAgQEBQIHAAIDAQABAhEAAxIhMQRBBSJRYRMycYEGQpGhscHwFCNSctHh8RViFpKyB//EABkBAAMBAQEAAAAAAAAAAAAAAAABAgMEBf/EACARAQEBAQACAgMBAQAAAAAAAAABEQISIQMxE0FRcWH/2gAMAwEAAhEDEQA/APkP+EjLLnISEIXoZxdWZLyDAlEqwdVLQXu96/Q1dNXV1tfpeGdVAQ1blT9N3jZ3NjDPQZcT4kcyDK4SYGv4ZGdCTb+bYTT3sxvOKRDIyNUiNxjfeTQfVwx0fUxiaJxvLlKDNiR+JUeSE5DpUlv24vEsrpCRGqsFkLtzsG3Nei/bD0vCYyjLMRhLVtCJcdLzTqZbU83233xc+Lq/Sb3J9qjPy0pqQStjfeIpz34rBM/MdUviamfrq4b3v12v7/pgkcoL5/8Ar+vKb4LmZWsmzka/mWWrUybuPpz3awrxVarcTnJav6H0MFzun0tJWHujamRh5jMNDENSEtOojrGpXtZ6YXjTJdBRJlLS6SyMySTdjT5e+97obYBNe/2/6xceOeBZvSvw87LcvM+be7Ypt7FU/r7YqkXldtj/AIwZgG6XqJZcJeWCZgxuUYyT3iu8X3MHzuonLJhrmIRcuEUi6YDr2TcWS8l8704DDKiwAJfE1Ppp00VRzqu8ey8ry6jmLa2d+NuXc/jBgAnkoRU2kWb9rS/1HBZ5UpBJoEa+U2js7H9vvg2ZmE5SlKwk2u7v3/VbxEy5TIRaojLTwNFyboteef4wAtmVe39vrz64llx1y80vVVd3lfqvb3cSysti3p1FXX12HZs3/esNvSyzLzPkYxZSWoRssiQIm0nS7d0cAV+bK3jtW/7ftiMNt6v2wbIyxl/mSYx3uRHVvSm1nL7++OTzVAeD/rf9j9MAR+GyVK3eLD1e7xhvO6iLkRJSJTjtEB8sFkothzvw/NztWIS6eLlRYk9dy1LWlLNOgC7N7twtOTtZ29K27Pv9cLCTzBblcSuA/p9PfHs+AmrVclbKqv7vHoZmldNbxTzA8m/PD6PJgcWttn++3phYYmiUYRlQRlqB2tqr9+5iOXmzj5osjmNinJubeo7mJZ2fdRiukdho34ujYa2xyOTJjKRF0xolLmlvTb2un9MIkZO0fNfJW+367b+2OZOZpbQfZ+mJOXFk6WgLNXLRxscrxiObMaorY7rvW7+uJCfxb/K6Q4t5qrv60/tgUilE429N8MZ3UOmMdgpWo6btvd/NVFOBTj/p32to49f09cAF8OyCc9LKMLJeafylC77PIUe6YJl9FKeXrPMFiXcoxgWqckKefUawDKYzmE3SMvNKMboeaiINc1tjjmUaYrS777NfK17W+vOAIQhtqaoQq6Xn79ufpiXT6b891TxzfbtiMsugpGy2r23dnbn/AJxEcAMdFMhmRks41uShV6g8tXt81YG5d7sjd37vraffHs3NkgXJjHgWwvdo7W74HWAzGflLEmQYw2ja6rmRF37XzXa8D6rKIzSMiYcSBB+0gfbDnh/ivwcyGbAIzg3wMflA2kO7ut+vbFdKWEFn0mWbVbzf9MWPWTnneebZGJCw/wBEfKS43Aq+aMJZE5wZZbcaW4uzZ6nqb4v+gyMxixyyNTJfNV1TYP8AqTYPXHpcZ4sO5nSq8JycuRUmpsjTdESLd6u43XtV4u83pYQjlxzZ6dcnVdJGFgS0m93GZTV0YzWf4dKEyI7va9z98NdT07mzJSHUnmWUpspcs1e689sZz5Op6xpfjl9o9VmZbmS0IitIUe23bFl1PhxOEPNvpKiHF2yOdt9+N7wLI8CJS8vl4O9KfV++LPK8DmRGN0NXfdt454wTq/srzP0pY+HRfr3K778e23fHen6dypRnBdQ3feziv79MXnU9PS/DhKmt5Vfa30P+MdyenZShH4cpuoNJstPBQ1Zte+Lln2z656I/ifxjO6merOTOkGlmF+UOBqu63Vj3xQdOThMY6ozKSub5O3P/AFjV5edpHLQ0SkyTuSqQNlSsvi6aLwCXhHxZBlaS5EQvdd0+/btum2FeZTls9M/02ZojM0RVGNyL0jzQ/LK+/Jv64P0PhWuRd0vpuvoNO/8AyYvej6NiyCMqkaWOrlXy2b6gkXXti28B8KZThCSpfFtFpbV12xHji5drL5/gDGJIG73E2+u/v7YqOt6bTKtLGg2eeC3gq3evcx+n838A9O5GgjTp2ffHw78W/h6s9jFnJiedSqI2NbtgBzjPnrnv6XZjHShKB3jq3+xffkbMR1XqkvLwu6tup9a/rh3Ny5DIkMlXdW77vpb74V+Cm+n+/wBMF5pSj+JZOVlsDKl8XTH/ADLikde96W/MblS2+nqpJGJqkqGxXHmVOSub2vnDGTlCARWdvfZjXAVzs98cy8ok0sY80p35Lrf29sTg0R6tYZeXH5olRllx0y8zbGSUzbeW+wbYrsw2N12Df+D2w69IxqW2nem9paUJU898elmiGoHTxwXHvFoteN19cLBpSGXaaYsgjciuxvL17d8QQV0jvwc0dt++2CQadjnk/ej0wfo+unlTlmZa5c6kGnaiVkj6aVOMBhZoSjelZy8zLfYNWraqb2b7VheF00LRvte3r7c4d8MydaxWMQiyZSlpoiKg+91XdTClyjqLS9mnbm622dz9sLDQyavzce3d7HJQu2I1a1ty1/7gvwV+UluPvdbyr2OcBHCwjHTTrT5CSSHe0Q/Kl1T+uB9RMW4lXydreQ9D0N/riy8N6fLzIZrLNmZsIRcqBECX+sZavKBxyuEZ9JKMkfLKKkiSRpjdlP0r64WAGOXq4HYtrfY5fbBJdS6HLA0siW8Y6rBDzVYb8XXHpiB5pchqd/yhb7cGC9V1DLTGz/LNMabOVUfeSv3wsBYlV++OViWnnf8A7wWKmW7NLz224++/74Ru5TbqYktKLGkE4b01RwcnOJ9F4nPLMyMJETNhonsNwUatFNw3N8CzYIEj5ZelhtVn2axHJnTYg08l8lejvhE5Gl8z2aefWj9cDTHcew8NovDJSPiSHfSwndO2Zs8jW+1+564sPCNWSxR1jKtLxxw32tO53xR9Tk/CmkZxmeVWNgMgWNO9jcX3MWvhXicyMlLhtHfglK0L7KRf0x2c9yl1xRPEeq1MZsYleVqPbemT6r/e2GPC8s2CXm5jTYl3unCbftiGf0fx/LlEli+epaoy5pNvS9/TEuq/CuZ04TlcGV6KkbtXXFuz6b+2Dr72L5nrFzDqYcSkklp3EW+Vao3f7drDwpJEuNo6iVpp0pxpu12N8ZrpBkmoDaiTvvW41xbxi28M6zRFZRaVqtuPmP79sLyV4riOYkiVA9iNHHC++2JZ+TfmjZvzTHerdzjav1MLw6+GYrGwOO+/Y9Pv+2BdZ+IIC+YiJuK12KDf0/usVqLwVl4bEk7oojZ9qGnt9Mcz+hTLPZqP0+a6+rz3wTpM8zSbFNt7XZ3D784j/iPNQaQL9ttrMPU3gXp46pF3ly1abk7RAo33kcc9sWvg0CMirffmqrfFX0uq1ZDD0RGT9L53/bD/AE/TSfMSob2uqTbftg+0+L6Nl/ix+FRS1Qu3GPmf4h6X4mYrzJtrteLbw6Es6ZCI27D7lrTxxhfqi5MBFFLu9z9sZcczm3F3bGP8V6LYqMajq80RGVv5t627VhGeXOdXvtUS6DcTYopefqvO+N9kdEJUoqU7FioNHp3vvilyuigSizjqP9Ltd819caMbz7ZXq+htF0AxuISuruotGzfbtgEsgIpOCu2mQ1QatqNm2Ru77Y2niXQZcsx0RY5TIloiux3LTdCwcV/U+Ely0+U3od1LNMV4sN/thWDazGX0csyPlgHwx1yiSXSvzz7AXXb39cK5nRpKhEtBEpprVfGn3xpP/iU+Jc4xQPVZeYGMdJUtvNv6YQ6jpJRvd81uzu7vJhXk/JTZstQep33t9OWtgrasH/xko5csqLFjKUVGIysHfUxvbUnP8YJndHSl2HFXXHJYf2YhLKiRjZvqb3/LRRXbe97xHiek/wDDNVplcqYu+5aNHe3v6mCdR0TlxymcJRMyGsWkkLIJROxtX2XBsqERioyB80bqzdQeeP3x5yI1axlUL0kkq9i75kKNG1YWHpPOl5aJTaXTF40u987LtZX3wujI/wBpx6F/8uGxSVyLQrn22/T0+2I9Rl1UNrveW2z3pL8tV98SZYzqYoFxbtpGuNkr9bvBcubN8y87B2JWy0nH22xHOypcsaCj5a5LL25Tf3xDN0snSJG2r3a7fXAY3WdGQVNTCW+XJ07xsrVShLS7l7WYlLwnMjlRzpRrK1EWYxd5GoKvnT/3hdKlQ7bg8X2/9xJ6ZEuwalfzVF4Wv/cICeIwhFiZbJGIurTep+bg49ra9cLzI1HTquvNdc28VyVXPe8RJpK+93fO+DaNUZ5jOJITy7kpaltjRW3fjkrEgumOr7Y7B33X6847mwI1u33Eqm3bnfavTEhGr9q/v9cE6fqCN3CMv917fomImW0bNSdvRT/3HmSXGjnfYuyyr9MAP9FOGXP/ADNUhy5JokCSlFI2o8Luc88Y70rFNLVrbJOKvY3qm979DCObmalXl9q59jYwbJS7lYI1Qc1ttfF1b9caz00jTeHeL1mXmK7FSK1FBE3r5dO1Y+m+H52TndN8FNSGqG5s7n2W8fHfDnd0rcYrWzsO/wBPr+zjU9H47UIQlKUWFBtxy/NuVcu/r7baynZqXU5HwrjzUq02rtusiq3van8rthvpcnUEGJ5pB7lbRFdmO+/rXbBMjKhOWrNCcUvy2LTf04w1l9PFthq08U/9Vhb7XhXO6KcCZl0rJB7WKFel/wDGKqfhnxCTKITN07Bxyo3aFA98XUumWPlvd23PbFbn5FSGVbbMud/R2fT+uHU4c6noYy80ssuNWfKbBybe2+K/M6RiOmy3c4CO1Uc3z3cWHTda+YWKHzUgO9FVzz27YF8VjJR8s/f0rZOdn/rDmI617o+t1MaI5YD3Ls03foWeUT82LPK8Q8kblGUWw0opTynJdu7zT6Yremyo6UQSXHrx9Njbn3wnHrWM5HwribcqIn83v9sPcH2vI+PMEiS3jX25qv8A9n9cN9BmQmPmB29nffZxlXrM4zIRnJ0wZabJUSr/AE088b4scjr2SXEiL70Pf6HsYD3+tfkJGO03b3EO1fq4dy+hEG4iN1KBJA9OQWz22xnOliwX4bEY8t7N7UXzzxXGLnoeszB+S/KbhX78/fE3S8SWbkMZFkn5tz33jv8AXnbAszpfKjDne08329saczNcYg9txKrjb1wbL6GDHTKLdfNd1v8Al9MT+Qr8fpiP/irb0rvfD23rjsb8YQ6rwCV7xo9jY71j6RPwaNHl20tbo/X3e2Fs/wAFjVjzVrvu9sOfLGfXx39Pmmb+HpZeq6Gk0yjd3slI003e3G3bCWb4eQjmUzZVpilAwbH5hdx2Cqu8fUM/wL1Lk2JexZtK639AxUdX+GJHJ9Dv+3G+LnUrK82PmE/Di4nqfpLjfjv+l84WMhGvl8u+uuOWh5HkOfTfG66j8O1KVlNf3+p2xX9R4N8XRCOVUyyxblJdrvYo2orYwYXkx0+glS/l28zsI2CXSlxcBy+hkkrSJGOrzNX6Bzu3dfXGs6HwOWbWSyjCEpi5s9WmO0iJJNgtXjnFZ1PTwyvIxucZfOOqDHf8nfZN7OKRxFi5VPOU92VSuVSuluqGudjh4vC/+HbdMJJKyK3e1LVUKHP1w51WVv6CFV3Oy78uJ5EVjKKm0Vjq1uls1aCOxJOV2ocRitVUpSQirUboVS3kPS8SyMqVygJuVLeIVHzfM7ch39MH6vpWEtMosZFLdjuCbO5zf3Mc6fMiRmSJLKNDGVU6oqyPzFCV604mrFzvEjNzYGdmZksqEWA6Y6yDbQO3L3cVrkS06tLptNVbWVZfrufqYPlgWorXlR002Uuze17fvtgOZHsNlHtzulPp/TCDjlUW8+ldvXDOXkQnBlLNjCQhpSayu7lqBD6e+B5Eoga9x93anfh2sxLquoZxgqOnyRNrIm4O25ckt/piQXzE2oqjfe7bd/baj7YlPLAPXeyuPT9scnmWBQVe5y3XP0xz4rWm2ruu18XXrhAWUdKSKlG9lGlKUp9LrHsut1/TjEun6eWbIhAt3oajdXJt49eXAAxpDNQ33Djf+/bFj4Z1fw5x+IDCVX32Xk967Yp8rNrhS9mtrPR9sP58ZRjCWkBCQjqvYi2202O3ZvDaStHLxLLhmMcvMYQjNNWnZLfNXP25xb5PXaIkieXJjLSVdsQslKPEea9u+Mf0XWyyoZkQEzAjKEoxbjzsu8ZcUm9Lgnh3XsI01JNy6QHm/f2xWqbjJ60mNBd/lqnvhu1hu0sdMQNgdpK88Lv9cZPwzqpktZufmjG/l5ZVTwt7emNR4Z+ITNjlxtkwW7rTQ+UBLrlR2bxYtJS6LSS3jqaBTygbtgKLXId28V+d08p7xaq7dty6EvdN/rjWfEjJAKLv0C/X+3CXV+BAa40b1VLaj9q7c3hX17LNLZWQhGtqj6C23d7fpfasB8R6JyzUC32Ptbz/AHWL/wAIziZ/mQ0EZEYvYlVp613xbZnh47xNRdbb7r+2JvZzhjOnyFNynu9n+K/6xCUwoYqxuiMd3VVtnpXfgxs8zwnXGj7U8HY347/rhY8MnriaBCVO1y/8wvyHPj/pLpcpgwjC56gn8qg7tSvvaj+uLnKysy/l8tG53+3bjFv4X4DA7N975vfv3xpMjwzjbGXXy1ecxm+n6Y9H6vP6Vtizh0u1ffF5Dw49MTegMY3u1O8qfKyE9w7Y9mZI9qMW3+CxGWSVVYNGSqfM6SKe567cfXAs3LO+z+7iyz+mKwnOznf9MVO0XhSZ/h+q7444NrpXFd1Hg8VdOxtZybH/AB/ONFWXL5rO7v8Axj0ui1JIVpafX6+uN+e8Y3ifth+t8BYwkC6WtVKDXGo+rtil6zwGMpXpSNVRtvXNyv8AMXj6T1nSKbh9qOe39+mKiXhyklPTl3/XGs737ZdcZ9PmnXeFBGJHLIpzK7V//nv9ffCHWdJmFHGkmXGVRT8wb1W/Bzfvj6jm+DZaF2XzxXt35/4MZ3qvA18tHDLi3yi1fpX8GKyVGvnmbBjy7oN7PO3PPy9sAzMiMppB8pdMgioe1oKe9Y1HU+DlSZNIbRBuTtYNUVzvzuYqf/h9ruktkbWQKtLd3fjviLyuXFF8Mvfc7l9vrjvBt3KPa6v6NenbD84QjKKa63s24vZi271vv3/XBvCuolk5pnZSEstWOqN6tqTTTG6bRa+uM7F6oJQ/X+++IJi1j0TmRzJkoGk1SiyI3aHkL8zbwHF+mK5O/Ff2YlWJdR0zEjcZmqJLzR0lN0nqbc/X0wJyWhppsGmtqvfjvgudnSnbKSo8yVX2/l++PZmYyIxuIRO1lq7r78H0D0wBLoSGpczVQNaa+b8mq/y3zW9cYhmIq3u7leryN77W4CTT749EwSmb6XKcyZCEZSzJumMYm7JoAOV9sG62EIJHLnKcWMWRI01OvNGheJWXhWGdIqMVd7jz8zW4euwfbBOnzZRlrrUXchPK7uyfr9O25i90fQvTZTImhJYg7VQWDq79yqxLLm6bOTlvffjbAYZ0CDQ62zeqI+WtPdlz9vW8F2j5Zxp8rd8RS+C+RH2r3w1zpYZPiGmbLLuK7UKbMaS/f+rh3oxkjFlCfPoNn5cUeSb6o3tvYXVJS9i2jfDOX4jKKI3tbtRbyVxi4N1sui/EUsvy9RlWRQZOxvfD698ajpvE4ZkB3lfrK69qvHzvpPGJNxzNTl5leV3Nmzb68ffB3ISTmZTpI0hqOLpBk7tptXrfGBUrb+Lfh6WbpllZjllXtGySX31X6fvhPofxO9FKWV1EUi1abxv+vJz+2OeB/iLqLYSjHMDuG2mOxVdn6dsaTJy+nzo3OJ5ypR7NI0+94x6jSXfSy8F6/LzssnlpKMt+f4TF0dEvHHNmMFD8POSuZ0s2IFaVWO+/HG7veNX4H+IZ2QzsuRfyz2LK7xWx57uMetjTGk6Dpao9MW+VCjCHR9bCQMXbj6J2fTFkOMnP8lex7HccwMnsBzYmDYT6vNPXfCXx9k+rxWZvUVxhfxXxGUBlHePc7h/CYqf/AMjgx+UqQO6RQ5svb9++NOY38bVvmZp+v0x7LN9rPcwlkscyC5brTS7SLLLp93b6YFHxI32R7Cnbb1vGkjKxaudJ2so9THMybw0lcfr+uEMrxrLly02m53+uHcuEXffjtt/fZxXuIJ9f0vxdoERa42O3t23wp1Ph0izfUenNfXtfti5Cgvf3Hfb1Pq49l5qS7Vx3LXveKnSOuJWF8Q8JsZR35sN5B/xT+2Mz4h4P6n29/p9sfS+r6XzSS0/Lp2LXlW6cVMsgzJGySKX1+p6vv7Y3l37c9ni+Z+IeFisox00Fx8zxyqm25f7Yqs7pjSU7t6hE4dqe9/bH0DxXw7TJ2kn5hd36p2/XfGe67wxq9qA2uv2/drCsVKzGd0EgtGt6Sk2q+/G5vhaXTRSQSlq20RI6tXZFHb9G8Wub0rHe6vZP5+3bCvVdAxy2Xld4+YmWahdOm9315rb1xlY0ip0+jvz9++BSHlvfv9MNOSai3SbWpx77cmIQztEnS16bDt98JSMMslCSfNHdtiGnY2Gllb2va/RwIltVff8ApjuSb3Qhui1YduR/TfEsuOpXylb0tX7HriIbsszbgLrgLK9O5/XEdt/2w14hnk7mGXHfaEIyNMd2i+Qut1lxieZ/mZUFlFkXAiXqIwB1S2pju73e3YDFSgvl9NLTq/LypvQIbhvHdDf1xLNywY6d/KMhEL5e9pXfbnEE+HKUXTOtUbFY3wSEq99zth3pepkZGZFy8vMi0EpHmg7oxRK5ls2K8KGLhFcg25q+OKuznfYwaE05Hi/+z9MLZdrQWv8Ae1YYzWXl1SXymk1XUbdjnSXe3vxvi4em8nqY1sF9/v3rs4uPD+q1BUgqR23Hs36bcb8OM9E0sVE2Hfv7nthvM6w1XA0xu6vh9LKv9A9sVBrTdPmZsMzVlTBCvKrerko9cMZHi2fGRLT5dbEk182yu6H9OcUfReJsaXYXk52rt255xYHUxmN5oAlxV7vzU7XsDTwYMPnrH0DwX8ZQ1aM64PEZJQ+9di+/GNj0Gbl5pey97rjtT3PfHxfrvCCYOVmstiyTw3sRq6o35MB6DxjqumKivldm1u997so4ornvjHvjW07fZ/FfCPJJypSg8gTlEK38tfLfsb4F4P8AifNyYxjnEpBtKTKK32SwZRrvu2d8Y7w7/wD0zNT/ADck0nNu/tXlpxrHxGObG8v4TmbVw01tv6045uuLGvlLMrT+HfivJzmoyT/cMf5rFhPxGAWyK+vrxjD9d4JCcdo1ZUtL6nEXg371jPT8G6ieZpy+ocsy943GUYiO2pKGvX6uJwvxc36r6z/jIsbHZxl/xJ10o+clRHkPTv8AxjMZ34n6jp9MUMwqpJHSCWbWuo99vTFT4h+IMuWuZOUZLaBpBsbb327Vhzn2fPE59mfEfGzOy5SgukLXfYuhT3aPvivlnRzUKuMolgiXTaVE07bJ6jiifFspZWRPMp9OGy7jvvWJdN14pWYsdVsA2vi/Xcx1Tn0z67/j6B+GH4OXWqy7rvTX84t+p6aEvNQPrjM9J4lDTHdq29hldbb89j2LxPr/ABbXECQN8y9PtW+387Ynw9+kXrTXUZaKt6bLF/h74f8ADM8sOXmr7VxijzuoujWOrfZvi/8AjviGf1EsqGqUW0GN7WXum232xpefTLdrXPU6d9m+L3wNzxKv+/b174rfDuqcwalGQlWPfsUnZ5rB8/M+XUl1encpeQ+5iJzhXoxPqKHf7H3224wGXh5MJCw32ovj13vEcnMDnf1sv67Yll9Re8VE7JtXb9cUjSviOXqj57dPlPT32eMZjxXw8lHarLeN26d65rGyZau/fjbFV1WV8OWuNO7+W4/o/wBcXzf0zvq7Hz7qvChF4Q4qvbn1v+u+M713QsNpXbVcVW+7Tz7Vj6b1PTRkVIqW/m7cXWxf/WMd4r0VSY6RkS2p1X2oTaRf33w7zpzpkuozGUtU/Nxe9KFHKPYwh1KbUVtv9bePti+6rp1WJtbbHYLL9direffFPn5W9v8AxjKzGnNlKzy9rBq0tNr9L9axwNue/GOZmYrg3SZsoSJRkRUS9uER9a2cZLel0/mTVFq+Fpo7Nd8dl1F5ZHSCLcjZR4E703v74P03R6kjCXzlHN6qf8v3ZNHc80ffCcMu5VYb1bwfXFQhui6eWZMCM596jzUS2mmqC/Yx7J63MyycYylEmaZg7SL4TvuYHOFVubnb+ME1EYp+aVkiUDaIxYsV3F9g29bcVKBIxDLHRLVKUjXL5GNR+Xa9Qu7fc29ZzyzUkZE4xjtINHpyO7S16/bAcx0wItK+YSV1fZ3o44offEY5S1GI6u/v34+mLlBqefqIxp1C22t3VUXQnG3tzh7p+vYySdVe4Rilm3FUlMtj1xVdRFg6XmPp2XdL71g+TJiE2NwlKm35mNKWbm0jiucVz1hWatc7q9SShJoi2JGhmysgFhHzbXx7bYhkzNhlLaLsl3Idjskaf5cJ5HUFhKiCxuuaBLulOVa5/TBMrp2bUDU0tRFaibvrwL7U8Y03S+lzHqSMpo2arEfK9+HcL9HjZvDvR+KSm06YDJZO9Mf9vs+nrjKuZpEvb7fz9DDsOo4iz/0gMdPPzam7of1xKmj15bbcnaw+WN1zw7bva9q2xPJ8Vn8Qlk1lvrqqBsb727ev1rthXqOrjlTll6suWjaM8puCHcvm/pzjkc+Mp1mXlx2GSatuyF74nxV5Nf8Ah78XRhkss2e+WkZRaNm70HMqS2+MaP8A+ey8yF5cicUsLOOGztj5aEJm8QSlHykg+YGvmcN5kcqLD4MkZ2aZOnSvlLl8u3N7Yn8cO9vofVZsM0fL6tWcR5K/pjP5/Ra0kR2JfKaeKdzj6npiq8M8RzIy0ynBhyXKygu7re/lD15xYEycfiQlKtXpX29sOcRF+S47k/hvLkBCLLMn5iMoW7/NF35Oe93hHN/C2VlxZlhfIh9Wrv2O2Dw8avUshdSmzv697MS6zNSK5cnTW/FPFcll1dbO2L8Yi9dQHp/D9BqjmblU3Uu+13Xvx6YYzZNxJPJskXZtLXv9TAo9TGtWqPew9bDYrvd7dhwzl5xOqkJEVt2ONgXd+mHkReqUzOn83PHrsbd8O9d4hOemEpaokSrbqO+23FenbBI5eqPyrs1Ub+UFv6GFs/oDXBlcWL5jTsHuO7fHODIJ3YZzOuOnyjTKLfDuN82Y74d1mYrKeZrHhv14f0cV/W9HHMqUI0//AGSjj78Li2dEQiKgbNBd1wfVcLC8qten6g77/f8AT3/jHM7PNt6f9Vu3t32+mE+mzvKJVLp34tO/c2Wn2wTJ6s2Rs71wS7DfbCwtMdP1Mh3p3oeNX9mCdasnTARrcl+1O2oecV8c/SIbil1Ttfb0+2GszOvi03Q7icHrXb12wfs7ATwgzBGVJxaUeuxzjJeKdJMZallqW0svexdvvtjWZE20HtsXytVvio8Sgk4zghOzbmke97e+KiPpiOu/NGtO9ihqTil9z7YpOr6Vi7/uU/o7413i+QylKbG9QyPZd1rvXvtvin/EeVMcqeZKE3MyyflbkG8Qm7eao/xiep/VyfxkoyjUrLezdVv3O+2JOcaIx0xEV1b6m6od6oraju84FExIabHjjHK6BcrqU5kmyevvXtuG5gVK7Fq7B/Qx7S1fY/sx7LkiI0nDdbmKJyQ9+cFhGUm23i1ui9i5dsezWUiN9h32urVut1u93f7Vj3T5tWfleS0GuLpOOTCCblkt2cdTJNNJXFN1pBVPanjbHMrN+HN2jJNRuE47iX6PNj9HHOpDypqrSbyK3OSNchiEZSi2XF/R3P8AhxYHyunJQnIYmimpTBRQqMXeTbe3bA5O0dx70cnan32x6PSyYSntpikW5F3K6oW35Xg2wG8UBNWDx6mW27sUb8De3sbuORiyGcqqOkrYvsFFPEW2vru47neIMtSxjql80tIPIlBtHj8ocuHoPy6n4eqEsvzRNPnu4SSpUXVcv1p9sHy+nczVInqzC5StN4F6pM5J5roI1beK3oup+HLWMjMjpllsUokI289v3xKeZJfPRdvBdu3m7nF19znF7/U/4eyyUiSG0d32FDv2tD74e+MNRtBAdzt344sxR5/USWpXt2fXjjtsGGOnn5LZ7x/L3rld/d9+fbFzE3Vv0mqOqeq4xS1q6lRsXcuf0wzm+JxlEjKJuRdVu173+m2KF6i0dju0V/GLLpPE4hPVAlqixV5vsjvSe3vh4jy/qw1x0wYVKcruMdRKLFovam+QL4wzl+J5hC4jovd0qag4vi/bFLldWnlih57E7KVqJHmqu39cWmTmfCIwZuZAdTCpRhqqpFLdh3T02OMTlVe5+xZ9OTfLqZpHTGPzM35g0gAU874Nl+IS0+SWp7lNl13XejvhCc9RRQlNi8GzYtLucenGBZPWkJXfbiufZf2w8LdjS9PGLlSul2IsZGm7ef0ePbCZO5apLz5gq93f+u+F5eMQk6tEVlzGJIjctqDak/n1xzpfFCOYynlCpKLGWrdH6+Wja/W8Fhbh/r8+WR5TVezumoJhKNBy0UvvgUfG8yQM40ydpJVnDvxL98cy+ry565ZgWWr8tNbBpFbdtgL+uF8zPXIIfDPNM/zG7KL0jwdpVz9sTYqWH59dKPYdjcbNyy02uu2HYdSoNm2xUeb35Ctvf7Yp/wDD6CprF22Tslj9Krt3w/0ORGvnGveu7x9Od8VzEWw//jHugKeY33/kxPppiXqfsD9Nr798I5nRyY3tdu1nAXfp+jg3TZrH54IjGVxBo5NuHBhQ9PJnIjEdNBuy25vl4Lftbg2T1mk1ZjA1kmo9tO+3pb7+uERlUo2+ePG8RbFE9BD9sByvDp5pLVGpnffcvl9cTlabM9rfI6nLn3a2Wlvf777Yqet6wZOkeOaTVtv/AFLxDJ8HzISk6ZyTttVOwlbvmT9cUviPXZmpjEJEZVq343oIr5Tnb64NwpJTniHjaxSJCIwMtKJNG7Iu9Mr/ADbdjGN6uC1fLvs/bGg8T6aJpkx8pUZ6WOreLvSnKXfbvih6jL2HVGV77Xt7bn8bYV/6P8Z7Kid6782dtuMez8nS1qjLYbi2eYGvqXT7jiDLY9cdzcvS1Y7Ds3yXX1xzN3TKUU4jV8d9v5wO8FMuOhVSW2mNXZvqbvattq3v2xCJgJKOchUVL5rvfJ9PbAzBJbhwaT0/45d+XEKwQGM7pXLnpzNmh5vaUdR8r3E+mO5HUMBTew9ENzmKN8YXLkh9ij+7xLOytLzZ2fU7Ndvo4oPadrv7emD5mb57MsjQDFLPlBafXn6uF8rMp3uu4NXhnJ6wi5hGLpzBjSqkWRI3KGXlOSvbjDgRZOWUSi6420XRLbS2bP0/XHunzgdTtUaoq2xL3E55wXOypZEo6oQuUCQNTKmbNW1L2dxwGDDlFqzSUdtnVv3fTt74oIZD5jbv66f37fXBoyjpdQqL5hEuthOOe94FkkpDEOzJ44iKv6YjEwyEv/3+cN54CsAlCKR1GrSvrvSaqWn39MK5U9KNdvVp9tu2Ixkfzt/G+KlKn+knKJrNHOkJb01dh7dn1rEp9TfJu83Zuo6j6n2wPrZ/JcYwl8M2jFL/ANLK6LY76o836rjmfCgmSC6A31cc8duH6mK8kWaby5B5VWo6o6AkMnSouyAXdXScd8N/48GD8yqy/Lw7U28j6HtfOKuRIy462RFtyz8u6E3nbgON6xDiJLndKpKqu/HfthzorzKuc/rINgJpAjVG5yy5t+ns+uA5/XXa2ylerblbV9MJTdcwhGMCdVHVZvRvKTtvvu/thjoM7Kg5hnZcsxYMYVPSRzLolZeuNDt74NHiYj1e2ke97d3tv93DUOoJPnZsIwlRFuhV2JcGp3DffFR1HURlmSll5emK2QtlR/ud364PkdRmNmXqqBqUNWkKGVhsFm/a/XDTmC5uftVU++OZXUsbZSlqKYpKqsq/fb0/rgbNYmYpvKr1bsjzWl3e/OBHm39A2Xd9Xfv7fphHq0nl/DlH4kq8tm5PUSHTSbV2d7N9sHh17e2mLzW1ftw+2M4u/c9Lw7nR28u9BdOo2PM6u3HHG/PFrSz21vhP4glLzOkMuljUl0qEtwoC+Wrwbp/xNc4jKGlb0xjcqLu5b0ALXHtvjDZXWOmVS0rQlKpdrfBTE/X64jk9URnaMi79FL34dlMHmd4j7F/jul0/EhPVKDsEuFDVZ7+vbGc6rx1hnVBUE+T8y7h2vn+cZLqPENNRy3MjGycILFQkrH/Mjuumuxve2xgXT9bOb8MFlJrTfNcBfcqj3weWF4e2w63xmWfm3EjCYgnLtzfof8YD0WRGPxNUtjzJe0pPH1revv64zHSdeCrvRe7XFbUc7bVy46eLQrNJ6yVeQjWnVqL1Xvpqyje6weUHjfpc9d1sW9OmqGVlyAdtK8Xig8QzIsrLCjmlvu3ENr/jCkuo2d8DNTREVq9hdnEXqH4qqMcclLjbEpz4+/ofvj0YKKVQb2ndDb1+2MHQ9osvaij+e32x6QAc378V2xA98evAQuYRfl7Bd+tb19/2xyWfJiR7RtNjvV21bx3wLE8uTxG/NtR342996wATKuExkSNKWbxeeL5i++OTIoo03w77dq27e/tiOZO3+b337uOE9q7X/f8AODQayvCs2UYyjlqS1om9mWDPY3qI2/8AWFstL8116DWDdL1DDVI0tjHfk1iWd7PX/nAoRL3ut+P2/esMOwiLvd7VVevf7YLl9S5dkSm/m5a4Yu+lPXbC5+2JRpd9j23xUBroptoVaS3si0x8wrViCU+rW+O9EgTtNwKVF3LChLorfEM3KnFIum4mny6XnfdOeav7dtp/4Taz/Tbe31r13a2/80kTbHJGX8XfWZOt+XeRC9gZVbXrWBdQxvyXQcoC+t19a5weGjzayV6fKQa8+1MruyrsKxHqIMGVThyn+XLapch/9e2Fh6j8GRHWteWzctL07F3zf/mCSzp9ROAspy0kYlMkI2RjGrUDjCublVLTY+42evP7YL0XVzyZwzctYzhIlGXuO38fzgA+fGUcobhpzZLpJEpDlqeYu4/M1fOASy5AXdO4O1m5Zf8Atr7YNHr3zS0QNUyV6eEWVR38p7HIGIdX1ks/MZy3nOUpNF3KatBzy++DQlm/LFZkk2DfaICN1VWpXO30xD4nyi0dlvYv6cc/viMurkSeIpJQNiMu9BtwVgLPjBoxbdJlxmSAeCnZWfGkWjSqtc0e2BdPeyP+5q65225KP29sd6LxGeSRjcJ5ckzHKXVCSaohOJ3Bavi774UmirEQt25o7W/3eHqcP+I58pTJSjpkxhdq3USp7+oXXGB/4g2GAm+4otrW+9fY7YTMz1xYZ3SMF2YlxqM6JsZGuMmPolN/T1wS6ViEjaNAUPmF827u27c1tXBixyfh/DZ62GZqjAywYkoSj55M72L5Hm/bFS54gFnN783Xatt/rhjMiwy4zjPLtXycy22tGNBXZffFWowxlx1RZ64nw9qZhJjJ4y41wW3XreOyyRyiEcmphqlmDJZR1JWkdIFna9vfFb02XqYgxHl1UG2+69tsGUqU7qUZR8sRpJ6ldRtCiit+fbE7Dy/pGGXSC0Xz6XXpz22vE8/PlKSnlumoGk8pzXr3+q4WzOq1OxRexvsf12ovvhnqfF/KQgRD4ZCekTWxkyGVrbsblcG2D0clR6XNDUI6WiTpJMSzzbln2S/XEOpy5aIyV0y1abKsi1fvu1y1gBm7cf1+hs+v9MS8Tka1AiS30xEjF3uMdStCViFi5M45e04E2cfI/EAjqvzSI9zmmvfnCWdnan8pQGxV1tf1fXDHURh8LLphdbkSWp80vmvy3VcdmPvhOZ6YSn//2Q=="/>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pic>
        <p:nvPicPr>
          <p:cNvPr id="4105" name="Picture 6" descr="http://joinfo.ua/images/news/2014/01/52df50937d669_imag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325" y="4221163"/>
            <a:ext cx="3716338"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 name="Picture 8" descr="http://ourinterestingworld.ru/wp-content/uploads/2011/12/post-239-120120458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52913" y="4221163"/>
            <a:ext cx="4711700"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0533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Заголовок 1"/>
          <p:cNvSpPr>
            <a:spLocks noGrp="1"/>
          </p:cNvSpPr>
          <p:nvPr>
            <p:ph type="title"/>
          </p:nvPr>
        </p:nvSpPr>
        <p:spPr/>
        <p:txBody>
          <a:bodyPr/>
          <a:lstStyle/>
          <a:p>
            <a:pPr eaLnBrk="1" hangingPunct="1"/>
            <a:endParaRPr lang="ru-RU" altLang="ru-RU" smtClean="0"/>
          </a:p>
        </p:txBody>
      </p:sp>
      <p:sp>
        <p:nvSpPr>
          <p:cNvPr id="5123" name="Объект 2"/>
          <p:cNvSpPr>
            <a:spLocks noGrp="1"/>
          </p:cNvSpPr>
          <p:nvPr>
            <p:ph idx="1"/>
          </p:nvPr>
        </p:nvSpPr>
        <p:spPr/>
        <p:txBody>
          <a:bodyPr/>
          <a:lstStyle/>
          <a:p>
            <a:pPr eaLnBrk="1" hangingPunct="1"/>
            <a:endParaRPr lang="ru-RU" altLang="ru-RU" smtClean="0"/>
          </a:p>
        </p:txBody>
      </p:sp>
      <p:pic>
        <p:nvPicPr>
          <p:cNvPr id="5124"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Прямоугольник 3"/>
          <p:cNvSpPr>
            <a:spLocks noChangeArrowheads="1"/>
          </p:cNvSpPr>
          <p:nvPr/>
        </p:nvSpPr>
        <p:spPr bwMode="auto">
          <a:xfrm>
            <a:off x="250825" y="188913"/>
            <a:ext cx="8785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Солнечная система</a:t>
            </a:r>
          </a:p>
        </p:txBody>
      </p:sp>
      <p:sp>
        <p:nvSpPr>
          <p:cNvPr id="5126" name="Прямоугольник 4"/>
          <p:cNvSpPr>
            <a:spLocks noChangeArrowheads="1"/>
          </p:cNvSpPr>
          <p:nvPr/>
        </p:nvSpPr>
        <p:spPr bwMode="auto">
          <a:xfrm>
            <a:off x="179388" y="836613"/>
            <a:ext cx="885666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a:latin typeface="Times New Roman" pitchFamily="18" charset="0"/>
                <a:cs typeface="Times New Roman" pitchFamily="18" charset="0"/>
              </a:rPr>
              <a:t>Солнечная система состоит из </a:t>
            </a:r>
            <a:r>
              <a:rPr lang="ru-RU" altLang="ru-RU" sz="1800" b="1">
                <a:latin typeface="Times New Roman" pitchFamily="18" charset="0"/>
                <a:cs typeface="Times New Roman" pitchFamily="18" charset="0"/>
              </a:rPr>
              <a:t>Солнца</a:t>
            </a:r>
            <a:r>
              <a:rPr lang="ru-RU" altLang="ru-RU" sz="1800">
                <a:latin typeface="Times New Roman" pitchFamily="18" charset="0"/>
                <a:cs typeface="Times New Roman" pitchFamily="18" charset="0"/>
              </a:rPr>
              <a:t>, а также </a:t>
            </a:r>
            <a:r>
              <a:rPr lang="ru-RU" altLang="ru-RU" sz="1800" b="1">
                <a:latin typeface="Times New Roman" pitchFamily="18" charset="0"/>
                <a:cs typeface="Times New Roman" pitchFamily="18" charset="0"/>
              </a:rPr>
              <a:t>планет</a:t>
            </a:r>
            <a:r>
              <a:rPr lang="ru-RU" altLang="ru-RU" sz="1800">
                <a:latin typeface="Times New Roman" pitchFamily="18" charset="0"/>
                <a:cs typeface="Times New Roman" pitchFamily="18" charset="0"/>
              </a:rPr>
              <a:t>, с </a:t>
            </a:r>
            <a:r>
              <a:rPr lang="ru-RU" altLang="ru-RU" sz="1800" b="1">
                <a:latin typeface="Times New Roman" pitchFamily="18" charset="0"/>
                <a:cs typeface="Times New Roman" pitchFamily="18" charset="0"/>
              </a:rPr>
              <a:t>их спутниками</a:t>
            </a:r>
            <a:r>
              <a:rPr lang="ru-RU" altLang="ru-RU" sz="1800">
                <a:latin typeface="Times New Roman" pitchFamily="18" charset="0"/>
                <a:cs typeface="Times New Roman" pitchFamily="18" charset="0"/>
              </a:rPr>
              <a:t>, </a:t>
            </a:r>
            <a:r>
              <a:rPr lang="ru-RU" altLang="ru-RU" sz="1800" b="1">
                <a:latin typeface="Times New Roman" pitchFamily="18" charset="0"/>
                <a:cs typeface="Times New Roman" pitchFamily="18" charset="0"/>
              </a:rPr>
              <a:t>комет</a:t>
            </a:r>
            <a:r>
              <a:rPr lang="ru-RU" altLang="ru-RU" sz="1800">
                <a:latin typeface="Times New Roman" pitchFamily="18" charset="0"/>
                <a:cs typeface="Times New Roman" pitchFamily="18" charset="0"/>
              </a:rPr>
              <a:t>, </a:t>
            </a:r>
            <a:r>
              <a:rPr lang="ru-RU" altLang="ru-RU" sz="1800" b="1">
                <a:latin typeface="Times New Roman" pitchFamily="18" charset="0"/>
                <a:cs typeface="Times New Roman" pitchFamily="18" charset="0"/>
              </a:rPr>
              <a:t>астероидов</a:t>
            </a:r>
            <a:r>
              <a:rPr lang="ru-RU" altLang="ru-RU" sz="1800">
                <a:latin typeface="Times New Roman" pitchFamily="18" charset="0"/>
                <a:cs typeface="Times New Roman" pitchFamily="18" charset="0"/>
              </a:rPr>
              <a:t>, </a:t>
            </a:r>
            <a:r>
              <a:rPr lang="ru-RU" altLang="ru-RU" sz="1800" b="1">
                <a:latin typeface="Times New Roman" pitchFamily="18" charset="0"/>
                <a:cs typeface="Times New Roman" pitchFamily="18" charset="0"/>
              </a:rPr>
              <a:t>пыли</a:t>
            </a:r>
            <a:r>
              <a:rPr lang="ru-RU" altLang="ru-RU" sz="1800">
                <a:latin typeface="Times New Roman" pitchFamily="18" charset="0"/>
                <a:cs typeface="Times New Roman" pitchFamily="18" charset="0"/>
              </a:rPr>
              <a:t>, </a:t>
            </a:r>
            <a:r>
              <a:rPr lang="ru-RU" altLang="ru-RU" sz="1800" b="1">
                <a:latin typeface="Times New Roman" pitchFamily="18" charset="0"/>
                <a:cs typeface="Times New Roman" pitchFamily="18" charset="0"/>
              </a:rPr>
              <a:t>газа</a:t>
            </a:r>
            <a:r>
              <a:rPr lang="ru-RU" altLang="ru-RU" sz="1800">
                <a:latin typeface="Times New Roman" pitchFamily="18" charset="0"/>
                <a:cs typeface="Times New Roman" pitchFamily="18" charset="0"/>
              </a:rPr>
              <a:t> и </a:t>
            </a:r>
            <a:r>
              <a:rPr lang="ru-RU" altLang="ru-RU" sz="1800" b="1">
                <a:latin typeface="Times New Roman" pitchFamily="18" charset="0"/>
                <a:cs typeface="Times New Roman" pitchFamily="18" charset="0"/>
              </a:rPr>
              <a:t>мелких частиц. </a:t>
            </a:r>
          </a:p>
          <a:p>
            <a:pPr algn="ctr" eaLnBrk="1" hangingPunct="1">
              <a:spcBef>
                <a:spcPct val="0"/>
              </a:spcBef>
              <a:buFontTx/>
              <a:buNone/>
            </a:pPr>
            <a:r>
              <a:rPr lang="ru-RU" altLang="ru-RU" sz="1800">
                <a:latin typeface="Times New Roman" pitchFamily="18" charset="0"/>
                <a:cs typeface="Times New Roman" pitchFamily="18" charset="0"/>
              </a:rPr>
              <a:t>В Солнце сосредоточена практически вся масса Солнечной системы – 99,8%. </a:t>
            </a:r>
          </a:p>
          <a:p>
            <a:pPr algn="ctr" eaLnBrk="1" hangingPunct="1">
              <a:spcBef>
                <a:spcPct val="0"/>
              </a:spcBef>
              <a:buFontTx/>
              <a:buNone/>
            </a:pPr>
            <a:r>
              <a:rPr lang="ru-RU" altLang="ru-RU" sz="1800">
                <a:latin typeface="Times New Roman" pitchFamily="18" charset="0"/>
                <a:cs typeface="Times New Roman" pitchFamily="18" charset="0"/>
              </a:rPr>
              <a:t> Своей гравитацией Солнце удерживает вокруг себя все остальные</a:t>
            </a:r>
          </a:p>
          <a:p>
            <a:pPr algn="ctr" eaLnBrk="1" hangingPunct="1">
              <a:spcBef>
                <a:spcPct val="0"/>
              </a:spcBef>
              <a:buFontTx/>
              <a:buNone/>
            </a:pPr>
            <a:r>
              <a:rPr lang="ru-RU" altLang="ru-RU" sz="1800">
                <a:latin typeface="Times New Roman" pitchFamily="18" charset="0"/>
                <a:cs typeface="Times New Roman" pitchFamily="18" charset="0"/>
              </a:rPr>
              <a:t> объекты Солнечной системы. </a:t>
            </a:r>
            <a:endParaRPr lang="ru-RU" altLang="ru-RU" sz="2000" i="1">
              <a:latin typeface="Times New Roman" pitchFamily="18" charset="0"/>
              <a:cs typeface="Times New Roman" pitchFamily="18" charset="0"/>
            </a:endParaRPr>
          </a:p>
        </p:txBody>
      </p:sp>
      <p:pic>
        <p:nvPicPr>
          <p:cNvPr id="5127" name="Picture 2" descr="Солнечная систем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2565400"/>
            <a:ext cx="6727825" cy="394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2520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p:txBody>
          <a:bodyPr/>
          <a:lstStyle/>
          <a:p>
            <a:pPr eaLnBrk="1" hangingPunct="1"/>
            <a:endParaRPr lang="ru-RU" altLang="ru-RU" smtClean="0"/>
          </a:p>
        </p:txBody>
      </p:sp>
      <p:sp>
        <p:nvSpPr>
          <p:cNvPr id="6147" name="Объект 2"/>
          <p:cNvSpPr>
            <a:spLocks noGrp="1"/>
          </p:cNvSpPr>
          <p:nvPr>
            <p:ph idx="1"/>
          </p:nvPr>
        </p:nvSpPr>
        <p:spPr/>
        <p:txBody>
          <a:bodyPr/>
          <a:lstStyle/>
          <a:p>
            <a:pPr eaLnBrk="1" hangingPunct="1"/>
            <a:endParaRPr lang="ru-RU" altLang="ru-RU" smtClean="0"/>
          </a:p>
        </p:txBody>
      </p:sp>
      <p:pic>
        <p:nvPicPr>
          <p:cNvPr id="6148"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Прямоугольник 3"/>
          <p:cNvSpPr>
            <a:spLocks noChangeArrowheads="1"/>
          </p:cNvSpPr>
          <p:nvPr/>
        </p:nvSpPr>
        <p:spPr bwMode="auto">
          <a:xfrm>
            <a:off x="250825" y="188913"/>
            <a:ext cx="8785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Планеты Солнечной системы </a:t>
            </a:r>
          </a:p>
        </p:txBody>
      </p:sp>
      <p:sp>
        <p:nvSpPr>
          <p:cNvPr id="6150" name="Прямоугольник 6"/>
          <p:cNvSpPr>
            <a:spLocks noChangeArrowheads="1"/>
          </p:cNvSpPr>
          <p:nvPr/>
        </p:nvSpPr>
        <p:spPr bwMode="auto">
          <a:xfrm>
            <a:off x="107950" y="773113"/>
            <a:ext cx="89281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a:latin typeface="Times New Roman" pitchFamily="18" charset="0"/>
                <a:cs typeface="Times New Roman" pitchFamily="18" charset="0"/>
              </a:rPr>
              <a:t>В настоящее время считается, что в Солнечную систему входит 8 больших планет.</a:t>
            </a:r>
          </a:p>
          <a:p>
            <a:pPr algn="ctr" eaLnBrk="1" hangingPunct="1">
              <a:spcBef>
                <a:spcPct val="0"/>
              </a:spcBef>
              <a:buFontTx/>
              <a:buNone/>
            </a:pPr>
            <a:r>
              <a:rPr lang="ru-RU" altLang="ru-RU" sz="1800">
                <a:latin typeface="Times New Roman" pitchFamily="18" charset="0"/>
                <a:cs typeface="Times New Roman" pitchFamily="18" charset="0"/>
              </a:rPr>
              <a:t> Эти планеты, по степени удаления от Солнца – </a:t>
            </a:r>
          </a:p>
          <a:p>
            <a:pPr algn="ctr" eaLnBrk="1" hangingPunct="1">
              <a:spcBef>
                <a:spcPct val="0"/>
              </a:spcBef>
              <a:buFontTx/>
              <a:buNone/>
            </a:pPr>
            <a:r>
              <a:rPr lang="ru-RU" altLang="ru-RU" sz="1800" b="1">
                <a:latin typeface="Times New Roman" pitchFamily="18" charset="0"/>
                <a:cs typeface="Times New Roman" pitchFamily="18" charset="0"/>
              </a:rPr>
              <a:t>Меркурий, Венера, Земля, Марс, Юпитер, Сатурн, Уран и Нептун.</a:t>
            </a:r>
          </a:p>
        </p:txBody>
      </p:sp>
      <p:pic>
        <p:nvPicPr>
          <p:cNvPr id="6151" name="Picture 2" descr="http://blog.vilisov.info/blog_img/blog_vilisov_info_136546803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2636838"/>
            <a:ext cx="7942263"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7446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lstStyle/>
          <a:p>
            <a:pPr eaLnBrk="1" hangingPunct="1"/>
            <a:endParaRPr lang="ru-RU" altLang="ru-RU" smtClean="0"/>
          </a:p>
        </p:txBody>
      </p:sp>
      <p:sp>
        <p:nvSpPr>
          <p:cNvPr id="7171" name="Объект 2"/>
          <p:cNvSpPr>
            <a:spLocks noGrp="1"/>
          </p:cNvSpPr>
          <p:nvPr>
            <p:ph idx="1"/>
          </p:nvPr>
        </p:nvSpPr>
        <p:spPr/>
        <p:txBody>
          <a:bodyPr/>
          <a:lstStyle/>
          <a:p>
            <a:pPr eaLnBrk="1" hangingPunct="1"/>
            <a:endParaRPr lang="ru-RU" altLang="ru-RU" smtClean="0"/>
          </a:p>
        </p:txBody>
      </p:sp>
      <p:pic>
        <p:nvPicPr>
          <p:cNvPr id="7172"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Прямоугольник 3"/>
          <p:cNvSpPr>
            <a:spLocks noChangeArrowheads="1"/>
          </p:cNvSpPr>
          <p:nvPr/>
        </p:nvSpPr>
        <p:spPr bwMode="auto">
          <a:xfrm>
            <a:off x="250825" y="188913"/>
            <a:ext cx="8785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Планеты Солнечной системы</a:t>
            </a:r>
          </a:p>
        </p:txBody>
      </p:sp>
      <p:sp>
        <p:nvSpPr>
          <p:cNvPr id="7174" name="Прямоугольник 5"/>
          <p:cNvSpPr>
            <a:spLocks noChangeArrowheads="1"/>
          </p:cNvSpPr>
          <p:nvPr/>
        </p:nvSpPr>
        <p:spPr bwMode="auto">
          <a:xfrm>
            <a:off x="250825" y="981075"/>
            <a:ext cx="8785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a:latin typeface="Times New Roman" pitchFamily="18" charset="0"/>
                <a:cs typeface="Times New Roman" pitchFamily="18" charset="0"/>
              </a:rPr>
              <a:t> Планеты можно разделить поровну на две группы. </a:t>
            </a:r>
          </a:p>
          <a:p>
            <a:pPr algn="ctr" eaLnBrk="1" hangingPunct="1">
              <a:spcBef>
                <a:spcPct val="0"/>
              </a:spcBef>
              <a:buFontTx/>
              <a:buNone/>
            </a:pPr>
            <a:r>
              <a:rPr lang="ru-RU" altLang="ru-RU" sz="1800" b="1">
                <a:latin typeface="Times New Roman" pitchFamily="18" charset="0"/>
                <a:cs typeface="Times New Roman" pitchFamily="18" charset="0"/>
              </a:rPr>
              <a:t>Первая</a:t>
            </a:r>
            <a:r>
              <a:rPr lang="ru-RU" altLang="ru-RU" sz="1800">
                <a:latin typeface="Times New Roman" pitchFamily="18" charset="0"/>
                <a:cs typeface="Times New Roman" pitchFamily="18" charset="0"/>
              </a:rPr>
              <a:t> - это планеты земного типа: </a:t>
            </a:r>
            <a:r>
              <a:rPr lang="ru-RU" altLang="ru-RU" sz="1800" b="1">
                <a:latin typeface="Times New Roman" pitchFamily="18" charset="0"/>
                <a:cs typeface="Times New Roman" pitchFamily="18" charset="0"/>
              </a:rPr>
              <a:t>Меркурий, Венера, Земля, Марс. </a:t>
            </a:r>
          </a:p>
          <a:p>
            <a:pPr algn="ctr" eaLnBrk="1" hangingPunct="1">
              <a:spcBef>
                <a:spcPct val="0"/>
              </a:spcBef>
              <a:buFontTx/>
              <a:buNone/>
            </a:pPr>
            <a:r>
              <a:rPr lang="ru-RU" altLang="ru-RU" sz="1800">
                <a:latin typeface="Times New Roman" pitchFamily="18" charset="0"/>
                <a:cs typeface="Times New Roman" pitchFamily="18" charset="0"/>
              </a:rPr>
              <a:t>Для них характерны относительно небольшие размеры, малое количество</a:t>
            </a:r>
          </a:p>
          <a:p>
            <a:pPr algn="ctr" eaLnBrk="1" hangingPunct="1">
              <a:spcBef>
                <a:spcPct val="0"/>
              </a:spcBef>
              <a:buFontTx/>
              <a:buNone/>
            </a:pPr>
            <a:r>
              <a:rPr lang="ru-RU" altLang="ru-RU" sz="1800">
                <a:latin typeface="Times New Roman" pitchFamily="18" charset="0"/>
                <a:cs typeface="Times New Roman" pitchFamily="18" charset="0"/>
              </a:rPr>
              <a:t> спутников и </a:t>
            </a:r>
            <a:r>
              <a:rPr lang="ru-RU" altLang="ru-RU" sz="1800" b="1">
                <a:latin typeface="Times New Roman" pitchFamily="18" charset="0"/>
                <a:cs typeface="Times New Roman" pitchFamily="18" charset="0"/>
              </a:rPr>
              <a:t>твердое состояние. </a:t>
            </a:r>
          </a:p>
          <a:p>
            <a:pPr algn="ctr" eaLnBrk="1" hangingPunct="1">
              <a:spcBef>
                <a:spcPct val="0"/>
              </a:spcBef>
              <a:buFontTx/>
              <a:buNone/>
            </a:pPr>
            <a:r>
              <a:rPr lang="ru-RU" altLang="ru-RU" sz="1800">
                <a:latin typeface="Times New Roman" pitchFamily="18" charset="0"/>
                <a:cs typeface="Times New Roman" pitchFamily="18" charset="0"/>
              </a:rPr>
              <a:t>Первая половина планет, находящихся наиболее близко к Солнцу </a:t>
            </a:r>
          </a:p>
          <a:p>
            <a:pPr algn="ctr" eaLnBrk="1" hangingPunct="1">
              <a:spcBef>
                <a:spcPct val="0"/>
              </a:spcBef>
              <a:buFontTx/>
              <a:buNone/>
            </a:pPr>
            <a:r>
              <a:rPr lang="ru-RU" altLang="ru-RU" sz="1800">
                <a:latin typeface="Times New Roman" pitchFamily="18" charset="0"/>
                <a:cs typeface="Times New Roman" pitchFamily="18" charset="0"/>
              </a:rPr>
              <a:t>Земля является самой большой и массивной из этих четырёх планет. </a:t>
            </a:r>
          </a:p>
        </p:txBody>
      </p:sp>
      <p:pic>
        <p:nvPicPr>
          <p:cNvPr id="7175" name="Picture 2" descr="планеты земной группы"/>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663" y="3887788"/>
            <a:ext cx="8448675" cy="223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26811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Заголовок 1"/>
          <p:cNvSpPr>
            <a:spLocks noGrp="1"/>
          </p:cNvSpPr>
          <p:nvPr>
            <p:ph type="title"/>
          </p:nvPr>
        </p:nvSpPr>
        <p:spPr/>
        <p:txBody>
          <a:bodyPr/>
          <a:lstStyle/>
          <a:p>
            <a:pPr eaLnBrk="1" hangingPunct="1"/>
            <a:endParaRPr lang="ru-RU" altLang="ru-RU" smtClean="0"/>
          </a:p>
        </p:txBody>
      </p:sp>
      <p:sp>
        <p:nvSpPr>
          <p:cNvPr id="8195" name="Объект 2"/>
          <p:cNvSpPr>
            <a:spLocks noGrp="1"/>
          </p:cNvSpPr>
          <p:nvPr>
            <p:ph idx="1"/>
          </p:nvPr>
        </p:nvSpPr>
        <p:spPr/>
        <p:txBody>
          <a:bodyPr/>
          <a:lstStyle/>
          <a:p>
            <a:pPr eaLnBrk="1" hangingPunct="1"/>
            <a:endParaRPr lang="ru-RU" altLang="ru-RU" smtClean="0"/>
          </a:p>
        </p:txBody>
      </p:sp>
      <p:pic>
        <p:nvPicPr>
          <p:cNvPr id="8196"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Прямоугольник 3"/>
          <p:cNvSpPr>
            <a:spLocks noChangeArrowheads="1"/>
          </p:cNvSpPr>
          <p:nvPr/>
        </p:nvSpPr>
        <p:spPr bwMode="auto">
          <a:xfrm>
            <a:off x="250825" y="188913"/>
            <a:ext cx="87852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Планеты Солнечной системы</a:t>
            </a:r>
          </a:p>
        </p:txBody>
      </p:sp>
      <p:sp>
        <p:nvSpPr>
          <p:cNvPr id="8198" name="Прямоугольник 5"/>
          <p:cNvSpPr>
            <a:spLocks noChangeArrowheads="1"/>
          </p:cNvSpPr>
          <p:nvPr/>
        </p:nvSpPr>
        <p:spPr bwMode="auto">
          <a:xfrm>
            <a:off x="250825" y="981075"/>
            <a:ext cx="8785225"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Вторая</a:t>
            </a:r>
            <a:r>
              <a:rPr lang="ru-RU" altLang="ru-RU" sz="1800">
                <a:latin typeface="Times New Roman" pitchFamily="18" charset="0"/>
                <a:cs typeface="Times New Roman" pitchFamily="18" charset="0"/>
              </a:rPr>
              <a:t> - дальние от Солнца планеты - </a:t>
            </a:r>
            <a:r>
              <a:rPr lang="ru-RU" altLang="ru-RU" sz="1800" b="1">
                <a:latin typeface="Times New Roman" pitchFamily="18" charset="0"/>
                <a:cs typeface="Times New Roman" pitchFamily="18" charset="0"/>
              </a:rPr>
              <a:t>Юпитер, Сатурн, Уран и Нептун </a:t>
            </a:r>
          </a:p>
          <a:p>
            <a:pPr algn="ctr" eaLnBrk="1" hangingPunct="1">
              <a:spcBef>
                <a:spcPct val="0"/>
              </a:spcBef>
              <a:buFontTx/>
              <a:buNone/>
            </a:pPr>
            <a:r>
              <a:rPr lang="ru-RU" altLang="ru-RU" sz="1800">
                <a:latin typeface="Times New Roman" pitchFamily="18" charset="0"/>
                <a:cs typeface="Times New Roman" pitchFamily="18" charset="0"/>
              </a:rPr>
              <a:t>получили название планеты-гиганты.</a:t>
            </a:r>
          </a:p>
          <a:p>
            <a:pPr algn="ctr" eaLnBrk="1" hangingPunct="1">
              <a:spcBef>
                <a:spcPct val="0"/>
              </a:spcBef>
              <a:buFontTx/>
              <a:buNone/>
            </a:pPr>
            <a:r>
              <a:rPr lang="ru-RU" altLang="ru-RU" sz="1800">
                <a:latin typeface="Times New Roman" pitchFamily="18" charset="0"/>
                <a:cs typeface="Times New Roman" pitchFamily="18" charset="0"/>
              </a:rPr>
              <a:t> Однако, от планет земной группы они значительно</a:t>
            </a:r>
          </a:p>
          <a:p>
            <a:pPr algn="ctr" eaLnBrk="1" hangingPunct="1">
              <a:spcBef>
                <a:spcPct val="0"/>
              </a:spcBef>
              <a:buFontTx/>
              <a:buNone/>
            </a:pPr>
            <a:r>
              <a:rPr lang="ru-RU" altLang="ru-RU" sz="1800">
                <a:latin typeface="Times New Roman" pitchFamily="18" charset="0"/>
                <a:cs typeface="Times New Roman" pitchFamily="18" charset="0"/>
              </a:rPr>
              <a:t> отличаются по своему строению. </a:t>
            </a:r>
          </a:p>
          <a:p>
            <a:pPr algn="ctr" eaLnBrk="1" hangingPunct="1">
              <a:spcBef>
                <a:spcPct val="0"/>
              </a:spcBef>
              <a:buFontTx/>
              <a:buNone/>
            </a:pPr>
            <a:r>
              <a:rPr lang="ru-RU" altLang="ru-RU" sz="1800">
                <a:latin typeface="Times New Roman" pitchFamily="18" charset="0"/>
                <a:cs typeface="Times New Roman" pitchFamily="18" charset="0"/>
              </a:rPr>
              <a:t>Планеты-гиганты не имеют твёрдой поверхности - это просто </a:t>
            </a:r>
            <a:r>
              <a:rPr lang="ru-RU" altLang="ru-RU" sz="1800" b="1">
                <a:latin typeface="Times New Roman" pitchFamily="18" charset="0"/>
                <a:cs typeface="Times New Roman" pitchFamily="18" charset="0"/>
              </a:rPr>
              <a:t>газовые шары. </a:t>
            </a:r>
          </a:p>
          <a:p>
            <a:pPr algn="ctr" eaLnBrk="1" hangingPunct="1">
              <a:spcBef>
                <a:spcPct val="0"/>
              </a:spcBef>
              <a:buFontTx/>
              <a:buNone/>
            </a:pPr>
            <a:r>
              <a:rPr lang="ru-RU" altLang="ru-RU" sz="1800">
                <a:latin typeface="Times New Roman" pitchFamily="18" charset="0"/>
                <a:cs typeface="Times New Roman" pitchFamily="18" charset="0"/>
              </a:rPr>
              <a:t>Для них характерно наличие большого числа спутников,</a:t>
            </a:r>
          </a:p>
          <a:p>
            <a:pPr algn="ctr" eaLnBrk="1" hangingPunct="1">
              <a:spcBef>
                <a:spcPct val="0"/>
              </a:spcBef>
              <a:buFontTx/>
              <a:buNone/>
            </a:pPr>
            <a:r>
              <a:rPr lang="ru-RU" altLang="ru-RU" sz="1800">
                <a:latin typeface="Times New Roman" pitchFamily="18" charset="0"/>
                <a:cs typeface="Times New Roman" pitchFamily="18" charset="0"/>
              </a:rPr>
              <a:t> причём среди них встречаются довольно большие.</a:t>
            </a:r>
          </a:p>
        </p:txBody>
      </p:sp>
      <p:pic>
        <p:nvPicPr>
          <p:cNvPr id="8199" name="Picture 2" descr="планеты гиганты"/>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775" y="4005263"/>
            <a:ext cx="8453438"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1209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1"/>
          <p:cNvSpPr>
            <a:spLocks noGrp="1"/>
          </p:cNvSpPr>
          <p:nvPr>
            <p:ph type="title"/>
          </p:nvPr>
        </p:nvSpPr>
        <p:spPr/>
        <p:txBody>
          <a:bodyPr/>
          <a:lstStyle/>
          <a:p>
            <a:pPr eaLnBrk="1" hangingPunct="1"/>
            <a:endParaRPr lang="ru-RU" altLang="ru-RU" smtClean="0"/>
          </a:p>
        </p:txBody>
      </p:sp>
      <p:sp>
        <p:nvSpPr>
          <p:cNvPr id="9219" name="Объект 2"/>
          <p:cNvSpPr>
            <a:spLocks noGrp="1"/>
          </p:cNvSpPr>
          <p:nvPr>
            <p:ph idx="1"/>
          </p:nvPr>
        </p:nvSpPr>
        <p:spPr/>
        <p:txBody>
          <a:bodyPr/>
          <a:lstStyle/>
          <a:p>
            <a:pPr eaLnBrk="1" hangingPunct="1"/>
            <a:endParaRPr lang="ru-RU" altLang="ru-RU" smtClean="0"/>
          </a:p>
        </p:txBody>
      </p:sp>
      <p:pic>
        <p:nvPicPr>
          <p:cNvPr id="9220"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Прямоугольник 3"/>
          <p:cNvSpPr>
            <a:spLocks noChangeArrowheads="1"/>
          </p:cNvSpPr>
          <p:nvPr/>
        </p:nvSpPr>
        <p:spPr bwMode="auto">
          <a:xfrm>
            <a:off x="250825" y="115888"/>
            <a:ext cx="8785225"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Солнце - центральная звезда </a:t>
            </a:r>
          </a:p>
          <a:p>
            <a:pPr algn="ctr" eaLnBrk="1" hangingPunct="1">
              <a:spcBef>
                <a:spcPct val="0"/>
              </a:spcBef>
              <a:buFontTx/>
              <a:buNone/>
            </a:pPr>
            <a:r>
              <a:rPr lang="ru-RU" altLang="ru-RU" b="1">
                <a:latin typeface="Times New Roman" pitchFamily="18" charset="0"/>
                <a:cs typeface="Times New Roman" pitchFamily="18" charset="0"/>
              </a:rPr>
              <a:t>Солнечной системы</a:t>
            </a:r>
          </a:p>
        </p:txBody>
      </p:sp>
      <p:pic>
        <p:nvPicPr>
          <p:cNvPr id="9222" name="Picture 2" descr="Меркурий"/>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901825"/>
            <a:ext cx="3097212" cy="301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Прямоугольник 5"/>
          <p:cNvSpPr>
            <a:spLocks noChangeArrowheads="1"/>
          </p:cNvSpPr>
          <p:nvPr/>
        </p:nvSpPr>
        <p:spPr bwMode="auto">
          <a:xfrm>
            <a:off x="3635375" y="1412875"/>
            <a:ext cx="540067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Солнце </a:t>
            </a:r>
            <a:r>
              <a:rPr lang="ru-RU" altLang="ru-RU" sz="1800">
                <a:latin typeface="Times New Roman" pitchFamily="18" charset="0"/>
                <a:cs typeface="Times New Roman" pitchFamily="18" charset="0"/>
              </a:rPr>
              <a:t>- обычная звезда, которая светит самостоятельно за счет высокой температуры поверхности.</a:t>
            </a:r>
          </a:p>
          <a:p>
            <a:pPr algn="ctr" eaLnBrk="1" hangingPunct="1">
              <a:spcBef>
                <a:spcPct val="0"/>
              </a:spcBef>
              <a:buFontTx/>
              <a:buNone/>
            </a:pPr>
            <a:r>
              <a:rPr lang="ru-RU" altLang="ru-RU" sz="1800"/>
              <a:t> </a:t>
            </a:r>
            <a:r>
              <a:rPr lang="ru-RU" altLang="ru-RU" sz="1800">
                <a:latin typeface="Times New Roman" pitchFamily="18" charset="0"/>
                <a:cs typeface="Times New Roman" pitchFamily="18" charset="0"/>
              </a:rPr>
              <a:t>Температура в центре достигает </a:t>
            </a:r>
          </a:p>
          <a:p>
            <a:pPr algn="ctr" eaLnBrk="1" hangingPunct="1">
              <a:spcBef>
                <a:spcPct val="0"/>
              </a:spcBef>
              <a:buFontTx/>
              <a:buNone/>
            </a:pPr>
            <a:r>
              <a:rPr lang="ru-RU" altLang="ru-RU" sz="1800">
                <a:latin typeface="Times New Roman" pitchFamily="18" charset="0"/>
                <a:cs typeface="Times New Roman" pitchFamily="18" charset="0"/>
              </a:rPr>
              <a:t>14 миллиардов градусов.</a:t>
            </a:r>
          </a:p>
          <a:p>
            <a:pPr algn="ctr" eaLnBrk="1" hangingPunct="1">
              <a:spcBef>
                <a:spcPct val="0"/>
              </a:spcBef>
              <a:buFontTx/>
              <a:buNone/>
            </a:pPr>
            <a:r>
              <a:rPr lang="ru-RU" altLang="ru-RU" sz="1800">
                <a:latin typeface="Times New Roman" pitchFamily="18" charset="0"/>
                <a:cs typeface="Times New Roman" pitchFamily="18" charset="0"/>
              </a:rPr>
              <a:t>Солнце - это звезда класса желтый карлик,  </a:t>
            </a:r>
          </a:p>
          <a:p>
            <a:pPr algn="ctr" eaLnBrk="1" hangingPunct="1">
              <a:spcBef>
                <a:spcPct val="0"/>
              </a:spcBef>
              <a:buFontTx/>
              <a:buNone/>
            </a:pPr>
            <a:r>
              <a:rPr lang="ru-RU" altLang="ru-RU" sz="1800">
                <a:latin typeface="Times New Roman" pitchFamily="18" charset="0"/>
                <a:cs typeface="Times New Roman" pitchFamily="18" charset="0"/>
              </a:rPr>
              <a:t>размеры ее менее средних.</a:t>
            </a:r>
          </a:p>
          <a:p>
            <a:pPr algn="ctr" eaLnBrk="1" hangingPunct="1">
              <a:spcBef>
                <a:spcPct val="0"/>
              </a:spcBef>
              <a:buFontTx/>
              <a:buNone/>
            </a:pPr>
            <a:r>
              <a:rPr lang="ru-RU" altLang="ru-RU" sz="1800">
                <a:latin typeface="Times New Roman" pitchFamily="18" charset="0"/>
                <a:cs typeface="Times New Roman" pitchFamily="18" charset="0"/>
              </a:rPr>
              <a:t>Возраст звезды примерно пять миллиардов лет и она достигла середины своего жизненного цикла.</a:t>
            </a:r>
          </a:p>
          <a:p>
            <a:pPr algn="ctr" eaLnBrk="1" hangingPunct="1">
              <a:spcBef>
                <a:spcPct val="0"/>
              </a:spcBef>
              <a:buFontTx/>
              <a:buNone/>
            </a:pPr>
            <a:r>
              <a:rPr lang="ru-RU" altLang="ru-RU" sz="1800">
                <a:latin typeface="Times New Roman" pitchFamily="18" charset="0"/>
                <a:cs typeface="Times New Roman" pitchFamily="18" charset="0"/>
              </a:rPr>
              <a:t>На поверхности происходят яркие вспышки и можно наблюдать взрывы огромной силы, выглядящие, как пузыри. Эти пузыри получили название - Солнечная зернистость, и увидеть ее возможно исключительно через специальные солнечные телескопы.</a:t>
            </a:r>
          </a:p>
        </p:txBody>
      </p:sp>
    </p:spTree>
    <p:extLst>
      <p:ext uri="{BB962C8B-B14F-4D97-AF65-F5344CB8AC3E}">
        <p14:creationId xmlns:p14="http://schemas.microsoft.com/office/powerpoint/2010/main" val="2925348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Заголовок 1"/>
          <p:cNvSpPr>
            <a:spLocks noGrp="1"/>
          </p:cNvSpPr>
          <p:nvPr>
            <p:ph type="title"/>
          </p:nvPr>
        </p:nvSpPr>
        <p:spPr/>
        <p:txBody>
          <a:bodyPr/>
          <a:lstStyle/>
          <a:p>
            <a:pPr eaLnBrk="1" hangingPunct="1"/>
            <a:endParaRPr lang="ru-RU" altLang="ru-RU" smtClean="0"/>
          </a:p>
        </p:txBody>
      </p:sp>
      <p:sp>
        <p:nvSpPr>
          <p:cNvPr id="10243" name="Объект 2"/>
          <p:cNvSpPr>
            <a:spLocks noGrp="1"/>
          </p:cNvSpPr>
          <p:nvPr>
            <p:ph idx="1"/>
          </p:nvPr>
        </p:nvSpPr>
        <p:spPr/>
        <p:txBody>
          <a:bodyPr/>
          <a:lstStyle/>
          <a:p>
            <a:pPr eaLnBrk="1" hangingPunct="1"/>
            <a:endParaRPr lang="ru-RU" altLang="ru-RU" smtClean="0"/>
          </a:p>
        </p:txBody>
      </p:sp>
      <p:pic>
        <p:nvPicPr>
          <p:cNvPr id="10244" name="Picture 2" descr="http://www.nextwindows.ru/uploads/posts/2011-02/1297887048_h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Прямоугольник 3"/>
          <p:cNvSpPr>
            <a:spLocks noChangeArrowheads="1"/>
          </p:cNvSpPr>
          <p:nvPr/>
        </p:nvSpPr>
        <p:spPr bwMode="auto">
          <a:xfrm>
            <a:off x="107950" y="115888"/>
            <a:ext cx="89281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b="1">
                <a:latin typeface="Times New Roman" pitchFamily="18" charset="0"/>
                <a:cs typeface="Times New Roman" pitchFamily="18" charset="0"/>
              </a:rPr>
              <a:t> Планета Меркурий </a:t>
            </a:r>
            <a:endParaRPr lang="ru-RU" altLang="ru-RU" b="1"/>
          </a:p>
        </p:txBody>
      </p:sp>
      <p:sp>
        <p:nvSpPr>
          <p:cNvPr id="10246" name="Прямоугольник 4"/>
          <p:cNvSpPr>
            <a:spLocks noChangeArrowheads="1"/>
          </p:cNvSpPr>
          <p:nvPr/>
        </p:nvSpPr>
        <p:spPr bwMode="auto">
          <a:xfrm>
            <a:off x="107950" y="765175"/>
            <a:ext cx="8785225"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1800" b="1">
                <a:latin typeface="Times New Roman" pitchFamily="18" charset="0"/>
                <a:cs typeface="Times New Roman" pitchFamily="18" charset="0"/>
              </a:rPr>
              <a:t>Планета Меркурий</a:t>
            </a:r>
            <a:r>
              <a:rPr lang="ru-RU" altLang="ru-RU" sz="1800">
                <a:latin typeface="Times New Roman" pitchFamily="18" charset="0"/>
                <a:cs typeface="Times New Roman" pitchFamily="18" charset="0"/>
              </a:rPr>
              <a:t> - ближайшая к Солнцу планета, но на ней самые холодные ночи в Солнечной системе. Меркурий движется быстрее других планет, обжигаясь солнечными лучами днем и замерзая ночью. Меркурий - самая маленькая планета земной группы.</a:t>
            </a:r>
            <a:r>
              <a:rPr lang="ru-RU" altLang="ru-RU" sz="1800"/>
              <a:t> </a:t>
            </a:r>
            <a:r>
              <a:rPr lang="ru-RU" altLang="ru-RU" sz="1800">
                <a:latin typeface="Times New Roman" pitchFamily="18" charset="0"/>
                <a:cs typeface="Times New Roman" pitchFamily="18" charset="0"/>
              </a:rPr>
              <a:t>У Меркурия нет естественных спутников.</a:t>
            </a:r>
          </a:p>
          <a:p>
            <a:pPr algn="ctr" eaLnBrk="1" hangingPunct="1">
              <a:spcBef>
                <a:spcPct val="0"/>
              </a:spcBef>
              <a:buFontTx/>
              <a:buNone/>
            </a:pPr>
            <a:r>
              <a:rPr lang="ru-RU" altLang="ru-RU" sz="1800">
                <a:latin typeface="Times New Roman" pitchFamily="18" charset="0"/>
                <a:cs typeface="Times New Roman" pitchFamily="18" charset="0"/>
              </a:rPr>
              <a:t> Планета названа в честь древнеримского бога торговли - быстроногого Меркурия, поскольку она движется по небу быстрее других планет. Меркурий относится к внутренним планетам, так как его орбита лежит внутри орбиты Земли. </a:t>
            </a:r>
          </a:p>
        </p:txBody>
      </p:sp>
      <p:pic>
        <p:nvPicPr>
          <p:cNvPr id="10247" name="Picture 4" descr="Меркурий"/>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3644900"/>
            <a:ext cx="355282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8" name="Прямоугольник 7"/>
          <p:cNvSpPr>
            <a:spLocks noChangeArrowheads="1"/>
          </p:cNvSpPr>
          <p:nvPr/>
        </p:nvSpPr>
        <p:spPr bwMode="auto">
          <a:xfrm>
            <a:off x="1979613" y="5229225"/>
            <a:ext cx="70564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ru-RU" altLang="ru-RU" sz="1800"/>
              <a:t> </a:t>
            </a:r>
            <a:endParaRPr lang="ru-RU" altLang="ru-RU" sz="1800">
              <a:latin typeface="Times New Roman" pitchFamily="18" charset="0"/>
              <a:cs typeface="Times New Roman" pitchFamily="18" charset="0"/>
            </a:endParaRPr>
          </a:p>
        </p:txBody>
      </p:sp>
      <p:sp>
        <p:nvSpPr>
          <p:cNvPr id="10249" name="AutoShape 2" descr="https://encrypted-tbn1.gstatic.com/images?q=tbn:ANd9GcQ-Zuge3FgwLBwJJeDUK2lfFZ1DUs6gheGOdFCF5adYUUVcmbddKw"/>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endParaRPr lang="ru-RU" altLang="ru-RU" sz="1800"/>
          </a:p>
        </p:txBody>
      </p:sp>
      <p:pic>
        <p:nvPicPr>
          <p:cNvPr id="10250" name="Picture 6" descr="http://astrofishki.net/wp-content/uploads/2012/09/4.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710113" y="3644900"/>
            <a:ext cx="3836987"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29892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0</TotalTime>
  <Words>1235</Words>
  <Application>Microsoft Office PowerPoint</Application>
  <PresentationFormat>Экран (4:3)</PresentationFormat>
  <Paragraphs>155</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Аспект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Masha</dc:creator>
  <cp:lastModifiedBy>Masha</cp:lastModifiedBy>
  <cp:revision>1</cp:revision>
  <dcterms:created xsi:type="dcterms:W3CDTF">2017-12-28T19:57:36Z</dcterms:created>
  <dcterms:modified xsi:type="dcterms:W3CDTF">2017-12-28T19:58:31Z</dcterms:modified>
</cp:coreProperties>
</file>