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1" r:id="rId3"/>
    <p:sldId id="306" r:id="rId4"/>
    <p:sldId id="283" r:id="rId5"/>
    <p:sldId id="276" r:id="rId6"/>
    <p:sldId id="284" r:id="rId7"/>
    <p:sldId id="285" r:id="rId8"/>
    <p:sldId id="291" r:id="rId9"/>
    <p:sldId id="290" r:id="rId10"/>
    <p:sldId id="289" r:id="rId11"/>
    <p:sldId id="288" r:id="rId12"/>
    <p:sldId id="292" r:id="rId13"/>
    <p:sldId id="294" r:id="rId14"/>
    <p:sldId id="295" r:id="rId15"/>
    <p:sldId id="297" r:id="rId16"/>
    <p:sldId id="296" r:id="rId17"/>
    <p:sldId id="299" r:id="rId18"/>
    <p:sldId id="298" r:id="rId19"/>
    <p:sldId id="279" r:id="rId20"/>
    <p:sldId id="300" r:id="rId21"/>
    <p:sldId id="301" r:id="rId22"/>
    <p:sldId id="302" r:id="rId23"/>
    <p:sldId id="303" r:id="rId24"/>
    <p:sldId id="271" r:id="rId25"/>
    <p:sldId id="304" r:id="rId26"/>
    <p:sldId id="27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0F9C"/>
    <a:srgbClr val="930B76"/>
    <a:srgbClr val="08C811"/>
    <a:srgbClr val="3BFB60"/>
    <a:srgbClr val="9A57CD"/>
    <a:srgbClr val="B705AA"/>
    <a:srgbClr val="F757E0"/>
    <a:srgbClr val="700000"/>
    <a:srgbClr val="FFC5C5"/>
    <a:srgbClr val="FF535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378" autoAdjust="0"/>
    <p:restoredTop sz="94660"/>
  </p:normalViewPr>
  <p:slideViewPr>
    <p:cSldViewPr>
      <p:cViewPr varScale="1">
        <p:scale>
          <a:sx n="74" d="100"/>
          <a:sy n="74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A604A5-3212-478F-90E0-3583BD1FCCD8}" type="doc">
      <dgm:prSet loTypeId="urn:microsoft.com/office/officeart/2005/8/layout/radial4" loCatId="relationship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80504F6-F970-4CA1-B29D-1AA1F0507D7C}">
      <dgm:prSet phldrT="[Текст]" custT="1"/>
      <dgm:spPr/>
      <dgm:t>
        <a:bodyPr/>
        <a:lstStyle/>
        <a:p>
          <a:r>
            <a:rPr lang="ru-RU" sz="3600" b="1" i="1" dirty="0" smtClean="0">
              <a:solidFill>
                <a:srgbClr val="C30F9C"/>
              </a:solidFill>
            </a:rPr>
            <a:t>Условия использования игр на уроках:</a:t>
          </a:r>
          <a:endParaRPr lang="ru-RU" sz="3600" b="1" i="1" dirty="0">
            <a:solidFill>
              <a:srgbClr val="C30F9C"/>
            </a:solidFill>
            <a:latin typeface="Arial Narrow" panose="020B0606020202030204" pitchFamily="34" charset="0"/>
          </a:endParaRPr>
        </a:p>
      </dgm:t>
    </dgm:pt>
    <dgm:pt modelId="{9EE6EC46-E42E-45C4-AB38-F637374B66B6}" type="parTrans" cxnId="{9F919C80-3E02-47BE-BC94-EBF134209788}">
      <dgm:prSet/>
      <dgm:spPr/>
      <dgm:t>
        <a:bodyPr/>
        <a:lstStyle/>
        <a:p>
          <a:endParaRPr lang="ru-RU"/>
        </a:p>
      </dgm:t>
    </dgm:pt>
    <dgm:pt modelId="{57D9CE5D-11FA-4482-B4FA-771F0790B076}" type="sibTrans" cxnId="{9F919C80-3E02-47BE-BC94-EBF134209788}">
      <dgm:prSet/>
      <dgm:spPr/>
      <dgm:t>
        <a:bodyPr/>
        <a:lstStyle/>
        <a:p>
          <a:endParaRPr lang="ru-RU"/>
        </a:p>
      </dgm:t>
    </dgm:pt>
    <dgm:pt modelId="{CEA7B24F-BD33-4C8F-B54E-31A9C9859983}">
      <dgm:prSet phldrT="[Текст]" custT="1"/>
      <dgm:spPr/>
      <dgm:t>
        <a:bodyPr/>
        <a:lstStyle/>
        <a:p>
          <a:endParaRPr lang="ru-RU" sz="1400" dirty="0" smtClean="0">
            <a:latin typeface="Arial Narrow" panose="020B0606020202030204" pitchFamily="34" charset="0"/>
          </a:endParaRPr>
        </a:p>
        <a:p>
          <a:r>
            <a:rPr lang="ru-RU" sz="2800" b="1" i="1" dirty="0" smtClean="0"/>
            <a:t>Соответст-вие игры учебно-воспи-тательным целям урока.</a:t>
          </a:r>
          <a:r>
            <a:rPr lang="ru-RU" sz="2000" dirty="0" smtClean="0">
              <a:latin typeface="Arial Narrow" panose="020B0606020202030204" pitchFamily="34" charset="0"/>
            </a:rPr>
            <a:t/>
          </a:r>
          <a:br>
            <a:rPr lang="ru-RU" sz="2000" dirty="0" smtClean="0">
              <a:latin typeface="Arial Narrow" panose="020B0606020202030204" pitchFamily="34" charset="0"/>
            </a:rPr>
          </a:br>
          <a:endParaRPr lang="ru-RU" sz="2000" dirty="0">
            <a:latin typeface="Arial Narrow" panose="020B0606020202030204" pitchFamily="34" charset="0"/>
          </a:endParaRPr>
        </a:p>
      </dgm:t>
    </dgm:pt>
    <dgm:pt modelId="{CAC836D7-A492-4511-8B03-8C44DE7AA609}" type="parTrans" cxnId="{09BE8038-FAF5-4F6E-81D4-948A569EC9A8}">
      <dgm:prSet/>
      <dgm:spPr/>
      <dgm:t>
        <a:bodyPr/>
        <a:lstStyle/>
        <a:p>
          <a:endParaRPr lang="ru-RU"/>
        </a:p>
      </dgm:t>
    </dgm:pt>
    <dgm:pt modelId="{DA65CB42-74C4-4D2B-835E-4FC274B9D05E}" type="sibTrans" cxnId="{09BE8038-FAF5-4F6E-81D4-948A569EC9A8}">
      <dgm:prSet/>
      <dgm:spPr/>
      <dgm:t>
        <a:bodyPr/>
        <a:lstStyle/>
        <a:p>
          <a:endParaRPr lang="ru-RU"/>
        </a:p>
      </dgm:t>
    </dgm:pt>
    <dgm:pt modelId="{0E8D8236-6562-43FB-AFED-2693C7543BB0}">
      <dgm:prSet phldrT="[Текст]" custT="1"/>
      <dgm:spPr/>
      <dgm:t>
        <a:bodyPr/>
        <a:lstStyle/>
        <a:p>
          <a:endParaRPr lang="ru-RU" sz="400" dirty="0" smtClean="0">
            <a:latin typeface="Arial Narrow" panose="020B0606020202030204" pitchFamily="34" charset="0"/>
          </a:endParaRPr>
        </a:p>
        <a:p>
          <a:r>
            <a:rPr lang="ru-RU" sz="2800" b="1" i="1" dirty="0" smtClean="0"/>
            <a:t>Доступность для учащихся данного возраста.</a:t>
          </a:r>
          <a:r>
            <a:rPr lang="ru-RU" sz="1600" dirty="0" smtClean="0">
              <a:latin typeface="Arial Narrow" panose="020B0606020202030204" pitchFamily="34" charset="0"/>
            </a:rPr>
            <a:t/>
          </a:r>
          <a:br>
            <a:rPr lang="ru-RU" sz="1600" dirty="0" smtClean="0">
              <a:latin typeface="Arial Narrow" panose="020B0606020202030204" pitchFamily="34" charset="0"/>
            </a:rPr>
          </a:br>
          <a:endParaRPr lang="ru-RU" sz="1600" dirty="0">
            <a:latin typeface="Arial Narrow" panose="020B0606020202030204" pitchFamily="34" charset="0"/>
          </a:endParaRPr>
        </a:p>
      </dgm:t>
    </dgm:pt>
    <dgm:pt modelId="{64ACDEF8-2C74-4041-B42A-51C30134C205}" type="parTrans" cxnId="{44366949-B52E-4AE5-AF68-6550DFEAAD99}">
      <dgm:prSet/>
      <dgm:spPr/>
      <dgm:t>
        <a:bodyPr/>
        <a:lstStyle/>
        <a:p>
          <a:endParaRPr lang="ru-RU"/>
        </a:p>
      </dgm:t>
    </dgm:pt>
    <dgm:pt modelId="{C408217F-C27C-4DBF-A935-994B5BAF75F7}" type="sibTrans" cxnId="{44366949-B52E-4AE5-AF68-6550DFEAAD99}">
      <dgm:prSet/>
      <dgm:spPr/>
      <dgm:t>
        <a:bodyPr/>
        <a:lstStyle/>
        <a:p>
          <a:endParaRPr lang="ru-RU"/>
        </a:p>
      </dgm:t>
    </dgm:pt>
    <dgm:pt modelId="{E97B5CE3-86E5-4DE5-BA07-A7CBAEF5857D}">
      <dgm:prSet phldrT="[Текст]" custT="1"/>
      <dgm:spPr/>
      <dgm:t>
        <a:bodyPr/>
        <a:lstStyle/>
        <a:p>
          <a:r>
            <a:rPr lang="ru-RU" sz="2800" b="1" i="1" dirty="0" smtClean="0"/>
            <a:t>Умеренность в </a:t>
          </a:r>
          <a:r>
            <a:rPr lang="ru-RU" sz="2800" b="1" i="1" dirty="0" err="1" smtClean="0"/>
            <a:t>исполь-зовании</a:t>
          </a:r>
          <a:r>
            <a:rPr lang="ru-RU" sz="2800" b="1" i="1" dirty="0" smtClean="0"/>
            <a:t> игр на уроках.</a:t>
          </a:r>
          <a:endParaRPr lang="ru-RU" sz="2800" dirty="0">
            <a:latin typeface="Arial Narrow" panose="020B0606020202030204" pitchFamily="34" charset="0"/>
          </a:endParaRPr>
        </a:p>
      </dgm:t>
    </dgm:pt>
    <dgm:pt modelId="{23FE55D7-FD3A-4CC4-95DD-A8A04F2AFFF0}" type="parTrans" cxnId="{AF6382C7-0ED6-4B4F-ABD0-BEAA5FB42897}">
      <dgm:prSet/>
      <dgm:spPr/>
      <dgm:t>
        <a:bodyPr/>
        <a:lstStyle/>
        <a:p>
          <a:endParaRPr lang="ru-RU"/>
        </a:p>
      </dgm:t>
    </dgm:pt>
    <dgm:pt modelId="{089E88AA-9027-4CCF-96DB-F98EE148BCB3}" type="sibTrans" cxnId="{AF6382C7-0ED6-4B4F-ABD0-BEAA5FB42897}">
      <dgm:prSet/>
      <dgm:spPr/>
      <dgm:t>
        <a:bodyPr/>
        <a:lstStyle/>
        <a:p>
          <a:endParaRPr lang="ru-RU"/>
        </a:p>
      </dgm:t>
    </dgm:pt>
    <dgm:pt modelId="{4CB5E7D4-54B0-4A6F-A984-9E5CBF6308B3}" type="pres">
      <dgm:prSet presAssocID="{D5A604A5-3212-478F-90E0-3583BD1FCC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B30037-1CA5-4EBC-B26E-5839A8191EED}" type="pres">
      <dgm:prSet presAssocID="{780504F6-F970-4CA1-B29D-1AA1F0507D7C}" presName="centerShape" presStyleLbl="node0" presStyleIdx="0" presStyleCnt="1" custScaleX="198023" custScaleY="69970" custLinFactNeighborX="-1017" custLinFactNeighborY="-56848"/>
      <dgm:spPr/>
      <dgm:t>
        <a:bodyPr/>
        <a:lstStyle/>
        <a:p>
          <a:endParaRPr lang="ru-RU"/>
        </a:p>
      </dgm:t>
    </dgm:pt>
    <dgm:pt modelId="{5E867176-FF25-48AA-A9AE-8414AD6106F6}" type="pres">
      <dgm:prSet presAssocID="{CAC836D7-A492-4511-8B03-8C44DE7AA609}" presName="parTrans" presStyleLbl="bgSibTrans2D1" presStyleIdx="0" presStyleCnt="3" custAng="21247625" custLinFactNeighborX="4850" custLinFactNeighborY="5702"/>
      <dgm:spPr/>
      <dgm:t>
        <a:bodyPr/>
        <a:lstStyle/>
        <a:p>
          <a:endParaRPr lang="ru-RU"/>
        </a:p>
      </dgm:t>
    </dgm:pt>
    <dgm:pt modelId="{F51A88EB-CADF-4B95-988B-0DEE5DBF554D}" type="pres">
      <dgm:prSet presAssocID="{CEA7B24F-BD33-4C8F-B54E-31A9C9859983}" presName="node" presStyleLbl="node1" presStyleIdx="0" presStyleCnt="3" custScaleX="105547" custScaleY="109893" custRadScaleRad="88302" custRadScaleInc="-12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03D48-1286-447B-B239-B5BAA76341BD}" type="pres">
      <dgm:prSet presAssocID="{64ACDEF8-2C74-4041-B42A-51C30134C205}" presName="parTrans" presStyleLbl="bgSibTrans2D1" presStyleIdx="1" presStyleCnt="3" custLinFactNeighborX="350" custLinFactNeighborY="-4879"/>
      <dgm:spPr/>
      <dgm:t>
        <a:bodyPr/>
        <a:lstStyle/>
        <a:p>
          <a:endParaRPr lang="ru-RU"/>
        </a:p>
      </dgm:t>
    </dgm:pt>
    <dgm:pt modelId="{0965F71A-153D-41BB-A24F-7CD7E4CB2DC3}" type="pres">
      <dgm:prSet presAssocID="{0E8D8236-6562-43FB-AFED-2693C7543BB0}" presName="node" presStyleLbl="node1" presStyleIdx="1" presStyleCnt="3" custScaleX="110011" custScaleY="105192" custRadScaleRad="24873" custRadScaleInc="4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C19A8-23E7-4071-86A8-7069B5C3E5AE}" type="pres">
      <dgm:prSet presAssocID="{23FE55D7-FD3A-4CC4-95DD-A8A04F2AFFF0}" presName="parTrans" presStyleLbl="bgSibTrans2D1" presStyleIdx="2" presStyleCnt="3" custAng="530503" custLinFactNeighborX="-2842" custLinFactNeighborY="2887"/>
      <dgm:spPr/>
      <dgm:t>
        <a:bodyPr/>
        <a:lstStyle/>
        <a:p>
          <a:endParaRPr lang="ru-RU"/>
        </a:p>
      </dgm:t>
    </dgm:pt>
    <dgm:pt modelId="{D1A8C8D6-29FB-40FD-AB58-5435B5D17066}" type="pres">
      <dgm:prSet presAssocID="{E97B5CE3-86E5-4DE5-BA07-A7CBAEF5857D}" presName="node" presStyleLbl="node1" presStyleIdx="2" presStyleCnt="3" custScaleX="104874" custScaleY="110612" custRadScaleRad="88830" custRadScaleInc="12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59517A-72F9-49F5-BDF4-1524B338AC36}" type="presOf" srcId="{780504F6-F970-4CA1-B29D-1AA1F0507D7C}" destId="{9FB30037-1CA5-4EBC-B26E-5839A8191EED}" srcOrd="0" destOrd="0" presId="urn:microsoft.com/office/officeart/2005/8/layout/radial4"/>
    <dgm:cxn modelId="{09BE8038-FAF5-4F6E-81D4-948A569EC9A8}" srcId="{780504F6-F970-4CA1-B29D-1AA1F0507D7C}" destId="{CEA7B24F-BD33-4C8F-B54E-31A9C9859983}" srcOrd="0" destOrd="0" parTransId="{CAC836D7-A492-4511-8B03-8C44DE7AA609}" sibTransId="{DA65CB42-74C4-4D2B-835E-4FC274B9D05E}"/>
    <dgm:cxn modelId="{94242B53-776E-416B-A057-1FDCA318D540}" type="presOf" srcId="{23FE55D7-FD3A-4CC4-95DD-A8A04F2AFFF0}" destId="{63DC19A8-23E7-4071-86A8-7069B5C3E5AE}" srcOrd="0" destOrd="0" presId="urn:microsoft.com/office/officeart/2005/8/layout/radial4"/>
    <dgm:cxn modelId="{C14F318F-F8A5-483C-AC19-D1C6527F78C8}" type="presOf" srcId="{E97B5CE3-86E5-4DE5-BA07-A7CBAEF5857D}" destId="{D1A8C8D6-29FB-40FD-AB58-5435B5D17066}" srcOrd="0" destOrd="0" presId="urn:microsoft.com/office/officeart/2005/8/layout/radial4"/>
    <dgm:cxn modelId="{C072DF19-A497-4711-8CF8-4EFCBF9B18DD}" type="presOf" srcId="{0E8D8236-6562-43FB-AFED-2693C7543BB0}" destId="{0965F71A-153D-41BB-A24F-7CD7E4CB2DC3}" srcOrd="0" destOrd="0" presId="urn:microsoft.com/office/officeart/2005/8/layout/radial4"/>
    <dgm:cxn modelId="{E24BC0C4-9B30-42A8-B444-35F219CB6625}" type="presOf" srcId="{CEA7B24F-BD33-4C8F-B54E-31A9C9859983}" destId="{F51A88EB-CADF-4B95-988B-0DEE5DBF554D}" srcOrd="0" destOrd="0" presId="urn:microsoft.com/office/officeart/2005/8/layout/radial4"/>
    <dgm:cxn modelId="{9F919C80-3E02-47BE-BC94-EBF134209788}" srcId="{D5A604A5-3212-478F-90E0-3583BD1FCCD8}" destId="{780504F6-F970-4CA1-B29D-1AA1F0507D7C}" srcOrd="0" destOrd="0" parTransId="{9EE6EC46-E42E-45C4-AB38-F637374B66B6}" sibTransId="{57D9CE5D-11FA-4482-B4FA-771F0790B076}"/>
    <dgm:cxn modelId="{C3716A98-06E1-4181-A2A6-99D909D6EE97}" type="presOf" srcId="{D5A604A5-3212-478F-90E0-3583BD1FCCD8}" destId="{4CB5E7D4-54B0-4A6F-A984-9E5CBF6308B3}" srcOrd="0" destOrd="0" presId="urn:microsoft.com/office/officeart/2005/8/layout/radial4"/>
    <dgm:cxn modelId="{AF6382C7-0ED6-4B4F-ABD0-BEAA5FB42897}" srcId="{780504F6-F970-4CA1-B29D-1AA1F0507D7C}" destId="{E97B5CE3-86E5-4DE5-BA07-A7CBAEF5857D}" srcOrd="2" destOrd="0" parTransId="{23FE55D7-FD3A-4CC4-95DD-A8A04F2AFFF0}" sibTransId="{089E88AA-9027-4CCF-96DB-F98EE148BCB3}"/>
    <dgm:cxn modelId="{44366949-B52E-4AE5-AF68-6550DFEAAD99}" srcId="{780504F6-F970-4CA1-B29D-1AA1F0507D7C}" destId="{0E8D8236-6562-43FB-AFED-2693C7543BB0}" srcOrd="1" destOrd="0" parTransId="{64ACDEF8-2C74-4041-B42A-51C30134C205}" sibTransId="{C408217F-C27C-4DBF-A935-994B5BAF75F7}"/>
    <dgm:cxn modelId="{3D2AD20A-E70D-4CC6-995C-89620402CD06}" type="presOf" srcId="{64ACDEF8-2C74-4041-B42A-51C30134C205}" destId="{A5F03D48-1286-447B-B239-B5BAA76341BD}" srcOrd="0" destOrd="0" presId="urn:microsoft.com/office/officeart/2005/8/layout/radial4"/>
    <dgm:cxn modelId="{D6B5F333-6861-408B-9426-BB0331843166}" type="presOf" srcId="{CAC836D7-A492-4511-8B03-8C44DE7AA609}" destId="{5E867176-FF25-48AA-A9AE-8414AD6106F6}" srcOrd="0" destOrd="0" presId="urn:microsoft.com/office/officeart/2005/8/layout/radial4"/>
    <dgm:cxn modelId="{1CFF813F-8CA8-4B5E-A33B-CCE5ED06A469}" type="presParOf" srcId="{4CB5E7D4-54B0-4A6F-A984-9E5CBF6308B3}" destId="{9FB30037-1CA5-4EBC-B26E-5839A8191EED}" srcOrd="0" destOrd="0" presId="urn:microsoft.com/office/officeart/2005/8/layout/radial4"/>
    <dgm:cxn modelId="{8A5FD207-DA5F-4F4C-89FD-862614F3C8B7}" type="presParOf" srcId="{4CB5E7D4-54B0-4A6F-A984-9E5CBF6308B3}" destId="{5E867176-FF25-48AA-A9AE-8414AD6106F6}" srcOrd="1" destOrd="0" presId="urn:microsoft.com/office/officeart/2005/8/layout/radial4"/>
    <dgm:cxn modelId="{BEA8D383-BC2A-49B5-B994-ADC8A781A8BE}" type="presParOf" srcId="{4CB5E7D4-54B0-4A6F-A984-9E5CBF6308B3}" destId="{F51A88EB-CADF-4B95-988B-0DEE5DBF554D}" srcOrd="2" destOrd="0" presId="urn:microsoft.com/office/officeart/2005/8/layout/radial4"/>
    <dgm:cxn modelId="{8C6B09A5-4085-43C2-ABB7-AB6C2E96FEDD}" type="presParOf" srcId="{4CB5E7D4-54B0-4A6F-A984-9E5CBF6308B3}" destId="{A5F03D48-1286-447B-B239-B5BAA76341BD}" srcOrd="3" destOrd="0" presId="urn:microsoft.com/office/officeart/2005/8/layout/radial4"/>
    <dgm:cxn modelId="{4040BDA8-CE88-4CCC-A1BB-F6F34AD34C0E}" type="presParOf" srcId="{4CB5E7D4-54B0-4A6F-A984-9E5CBF6308B3}" destId="{0965F71A-153D-41BB-A24F-7CD7E4CB2DC3}" srcOrd="4" destOrd="0" presId="urn:microsoft.com/office/officeart/2005/8/layout/radial4"/>
    <dgm:cxn modelId="{2C313913-5565-41B2-BE61-A6CF44952CE5}" type="presParOf" srcId="{4CB5E7D4-54B0-4A6F-A984-9E5CBF6308B3}" destId="{63DC19A8-23E7-4071-86A8-7069B5C3E5AE}" srcOrd="5" destOrd="0" presId="urn:microsoft.com/office/officeart/2005/8/layout/radial4"/>
    <dgm:cxn modelId="{40CF737E-8F09-4929-911C-4E3336C975FC}" type="presParOf" srcId="{4CB5E7D4-54B0-4A6F-A984-9E5CBF6308B3}" destId="{D1A8C8D6-29FB-40FD-AB58-5435B5D17066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6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grpSp>
            <p:nvGrpSpPr>
              <p:cNvPr id="8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</p:grpSp>
      </p:grpSp>
      <p:sp>
        <p:nvSpPr>
          <p:cNvPr id="518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18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ru-RU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10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0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0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0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0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4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11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1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2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5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13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3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4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grpSp>
          <p:nvGrpSpPr>
            <p:cNvPr id="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5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5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5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5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5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5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415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grpSp>
            <p:nvGrpSpPr>
              <p:cNvPr id="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1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1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  <p:sp>
              <p:nvSpPr>
                <p:cNvPr id="416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dirty="0"/>
                </a:p>
              </p:txBody>
            </p:sp>
          </p:grp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 dirty="0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9"/>
            <a:ext cx="8229600" cy="5500726"/>
          </a:xfrm>
        </p:spPr>
        <p:txBody>
          <a:bodyPr/>
          <a:lstStyle/>
          <a:p>
            <a:r>
              <a:rPr lang="ru-RU" sz="6000" b="1" i="1" dirty="0" smtClean="0">
                <a:solidFill>
                  <a:srgbClr val="F757E0"/>
                </a:solidFill>
                <a:latin typeface="+mn-lt"/>
              </a:rPr>
              <a:t/>
            </a:r>
            <a:br>
              <a:rPr lang="ru-RU" sz="6000" b="1" i="1" dirty="0" smtClean="0">
                <a:solidFill>
                  <a:srgbClr val="F757E0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4" descr="C:\Users\Константин\Desktop\857247609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580" y="4786322"/>
            <a:ext cx="2224512" cy="18784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571480"/>
          <a:ext cx="6643734" cy="2071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43734"/>
              </a:tblGrid>
              <a:tr h="2071702">
                <a:tc>
                  <a:txBody>
                    <a:bodyPr/>
                    <a:lstStyle/>
                    <a:p>
                      <a:pPr algn="ctr"/>
                      <a:endParaRPr lang="ru-RU" sz="4800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08C811">
                            <a:shade val="30000"/>
                            <a:satMod val="115000"/>
                          </a:srgbClr>
                        </a:gs>
                        <a:gs pos="50000">
                          <a:srgbClr val="08C811">
                            <a:shade val="67500"/>
                            <a:satMod val="115000"/>
                          </a:srgbClr>
                        </a:gs>
                        <a:gs pos="100000">
                          <a:srgbClr val="08C811">
                            <a:shade val="100000"/>
                            <a:satMod val="115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857224" y="2928934"/>
            <a:ext cx="75724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«Игра как средство повышения интереса к урокам русского языка»</a:t>
            </a:r>
            <a:endParaRPr lang="ru-RU" sz="48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00166" y="785794"/>
          <a:ext cx="633414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4148"/>
              </a:tblGrid>
              <a:tr h="1267798">
                <a:tc>
                  <a:txBody>
                    <a:bodyPr/>
                    <a:lstStyle/>
                    <a:p>
                      <a:pPr algn="ctr"/>
                      <a:r>
                        <a:rPr lang="ru-RU" sz="5400" b="1" i="1" dirty="0" smtClean="0">
                          <a:solidFill>
                            <a:srgbClr val="B705AA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Мастер-класс </a:t>
                      </a:r>
                      <a:br>
                        <a:rPr lang="ru-RU" sz="5400" b="1" i="1" dirty="0" smtClean="0">
                          <a:solidFill>
                            <a:srgbClr val="B705AA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</a:br>
                      <a:r>
                        <a:rPr lang="ru-RU" sz="5400" b="1" i="1" dirty="0" smtClean="0">
                          <a:solidFill>
                            <a:srgbClr val="B705AA"/>
                          </a:solidFill>
                          <a:effectLst>
                            <a:outerShdw blurRad="50800" dist="38100" dir="2700000" algn="tl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+mn-lt"/>
                        </a:rPr>
                        <a:t>по теме: </a:t>
                      </a:r>
                      <a:endParaRPr lang="ru-RU" sz="5400" dirty="0">
                        <a:solidFill>
                          <a:srgbClr val="B705AA"/>
                        </a:solidFill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A57CD">
                            <a:tint val="66000"/>
                            <a:satMod val="160000"/>
                          </a:srgbClr>
                        </a:gs>
                        <a:gs pos="50000">
                          <a:srgbClr val="9A57CD">
                            <a:tint val="44500"/>
                            <a:satMod val="160000"/>
                          </a:srgbClr>
                        </a:gs>
                        <a:gs pos="100000">
                          <a:srgbClr val="9A57CD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3"/>
            <a:ext cx="8401080" cy="1274786"/>
          </a:xfrm>
        </p:spPr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Игра «Угадай фразеологизм </a:t>
            </a:r>
            <a:br>
              <a:rPr lang="ru-RU" b="1" i="1" dirty="0" smtClean="0">
                <a:solidFill>
                  <a:srgbClr val="F757E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по картинке»</a:t>
            </a:r>
            <a:endParaRPr lang="ru-RU" b="1" i="1" dirty="0">
              <a:solidFill>
                <a:srgbClr val="F757E0"/>
              </a:solidFill>
            </a:endParaRPr>
          </a:p>
        </p:txBody>
      </p:sp>
      <p:pic>
        <p:nvPicPr>
          <p:cNvPr id="27651" name="Picture 3" descr="C:\Documents and Settings\User\Мои документы\Мои рисунки\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68092" r="65979"/>
          <a:stretch>
            <a:fillRect/>
          </a:stretch>
        </p:blipFill>
        <p:spPr bwMode="auto">
          <a:xfrm>
            <a:off x="1571604" y="2071678"/>
            <a:ext cx="5954785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Documents and Settings\User\Мои документы\Мои рисунки\Копия frazeologizmy.JPG"/>
          <p:cNvPicPr>
            <a:picLocks noChangeAspect="1" noChangeArrowheads="1"/>
          </p:cNvPicPr>
          <p:nvPr/>
        </p:nvPicPr>
        <p:blipFill>
          <a:blip r:embed="rId3"/>
          <a:srcRect l="415" t="67562" r="65966" b="897"/>
          <a:stretch>
            <a:fillRect/>
          </a:stretch>
        </p:blipFill>
        <p:spPr bwMode="auto">
          <a:xfrm>
            <a:off x="1643042" y="2071678"/>
            <a:ext cx="5929354" cy="40261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3"/>
            <a:ext cx="8401080" cy="1274786"/>
          </a:xfrm>
        </p:spPr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Игра «Угадай фразеологизм </a:t>
            </a:r>
            <a:br>
              <a:rPr lang="ru-RU" b="1" i="1" dirty="0" smtClean="0">
                <a:solidFill>
                  <a:srgbClr val="F757E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по картинке»</a:t>
            </a:r>
            <a:endParaRPr lang="ru-RU" b="1" i="1" dirty="0">
              <a:solidFill>
                <a:srgbClr val="F757E0"/>
              </a:solidFill>
            </a:endParaRPr>
          </a:p>
        </p:txBody>
      </p:sp>
      <p:pic>
        <p:nvPicPr>
          <p:cNvPr id="11" name="Picture 3" descr="C:\Documents and Settings\User\Мои документы\Мои рисунки\111.jpg"/>
          <p:cNvPicPr>
            <a:picLocks noChangeAspect="1" noChangeArrowheads="1"/>
          </p:cNvPicPr>
          <p:nvPr/>
        </p:nvPicPr>
        <p:blipFill>
          <a:blip r:embed="rId2"/>
          <a:srcRect l="66735" t="31961" r="275" b="33262"/>
          <a:stretch>
            <a:fillRect/>
          </a:stretch>
        </p:blipFill>
        <p:spPr bwMode="auto">
          <a:xfrm>
            <a:off x="1714479" y="1643050"/>
            <a:ext cx="5866105" cy="45877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Documents and Settings\User\Мои документы\Мои рисунки\Копия frazeologizmy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67208" t="32453" r="1242" b="34686"/>
          <a:stretch>
            <a:fillRect/>
          </a:stretch>
        </p:blipFill>
        <p:spPr bwMode="auto">
          <a:xfrm>
            <a:off x="1785917" y="1714488"/>
            <a:ext cx="5731849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По теме: «Лексика»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 Игра «Эрудит»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b="1" i="1" dirty="0" smtClean="0"/>
              <a:t>		</a:t>
            </a:r>
            <a:r>
              <a:rPr lang="ru-RU" b="1" i="1" dirty="0" smtClean="0">
                <a:solidFill>
                  <a:srgbClr val="FF0000"/>
                </a:solidFill>
              </a:rPr>
              <a:t>Угадай   слово   по   толкованию   его лексического значения.</a:t>
            </a:r>
          </a:p>
          <a:p>
            <a:pPr algn="just">
              <a:lnSpc>
                <a:spcPct val="80000"/>
              </a:lnSpc>
              <a:buNone/>
            </a:pPr>
            <a:endParaRPr lang="ru-RU" b="1" i="1" dirty="0" smtClean="0"/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	Сосуд особого устройства, </a:t>
            </a:r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предохраняющий помещенный в </a:t>
            </a:r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него продукт от остывания или </a:t>
            </a:r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нагревания  </a:t>
            </a:r>
          </a:p>
          <a:p>
            <a:pPr algn="just">
              <a:lnSpc>
                <a:spcPct val="80000"/>
              </a:lnSpc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57620" y="4929198"/>
            <a:ext cx="38576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Термос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 Игра «Эрудит»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b="1" i="1" dirty="0" smtClean="0"/>
              <a:t>		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b="1" i="1" dirty="0" smtClean="0"/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	 Начальный момент спортивного состязания по преодолению какого-либо расстояния на скорость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4143380"/>
            <a:ext cx="38576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Старт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 Игра «Эрудит»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b="1" i="1" dirty="0" smtClean="0"/>
              <a:t>		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b="1" i="1" dirty="0" smtClean="0"/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	 Городская наземная электрическая железная дорога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4143380"/>
            <a:ext cx="521497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Трамвай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 Игра «Эрудит»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b="1" i="1" dirty="0" smtClean="0"/>
              <a:t>		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b="1" i="1" dirty="0" smtClean="0"/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	 Красная строка, отступ в начале строки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4143380"/>
            <a:ext cx="38576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Абзац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 Игра «Эрудит»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b="1" i="1" dirty="0" smtClean="0"/>
              <a:t>		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b="1" i="1" dirty="0" smtClean="0"/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	 Устройство, которое обеспечивает дыхание человека под водой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4143380"/>
            <a:ext cx="528641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Акваланг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 Игра «Эрудит»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b="1" i="1" dirty="0" smtClean="0"/>
              <a:t>		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b="1" i="1" dirty="0" smtClean="0"/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	 Тот, кто любит свое отечество, предан своему народу, Родине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4143380"/>
            <a:ext cx="528641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Патриот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 Игра «Эрудит»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None/>
            </a:pPr>
            <a:r>
              <a:rPr lang="ru-RU" b="1" i="1" dirty="0" smtClean="0"/>
              <a:t>		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algn="just">
              <a:lnSpc>
                <a:spcPct val="80000"/>
              </a:lnSpc>
              <a:buNone/>
            </a:pPr>
            <a:endParaRPr lang="ru-RU" b="1" i="1" dirty="0" smtClean="0"/>
          </a:p>
          <a:p>
            <a:pPr>
              <a:lnSpc>
                <a:spcPct val="80000"/>
              </a:lnSpc>
              <a:buNone/>
            </a:pPr>
            <a:r>
              <a:rPr lang="ru-RU" b="1" i="1" dirty="0" smtClean="0"/>
              <a:t>		 Дословная выдержка из какого-либо текста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4143380"/>
            <a:ext cx="528641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Цитата</a:t>
            </a:r>
            <a:endParaRPr lang="ru-RU" sz="8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329642" cy="2151055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По теме «</a:t>
            </a:r>
            <a:r>
              <a:rPr lang="ru-RU" b="1" i="1" dirty="0" err="1" smtClean="0">
                <a:solidFill>
                  <a:srgbClr val="FFFF00"/>
                </a:solidFill>
              </a:rPr>
              <a:t>Морфемика</a:t>
            </a:r>
            <a:r>
              <a:rPr lang="ru-RU" b="1" i="1" dirty="0" smtClean="0">
                <a:solidFill>
                  <a:srgbClr val="FFFF00"/>
                </a:solidFill>
              </a:rPr>
              <a:t> и словообразование»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Игра «Новые слова»</a:t>
            </a:r>
            <a:endParaRPr lang="ru-RU" b="1" i="1" dirty="0">
              <a:solidFill>
                <a:srgbClr val="F757E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pPr algn="just">
              <a:buNone/>
            </a:pPr>
            <a:r>
              <a:rPr lang="ru-RU" sz="2200" b="1" i="1" dirty="0" smtClean="0"/>
              <a:t>		</a:t>
            </a:r>
            <a:r>
              <a:rPr lang="ru-RU" sz="2800" b="1" i="1" dirty="0" smtClean="0">
                <a:solidFill>
                  <a:srgbClr val="FF0000"/>
                </a:solidFill>
              </a:rPr>
              <a:t>Используя буквы, из которых состоит некое слово, необходимо составить новые слова (имена существительные в И.п.). </a:t>
            </a:r>
          </a:p>
          <a:p>
            <a:pPr>
              <a:buNone/>
            </a:pPr>
            <a:r>
              <a:rPr lang="ru-RU" sz="2800" b="1" i="1" dirty="0" smtClean="0"/>
              <a:t>		Так, из слова первоклассник получаем следующие слова: класс, лак и другие.</a:t>
            </a:r>
            <a:endParaRPr lang="ru-RU" sz="2800" b="1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6072230"/>
          </a:xfrm>
          <a:effectLst/>
        </p:spPr>
        <p:txBody>
          <a:bodyPr/>
          <a:lstStyle/>
          <a:p>
            <a:pPr indent="-182880" fontAlgn="auto">
              <a:lnSpc>
                <a:spcPct val="90000"/>
              </a:lnSpc>
              <a:buClr>
                <a:schemeClr val="accent6">
                  <a:lumMod val="75000"/>
                </a:schemeClr>
              </a:buClr>
              <a:buFontTx/>
              <a:buNone/>
              <a:defRPr/>
            </a:pPr>
            <a:r>
              <a:rPr lang="ru-RU" sz="2200" dirty="0" smtClean="0"/>
              <a:t>		</a:t>
            </a:r>
            <a:r>
              <a:rPr lang="ru-RU" b="1" i="1" dirty="0" smtClean="0">
                <a:solidFill>
                  <a:srgbClr val="F757E0"/>
                </a:solidFill>
              </a:rPr>
              <a:t>ЦЕЛЬ: </a:t>
            </a:r>
            <a:r>
              <a:rPr lang="ru-RU" sz="3000" b="1" i="1" dirty="0" smtClean="0"/>
              <a:t>показать значимость, </a:t>
            </a:r>
          </a:p>
          <a:p>
            <a:pPr>
              <a:buNone/>
            </a:pPr>
            <a:r>
              <a:rPr lang="ru-RU" sz="3000" b="1" i="1" dirty="0" smtClean="0"/>
              <a:t>	незаменимость игры, игровых </a:t>
            </a:r>
          </a:p>
          <a:p>
            <a:pPr>
              <a:buNone/>
            </a:pPr>
            <a:r>
              <a:rPr lang="ru-RU" sz="3000" b="1" i="1" dirty="0" smtClean="0"/>
              <a:t>	ситуаций, игровых заданий в организации учебного процесса.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F757E0"/>
                </a:solidFill>
              </a:rPr>
              <a:t>				ЗАДАЧИ:</a:t>
            </a:r>
          </a:p>
          <a:p>
            <a:r>
              <a:rPr lang="ru-RU" sz="3000" b="1" i="1" dirty="0" smtClean="0"/>
              <a:t>Дать психологическое обоснование роли игры в жизни ребенка.</a:t>
            </a:r>
          </a:p>
          <a:p>
            <a:r>
              <a:rPr lang="ru-RU" sz="3000" b="1" i="1" dirty="0" smtClean="0"/>
              <a:t>Рассказать о дидактических играх на уроках. </a:t>
            </a:r>
          </a:p>
          <a:p>
            <a:r>
              <a:rPr lang="ru-RU" sz="3000" b="1" i="1" dirty="0" smtClean="0"/>
              <a:t>Привести примеры дидактических игр, используемых на уроках русского языка, а также описание игр, игровых приемов. </a:t>
            </a:r>
          </a:p>
          <a:p>
            <a:pPr algn="just">
              <a:buNone/>
            </a:pPr>
            <a:endParaRPr lang="ru-RU" b="1" i="1" dirty="0" smtClean="0">
              <a:solidFill>
                <a:srgbClr val="F757E0"/>
              </a:solidFill>
            </a:endParaRPr>
          </a:p>
        </p:txBody>
      </p:sp>
      <p:pic>
        <p:nvPicPr>
          <p:cNvPr id="5" name="Picture 4" descr="C:\Documents and Settings\User\Мои документы\Мои рисунки\43b41e79e3caf76eca2417490def2fd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571480"/>
            <a:ext cx="1603693" cy="14579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i="1" dirty="0" err="1" smtClean="0">
                <a:solidFill>
                  <a:srgbClr val="F757E0"/>
                </a:solidFill>
              </a:rPr>
              <a:t>Дюймовочка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9698" name="Picture 2" descr="https://tapoc.trbo.yandex.net/tapoc_secure_proxy/51fd820c144c744d5d822aeb10e81028?url=http%3A%2F%2Fbranto.ru%2FAndroid%2FSlova%2FSlova_2015-1%2Fslova_2015-0631.jpg"/>
          <p:cNvPicPr>
            <a:picLocks noChangeAspect="1" noChangeArrowheads="1"/>
          </p:cNvPicPr>
          <p:nvPr/>
        </p:nvPicPr>
        <p:blipFill>
          <a:blip r:embed="rId2"/>
          <a:srcRect l="18246" t="36667" r="18881" b="-1667"/>
          <a:stretch>
            <a:fillRect/>
          </a:stretch>
        </p:blipFill>
        <p:spPr bwMode="auto">
          <a:xfrm>
            <a:off x="1000100" y="1643050"/>
            <a:ext cx="4357718" cy="4505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https://tapoc.trbo.yandex.net/tapoc_secure_proxy/41aa804f95f453cc5c602a6dfb821771?url=http%3A%2F%2Fjustclickit.ru%2Fflash%2Fgirl%2Fgirl%2520%283491%2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857364"/>
            <a:ext cx="3095638" cy="37147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По теме «Орфография»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Игра «Словесный мяч»</a:t>
            </a:r>
            <a:endParaRPr lang="ru-RU" b="1" i="1" dirty="0">
              <a:solidFill>
                <a:srgbClr val="F757E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i="1" dirty="0" smtClean="0"/>
              <a:t>Игра состоит в том, чтобы как можно быстрее подбирать к слову проверочное. В игру можно играть вдвоём. Один "кидает" слово, другой ему в ответ "бросает" проверочное</a:t>
            </a:r>
            <a:endParaRPr lang="ru-RU" b="1" i="1" dirty="0"/>
          </a:p>
        </p:txBody>
      </p:sp>
      <p:pic>
        <p:nvPicPr>
          <p:cNvPr id="4" name="Picture 4" descr="https://tapoc.trbo.yandex.net/tapoc_secure_proxy/5eeb38594878301f67634f57dfdad867?url=http%3A%2F%2Fnilesschools.schoolwires.net%2Fcms%2Flib7%2FMI01001273%2FCentricity%2FDomain%2F413%2FVolleyball_Kids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214818"/>
            <a:ext cx="3690930" cy="221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По теме «Синтаксис»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Игра «Снежный ком»</a:t>
            </a:r>
            <a:endParaRPr lang="ru-RU" i="1" dirty="0">
              <a:solidFill>
                <a:srgbClr val="F757E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i="1" dirty="0" smtClean="0">
                <a:solidFill>
                  <a:srgbClr val="FF0000"/>
                </a:solidFill>
              </a:rPr>
              <a:t>Цель: </a:t>
            </a:r>
            <a:r>
              <a:rPr lang="ru-RU" b="1" i="1" dirty="0" smtClean="0"/>
              <a:t>учиться строить предложение согласно нормам русского литературного языка.</a:t>
            </a:r>
            <a:br>
              <a:rPr lang="ru-RU" b="1" i="1" dirty="0" smtClean="0"/>
            </a:br>
            <a:r>
              <a:rPr lang="ru-RU" b="1" i="1" dirty="0" smtClean="0"/>
              <a:t>	Предлагается вытянуть билет с одной буквой. Задание состоит в том, чтобы составить предложение, </a:t>
            </a:r>
          </a:p>
          <a:p>
            <a:pPr>
              <a:buNone/>
            </a:pPr>
            <a:r>
              <a:rPr lang="ru-RU" b="1" i="1" dirty="0" smtClean="0"/>
              <a:t>	слова в котором начинались бы на эту букву. (Например: С середины среды серебряный снег с севера сыпался совершенно спокойно.)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62" name="Picture 2" descr="C:\Documents and Settings\User\Мои документы\Мои рисунки\2bccea34c184a9c06eb46b9f07416ab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71605" y="3286124"/>
            <a:ext cx="242889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пара</a:t>
            </a: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граф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14480" y="5643578"/>
            <a:ext cx="174438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r>
              <a:rPr lang="ru-RU" sz="36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дача</a:t>
            </a:r>
            <a:endParaRPr lang="ru-RU" sz="36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 i="1" dirty="0" smtClean="0">
                <a:solidFill>
                  <a:srgbClr val="F757E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Ребусы:</a:t>
            </a:r>
            <a:endParaRPr lang="ru-RU" sz="5400" dirty="0">
              <a:solidFill>
                <a:srgbClr val="F757E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200" b="1" i="1" dirty="0" smtClean="0"/>
              <a:t>		</a:t>
            </a:r>
          </a:p>
          <a:p>
            <a:pPr>
              <a:buNone/>
            </a:pPr>
            <a:endParaRPr lang="ru-RU" sz="2200" b="1" i="1" dirty="0" smtClean="0"/>
          </a:p>
          <a:p>
            <a:pPr>
              <a:buNone/>
            </a:pPr>
            <a:endParaRPr lang="ru-RU" sz="2200" b="1" i="1" dirty="0"/>
          </a:p>
        </p:txBody>
      </p:sp>
      <p:pic>
        <p:nvPicPr>
          <p:cNvPr id="4098" name="Picture 2" descr="C:\Documents and Settings\User\Мои документы\Мои рисунки\15e886819c7df3a20af3b7a13139f96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000891" y="214290"/>
            <a:ext cx="1727199" cy="2692944"/>
          </a:xfrm>
          <a:prstGeom prst="rect">
            <a:avLst/>
          </a:prstGeom>
          <a:noFill/>
        </p:spPr>
      </p:pic>
      <p:pic>
        <p:nvPicPr>
          <p:cNvPr id="7170" name="Picture 2" descr="https://tapoc.trbo.yandex.net/tapoc_secure_proxy/507259f1ccc8061f0e3c2f979434e250?url=https%3A%2F%2Fds02.infourok.ru%2Fuploads%2Fex%2F036b%2F00018a0a-dfb308ab%2Fhello_html_m5ff8eb58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643446"/>
            <a:ext cx="4686300" cy="1828800"/>
          </a:xfrm>
          <a:prstGeom prst="rect">
            <a:avLst/>
          </a:prstGeom>
          <a:noFill/>
        </p:spPr>
      </p:pic>
      <p:pic>
        <p:nvPicPr>
          <p:cNvPr id="7172" name="Picture 4" descr="https://tapoc.trbo.yandex.net/tapoc_secure_proxy/1cc1f42d96b49c0f340408eac45f75b0?url=https%3A%2F%2Fds04.infourok.ru%2Fuploads%2Fex%2F06e8%2F0000ddbf-24271665%2Fhello_html_6a7a78d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3116"/>
            <a:ext cx="4762500" cy="1905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628" y="3143248"/>
            <a:ext cx="335758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7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</a:t>
            </a:r>
            <a:r>
              <a:rPr lang="ru-RU" sz="6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сс</a:t>
            </a:r>
            <a:r>
              <a:rPr lang="ru-RU" sz="6000" b="1" cap="none" spc="0" dirty="0" smtClean="0">
                <a:ln w="1905"/>
                <a:solidFill>
                  <a:srgbClr val="FF535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ки</a:t>
            </a:r>
            <a:r>
              <a:rPr lang="ru-RU" sz="6000" b="1" cap="none" spc="0" dirty="0" smtClean="0">
                <a:ln w="1905"/>
                <a:solidFill>
                  <a:srgbClr val="FFC5C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й</a:t>
            </a:r>
            <a:endParaRPr lang="ru-RU" sz="6000" b="1" cap="none" spc="0" dirty="0">
              <a:ln w="1905"/>
              <a:solidFill>
                <a:srgbClr val="FFC5C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357826"/>
            <a:ext cx="335758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</a:t>
            </a:r>
            <a:r>
              <a:rPr lang="ru-RU" sz="6000" b="1" dirty="0" smtClean="0">
                <a:ln w="1905"/>
                <a:solidFill>
                  <a:srgbClr val="FF535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r>
              <a:rPr lang="ru-RU" sz="6000" b="1" dirty="0" smtClean="0">
                <a:ln w="1905"/>
                <a:solidFill>
                  <a:srgbClr val="FFC5C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ень</a:t>
            </a:r>
            <a:endParaRPr lang="ru-RU" sz="6000" b="1" cap="none" spc="0" dirty="0">
              <a:ln w="1905"/>
              <a:solidFill>
                <a:srgbClr val="FFC5C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  <p:bldP spid="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3"/>
            <a:ext cx="8229600" cy="2000263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F757E0"/>
                </a:solidFill>
              </a:rPr>
              <a:t>Мы работаем с детьми, и наша главная задача состоит не только в передаче знаний, но и в удовлетворении их интересов!</a:t>
            </a:r>
            <a:r>
              <a:rPr lang="ru-RU" sz="3600" b="1" i="1" dirty="0" smtClean="0">
                <a:solidFill>
                  <a:srgbClr val="F757E0"/>
                </a:solidFill>
              </a:rPr>
              <a:t> </a:t>
            </a:r>
            <a:endParaRPr lang="ru-RU" sz="3600" b="1" i="1" dirty="0">
              <a:solidFill>
                <a:srgbClr val="F757E0"/>
              </a:solidFill>
            </a:endParaRPr>
          </a:p>
        </p:txBody>
      </p:sp>
      <p:pic>
        <p:nvPicPr>
          <p:cNvPr id="1028" name="Picture 4" descr="https://tapoc.trbo.yandex.net/tapoc_secure_proxy/01a56867a708df9f5e70ad34b805c1b7?url=http%3A%2F%2Fkirovnet.ru%2Ffiles%2Fimg%2Fnews%2F9621%2F16044.jpg"/>
          <p:cNvPicPr>
            <a:picLocks noChangeAspect="1" noChangeArrowheads="1"/>
          </p:cNvPicPr>
          <p:nvPr/>
        </p:nvPicPr>
        <p:blipFill>
          <a:blip r:embed="rId2"/>
          <a:srcRect l="4013"/>
          <a:stretch>
            <a:fillRect/>
          </a:stretch>
        </p:blipFill>
        <p:spPr bwMode="auto">
          <a:xfrm>
            <a:off x="4286248" y="3286124"/>
            <a:ext cx="4594608" cy="309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tapoc.trbo.yandex.net/tapoc_secure_proxy/e424c699ca0ef78876692f15270acfab?url=http%3A%2F%2Fschool-box.ru%2Fimages%2Fstories%2Fstatyi%2Figri-na-urokach-angliyskogo-yazika.jpg"/>
          <p:cNvPicPr>
            <a:picLocks noChangeAspect="1" noChangeArrowheads="1"/>
          </p:cNvPicPr>
          <p:nvPr/>
        </p:nvPicPr>
        <p:blipFill>
          <a:blip r:embed="rId3"/>
          <a:srcRect l="15671" t="25903" r="9164"/>
          <a:stretch>
            <a:fillRect/>
          </a:stretch>
        </p:blipFill>
        <p:spPr bwMode="auto">
          <a:xfrm>
            <a:off x="357158" y="2214554"/>
            <a:ext cx="4572032" cy="2997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tapoc.trbo.yandex.net/tapoc_secure_proxy/27bad189dacfe5013a52655dd377f7d7?url=http%3A%2F%2Fsmayli.ru%2Fdata%2Fsmiles%2Fkukli-498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5500702"/>
            <a:ext cx="1095374" cy="1095374"/>
          </a:xfrm>
          <a:prstGeom prst="rect">
            <a:avLst/>
          </a:prstGeom>
          <a:noFill/>
        </p:spPr>
      </p:pic>
      <p:pic>
        <p:nvPicPr>
          <p:cNvPr id="1032" name="Picture 8" descr="https://tapoc.trbo.yandex.net/tapoc_secure_proxy/09ae1046eb2cb51b161f09c58619ad8d?url=http%3A%2F%2Fs017.radikal.ru%2Fi408%2F1208%2F2d%2Fcd6dc644f87d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5429264"/>
            <a:ext cx="1162052" cy="1275731"/>
          </a:xfrm>
          <a:prstGeom prst="rect">
            <a:avLst/>
          </a:prstGeom>
          <a:noFill/>
        </p:spPr>
      </p:pic>
      <p:pic>
        <p:nvPicPr>
          <p:cNvPr id="1034" name="Picture 10" descr="https://tapoc.trbo.yandex.net/tapoc_secure_proxy/a7f814ffec4a35a503df58bea12bd182?url=http%3A%2F%2Fwdesk.ru%2F_ph%2F186%2F2%2F50652865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4143380"/>
            <a:ext cx="928694" cy="2525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15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15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115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155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155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1155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1" descr="75%"/>
          <p:cNvSpPr>
            <a:spLocks noChangeArrowheads="1" noChangeShapeType="1" noTextEdit="1"/>
          </p:cNvSpPr>
          <p:nvPr/>
        </p:nvSpPr>
        <p:spPr bwMode="auto">
          <a:xfrm>
            <a:off x="357158" y="1357298"/>
            <a:ext cx="5334013" cy="43577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28575">
                  <a:solidFill>
                    <a:srgbClr val="EC20CF"/>
                  </a:solidFill>
                  <a:round/>
                  <a:headEnd/>
                  <a:tailEnd/>
                </a:ln>
                <a:pattFill prst="pct75">
                  <a:fgClr>
                    <a:srgbClr val="FFF200"/>
                  </a:fgClr>
                  <a:bgClr>
                    <a:srgbClr val="4D0808"/>
                  </a:bgClr>
                </a:pattFill>
                <a:effectLst/>
                <a:latin typeface="Arial Black"/>
              </a:rPr>
              <a:t>Спасибо за</a:t>
            </a:r>
          </a:p>
          <a:p>
            <a:pPr algn="ctr" rtl="0"/>
            <a:r>
              <a:rPr lang="ru-RU" sz="3600" kern="10" spc="0" dirty="0" smtClean="0">
                <a:ln w="28575">
                  <a:solidFill>
                    <a:srgbClr val="EC20CF"/>
                  </a:solidFill>
                  <a:round/>
                  <a:headEnd/>
                  <a:tailEnd/>
                </a:ln>
                <a:pattFill prst="pct75">
                  <a:fgClr>
                    <a:srgbClr val="FFF200"/>
                  </a:fgClr>
                  <a:bgClr>
                    <a:srgbClr val="4D0808"/>
                  </a:bgClr>
                </a:pattFill>
                <a:effectLst/>
                <a:latin typeface="Arial Black"/>
              </a:rPr>
              <a:t>внимание!</a:t>
            </a:r>
            <a:endParaRPr lang="ru-RU" sz="3600" kern="10" spc="0" dirty="0">
              <a:ln w="28575">
                <a:solidFill>
                  <a:srgbClr val="EC20CF"/>
                </a:solidFill>
                <a:round/>
                <a:headEnd/>
                <a:tailEnd/>
              </a:ln>
              <a:pattFill prst="pct75">
                <a:fgClr>
                  <a:srgbClr val="FFF200"/>
                </a:fgClr>
                <a:bgClr>
                  <a:srgbClr val="4D0808"/>
                </a:bgClr>
              </a:pattFill>
              <a:effectLst/>
              <a:latin typeface="Arial Black"/>
            </a:endParaRPr>
          </a:p>
        </p:txBody>
      </p:sp>
      <p:pic>
        <p:nvPicPr>
          <p:cNvPr id="4099" name="Picture 3" descr="https://tapoc.trbo.yandex.net/tapoc_secure_proxy/7f69fba6cf6820cb2459b94dffa7ec9d?url=http%3A%2F%2Fjustclickit.ru%2Fflash%2Fpeople%2Fpeople%2520%281729%2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786446" y="1428736"/>
            <a:ext cx="2969966" cy="42777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98766054"/>
              </p:ext>
            </p:extLst>
          </p:nvPr>
        </p:nvGraphicFramePr>
        <p:xfrm>
          <a:off x="214282" y="214290"/>
          <a:ext cx="8715436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https://tapoc.trbo.yandex.net/tapoc_secure_proxy/68afd09a6485dda2ce39eedc43af51cb?url=http%3A%2F%2Fwww.gifmania.ru%2FAnimated-Gifs-Lyudi%2FAnimations-Professions%2FImages-Students%2FStudents-6076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4786322"/>
            <a:ext cx="3214710" cy="18922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822043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Виды дидактических игр:</a:t>
            </a:r>
            <a:endParaRPr lang="ru-RU" i="1" dirty="0">
              <a:solidFill>
                <a:srgbClr val="F757E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Игры-упражнения </a:t>
            </a:r>
            <a:r>
              <a:rPr lang="ru-RU" sz="2800" i="1" dirty="0" smtClean="0"/>
              <a:t>(кроссворды, ребусы, викторины, также дидактические игры-упражнения на закрепление правил или отработку умений по определённой теме)</a:t>
            </a:r>
            <a:endParaRPr lang="ru-RU" i="1" dirty="0" smtClean="0"/>
          </a:p>
          <a:p>
            <a:r>
              <a:rPr lang="ru-RU" b="1" dirty="0" smtClean="0"/>
              <a:t>Игры-путешествия</a:t>
            </a:r>
          </a:p>
          <a:p>
            <a:r>
              <a:rPr lang="ru-RU" b="1" dirty="0" smtClean="0"/>
              <a:t>Игры-соревнования </a:t>
            </a:r>
            <a:r>
              <a:rPr lang="ru-RU" sz="2800" i="1" dirty="0" smtClean="0"/>
              <a:t>(все виды дидактических игр. Учащиеся соревнуются, разделившись на команды)</a:t>
            </a:r>
            <a:endParaRPr lang="ru-RU" i="1" dirty="0" smtClean="0"/>
          </a:p>
          <a:p>
            <a:endParaRPr lang="ru-RU" b="1" dirty="0"/>
          </a:p>
        </p:txBody>
      </p:sp>
      <p:pic>
        <p:nvPicPr>
          <p:cNvPr id="2050" name="Picture 2" descr="https://tapoc.trbo.yandex.net/tapoc_secure_proxy/592e7aab7464e42b478ff85a2c3486f1?url=http%3A%2F%2Fjustclickit.ru%2Fflash%2Fbook%2Fbook%2520%287%2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3" y="4786321"/>
            <a:ext cx="2423015" cy="207167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7813"/>
            <a:ext cx="9144000" cy="936609"/>
          </a:xfrm>
        </p:spPr>
        <p:txBody>
          <a:bodyPr/>
          <a:lstStyle/>
          <a:p>
            <a:r>
              <a:rPr lang="ru-RU" sz="3800" b="1" i="1" dirty="0" smtClean="0">
                <a:solidFill>
                  <a:srgbClr val="F757E0"/>
                </a:solidFill>
              </a:rPr>
              <a:t>Классификация дидактических игр:</a:t>
            </a:r>
            <a:r>
              <a:rPr lang="ru-RU" sz="3200" b="1" i="1" dirty="0" smtClean="0">
                <a:solidFill>
                  <a:srgbClr val="F757E0"/>
                </a:solidFill>
              </a:rPr>
              <a:t/>
            </a:r>
            <a:br>
              <a:rPr lang="ru-RU" sz="3200" b="1" i="1" dirty="0" smtClean="0">
                <a:solidFill>
                  <a:srgbClr val="F757E0"/>
                </a:solidFill>
              </a:rPr>
            </a:br>
            <a:r>
              <a:rPr lang="ru-RU" sz="1800" i="1" dirty="0" smtClean="0">
                <a:solidFill>
                  <a:srgbClr val="FFFF00"/>
                </a:solidFill>
              </a:rPr>
              <a:t> (основана на тематическом принципе: игры распределяются по разделам)</a:t>
            </a:r>
            <a:endParaRPr lang="ru-RU" sz="1800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4983179"/>
          </a:xfrm>
        </p:spPr>
        <p:txBody>
          <a:bodyPr/>
          <a:lstStyle/>
          <a:p>
            <a:r>
              <a:rPr lang="ru-RU" sz="2400" b="1" dirty="0" smtClean="0"/>
              <a:t>Фонетические и орфоэпические игры </a:t>
            </a:r>
            <a:r>
              <a:rPr lang="ru-RU" sz="2400" i="1" dirty="0" smtClean="0"/>
              <a:t>(«Составь текст и озвучь его», «Пригласи на обед», «В эфире новости», «Конкурс дикторов» и др.)</a:t>
            </a:r>
          </a:p>
          <a:p>
            <a:r>
              <a:rPr lang="ru-RU" sz="2400" b="1" dirty="0" smtClean="0"/>
              <a:t>Лексико-фразеологические игры </a:t>
            </a:r>
            <a:r>
              <a:rPr lang="ru-RU" sz="2400" i="1" dirty="0" smtClean="0"/>
              <a:t>(«Собери фразеологизм», «Угадай-ка», «Акростих», </a:t>
            </a:r>
          </a:p>
          <a:p>
            <a:pPr>
              <a:buNone/>
            </a:pPr>
            <a:r>
              <a:rPr lang="ru-RU" sz="2400" i="1" dirty="0" smtClean="0"/>
              <a:t>	«Переводчик», «Кто быстрее», «Найди пару» и др.)</a:t>
            </a:r>
          </a:p>
          <a:p>
            <a:r>
              <a:rPr lang="ru-RU" sz="2400" b="1" dirty="0" smtClean="0"/>
              <a:t>Игры по морфемике и словообразованию </a:t>
            </a:r>
          </a:p>
          <a:p>
            <a:pPr>
              <a:buNone/>
            </a:pPr>
            <a:r>
              <a:rPr lang="ru-RU" sz="2400" dirty="0" smtClean="0"/>
              <a:t>	</a:t>
            </a:r>
            <a:r>
              <a:rPr lang="ru-RU" sz="2400" i="1" dirty="0" smtClean="0"/>
              <a:t>(«Сорняки», «Допиши сказку», «Собери слова» и др. )</a:t>
            </a:r>
          </a:p>
          <a:p>
            <a:r>
              <a:rPr lang="ru-RU" sz="2400" b="1" dirty="0" smtClean="0"/>
              <a:t>Игровые задания, направленные на отработку орфографических и</a:t>
            </a:r>
            <a:r>
              <a:rPr lang="ru-RU" sz="2400" dirty="0" smtClean="0"/>
              <a:t> </a:t>
            </a:r>
            <a:r>
              <a:rPr lang="ru-RU" sz="2400" b="1" dirty="0" smtClean="0"/>
              <a:t>пунктуационных норм. Синтаксические игры. Морфологические игры </a:t>
            </a:r>
          </a:p>
          <a:p>
            <a:pPr>
              <a:buNone/>
            </a:pPr>
            <a:r>
              <a:rPr lang="ru-RU" sz="2400" b="1" i="1" dirty="0" smtClean="0"/>
              <a:t>	</a:t>
            </a:r>
            <a:r>
              <a:rPr lang="ru-RU" sz="2400" i="1" dirty="0" smtClean="0"/>
              <a:t>(«Мягкая посадка», «Третий лишний»,, различные виды диктантов: «Словарный диктант», «Диктант-молчанка», «Диктант-шутка» и др.)</a:t>
            </a:r>
          </a:p>
          <a:p>
            <a:endParaRPr lang="ru-RU" sz="2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</a:rPr>
              <a:t>По теме: «Фразеологизмы»</a:t>
            </a:r>
            <a:br>
              <a:rPr lang="ru-RU" b="1" i="1" dirty="0" smtClean="0">
                <a:solidFill>
                  <a:srgbClr val="FFFF0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Игра «Угадай-ка»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tapoc.trbo.yandex.net/tapoc_secure_proxy/f2059bd076f1fe6a57c550c648bc3494?url=http%3A%2F%2Fimages.myshared.ru%2F6%2F600255%2Fslide_4.jpg"/>
          <p:cNvPicPr>
            <a:picLocks noChangeAspect="1" noChangeArrowheads="1"/>
          </p:cNvPicPr>
          <p:nvPr/>
        </p:nvPicPr>
        <p:blipFill>
          <a:blip r:embed="rId2"/>
          <a:srcRect t="2753" b="3623"/>
          <a:stretch>
            <a:fillRect/>
          </a:stretch>
        </p:blipFill>
        <p:spPr bwMode="auto">
          <a:xfrm>
            <a:off x="428596" y="1500174"/>
            <a:ext cx="3173372" cy="2228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s://tapoc.trbo.yandex.net/tapoc_secure_proxy/2d286f5be60304239e0130ee33b6a75c?url=http%3A%2F%2Fobzorka.net%2Fpic%2F571ddaa16658b571ddaa1665c0_720.jpg"/>
          <p:cNvPicPr>
            <a:picLocks noChangeAspect="1" noChangeArrowheads="1"/>
          </p:cNvPicPr>
          <p:nvPr/>
        </p:nvPicPr>
        <p:blipFill>
          <a:blip r:embed="rId3"/>
          <a:srcRect l="11865" t="4520" r="15253" b="7343"/>
          <a:stretch>
            <a:fillRect/>
          </a:stretch>
        </p:blipFill>
        <p:spPr bwMode="auto">
          <a:xfrm>
            <a:off x="5286380" y="1500174"/>
            <a:ext cx="307183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https://im2-tub-ru.yandex.net/i?id=7bb6a862f51674bceef8b0a62d1f0e8c&amp;n=33&amp;h=190&amp;w=254"/>
          <p:cNvPicPr>
            <a:picLocks noChangeAspect="1" noChangeArrowheads="1"/>
          </p:cNvPicPr>
          <p:nvPr/>
        </p:nvPicPr>
        <p:blipFill>
          <a:blip r:embed="rId4"/>
          <a:srcRect l="6122" r="6122" b="7240"/>
          <a:stretch>
            <a:fillRect/>
          </a:stretch>
        </p:blipFill>
        <p:spPr bwMode="auto">
          <a:xfrm>
            <a:off x="1071538" y="3786190"/>
            <a:ext cx="361392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s://tapoc.trbo.yandex.net/tapoc_secure_proxy/1ee062719ecc7d49f732bf5afc05e77a?url=http%3A%2F%2Fsmayli.ru%2Fdata%2Fsmiles%2Fkukli-474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429132"/>
            <a:ext cx="1357290" cy="2262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10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3"/>
            <a:ext cx="8401080" cy="1274786"/>
          </a:xfrm>
        </p:spPr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Игра «Угадай фразеологизм </a:t>
            </a:r>
            <a:br>
              <a:rPr lang="ru-RU" b="1" i="1" dirty="0" smtClean="0">
                <a:solidFill>
                  <a:srgbClr val="F757E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по картинке»</a:t>
            </a:r>
            <a:endParaRPr lang="ru-RU" b="1" i="1" dirty="0">
              <a:solidFill>
                <a:srgbClr val="F757E0"/>
              </a:solidFill>
            </a:endParaRPr>
          </a:p>
        </p:txBody>
      </p:sp>
      <p:pic>
        <p:nvPicPr>
          <p:cNvPr id="9" name="Picture 3" descr="C:\Documents and Settings\User\Мои документы\Мои рисунки\111.jpg"/>
          <p:cNvPicPr>
            <a:picLocks noChangeAspect="1" noChangeArrowheads="1"/>
          </p:cNvPicPr>
          <p:nvPr/>
        </p:nvPicPr>
        <p:blipFill>
          <a:blip r:embed="rId2"/>
          <a:srcRect l="619" t="1204" r="67299" b="68224"/>
          <a:stretch>
            <a:fillRect/>
          </a:stretch>
        </p:blipFill>
        <p:spPr bwMode="auto">
          <a:xfrm>
            <a:off x="1785918" y="2071678"/>
            <a:ext cx="5786478" cy="40906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 descr="C:\Documents and Settings\User\Мои документы\Мои рисунки\Копия frazeologizmy.JPG"/>
          <p:cNvPicPr>
            <a:picLocks noChangeAspect="1" noChangeArrowheads="1"/>
          </p:cNvPicPr>
          <p:nvPr/>
        </p:nvPicPr>
        <p:blipFill>
          <a:blip r:embed="rId3"/>
          <a:srcRect t="556" r="66186" b="67397"/>
          <a:stretch>
            <a:fillRect/>
          </a:stretch>
        </p:blipFill>
        <p:spPr bwMode="auto">
          <a:xfrm>
            <a:off x="1643042" y="2071678"/>
            <a:ext cx="5929354" cy="4118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3"/>
            <a:ext cx="8401080" cy="1274786"/>
          </a:xfrm>
        </p:spPr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Игра «Угадай фразеологизм </a:t>
            </a:r>
            <a:br>
              <a:rPr lang="ru-RU" b="1" i="1" dirty="0" smtClean="0">
                <a:solidFill>
                  <a:srgbClr val="F757E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по картинке»</a:t>
            </a:r>
            <a:endParaRPr lang="ru-RU" b="1" i="1" dirty="0">
              <a:solidFill>
                <a:srgbClr val="F757E0"/>
              </a:solidFill>
            </a:endParaRPr>
          </a:p>
        </p:txBody>
      </p:sp>
      <p:pic>
        <p:nvPicPr>
          <p:cNvPr id="8" name="Picture 3" descr="C:\Documents and Settings\User\Мои документы\Мои рисунки\111.jpg"/>
          <p:cNvPicPr>
            <a:picLocks noChangeAspect="1" noChangeArrowheads="1"/>
          </p:cNvPicPr>
          <p:nvPr/>
        </p:nvPicPr>
        <p:blipFill>
          <a:blip r:embed="rId2"/>
          <a:srcRect l="33746" t="1204" r="33264" b="68224"/>
          <a:stretch>
            <a:fillRect/>
          </a:stretch>
        </p:blipFill>
        <p:spPr bwMode="auto">
          <a:xfrm>
            <a:off x="1571604" y="2143116"/>
            <a:ext cx="5922861" cy="4071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 descr="C:\Documents and Settings\User\Мои документы\Мои рисунки\Копия frazeologizmy.JPG"/>
          <p:cNvPicPr>
            <a:picLocks noChangeAspect="1" noChangeArrowheads="1"/>
          </p:cNvPicPr>
          <p:nvPr/>
        </p:nvPicPr>
        <p:blipFill>
          <a:blip r:embed="rId3"/>
          <a:srcRect l="32982" r="34035" b="67397"/>
          <a:stretch>
            <a:fillRect/>
          </a:stretch>
        </p:blipFill>
        <p:spPr bwMode="auto">
          <a:xfrm>
            <a:off x="1571604" y="2143115"/>
            <a:ext cx="5929354" cy="4138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3"/>
            <a:ext cx="8401080" cy="1274786"/>
          </a:xfrm>
        </p:spPr>
        <p:txBody>
          <a:bodyPr/>
          <a:lstStyle/>
          <a:p>
            <a:r>
              <a:rPr lang="ru-RU" b="1" i="1" dirty="0" smtClean="0">
                <a:solidFill>
                  <a:srgbClr val="F757E0"/>
                </a:solidFill>
              </a:rPr>
              <a:t>Игра «Угадай фразеологизм </a:t>
            </a:r>
            <a:br>
              <a:rPr lang="ru-RU" b="1" i="1" dirty="0" smtClean="0">
                <a:solidFill>
                  <a:srgbClr val="F757E0"/>
                </a:solidFill>
              </a:rPr>
            </a:br>
            <a:r>
              <a:rPr lang="ru-RU" b="1" i="1" dirty="0" smtClean="0">
                <a:solidFill>
                  <a:srgbClr val="F757E0"/>
                </a:solidFill>
              </a:rPr>
              <a:t>по картинке»</a:t>
            </a:r>
            <a:endParaRPr lang="ru-RU" b="1" i="1" dirty="0">
              <a:solidFill>
                <a:srgbClr val="F757E0"/>
              </a:solidFill>
            </a:endParaRPr>
          </a:p>
        </p:txBody>
      </p:sp>
      <p:pic>
        <p:nvPicPr>
          <p:cNvPr id="7" name="Picture 3" descr="C:\Documents and Settings\User\Мои документы\Мои рисунки\111.jpg"/>
          <p:cNvPicPr>
            <a:picLocks noChangeAspect="1" noChangeArrowheads="1"/>
          </p:cNvPicPr>
          <p:nvPr/>
        </p:nvPicPr>
        <p:blipFill>
          <a:blip r:embed="rId2"/>
          <a:srcRect l="66873" t="1204" r="1168" b="68224"/>
          <a:stretch>
            <a:fillRect/>
          </a:stretch>
        </p:blipFill>
        <p:spPr bwMode="auto">
          <a:xfrm>
            <a:off x="1643042" y="2071678"/>
            <a:ext cx="6072230" cy="4309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 descr="C:\Documents and Settings\User\Мои документы\Мои рисунки\Копия frazeologizmy.JPG"/>
          <p:cNvPicPr>
            <a:picLocks noChangeAspect="1" noChangeArrowheads="1"/>
          </p:cNvPicPr>
          <p:nvPr/>
        </p:nvPicPr>
        <p:blipFill>
          <a:blip r:embed="rId3"/>
          <a:srcRect l="66439" r="945" b="68597"/>
          <a:stretch>
            <a:fillRect/>
          </a:stretch>
        </p:blipFill>
        <p:spPr bwMode="auto">
          <a:xfrm>
            <a:off x="1714478" y="2143116"/>
            <a:ext cx="5857918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уги">
  <a:themeElements>
    <a:clrScheme name="">
      <a:dk1>
        <a:srgbClr val="008AE8"/>
      </a:dk1>
      <a:lt1>
        <a:srgbClr val="FFFFFF"/>
      </a:lt1>
      <a:dk2>
        <a:srgbClr val="003152"/>
      </a:dk2>
      <a:lt2>
        <a:srgbClr val="CCECFF"/>
      </a:lt2>
      <a:accent1>
        <a:srgbClr val="009999"/>
      </a:accent1>
      <a:accent2>
        <a:srgbClr val="0088E4"/>
      </a:accent2>
      <a:accent3>
        <a:srgbClr val="AAADB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Snezhinki_prezentatsia</Template>
  <TotalTime>1483</TotalTime>
  <Words>205</Words>
  <Application>Microsoft Office PowerPoint</Application>
  <PresentationFormat>Экран (4:3)</PresentationFormat>
  <Paragraphs>90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Круги</vt:lpstr>
      <vt:lpstr>  </vt:lpstr>
      <vt:lpstr>Слайд 2</vt:lpstr>
      <vt:lpstr>Слайд 3</vt:lpstr>
      <vt:lpstr>Виды дидактических игр:</vt:lpstr>
      <vt:lpstr>Классификация дидактических игр:  (основана на тематическом принципе: игры распределяются по разделам)</vt:lpstr>
      <vt:lpstr>По теме: «Фразеологизмы» Игра «Угадай-ка»</vt:lpstr>
      <vt:lpstr>Игра «Угадай фразеологизм  по картинке»</vt:lpstr>
      <vt:lpstr>Игра «Угадай фразеологизм  по картинке»</vt:lpstr>
      <vt:lpstr>Игра «Угадай фразеологизм  по картинке»</vt:lpstr>
      <vt:lpstr>Игра «Угадай фразеологизм  по картинке»</vt:lpstr>
      <vt:lpstr>Игра «Угадай фразеологизм  по картинке»</vt:lpstr>
      <vt:lpstr>По теме: «Лексика»  Игра «Эрудит»</vt:lpstr>
      <vt:lpstr> Игра «Эрудит»</vt:lpstr>
      <vt:lpstr> Игра «Эрудит»</vt:lpstr>
      <vt:lpstr> Игра «Эрудит»</vt:lpstr>
      <vt:lpstr> Игра «Эрудит»</vt:lpstr>
      <vt:lpstr> Игра «Эрудит»</vt:lpstr>
      <vt:lpstr> Игра «Эрудит»</vt:lpstr>
      <vt:lpstr>По теме «Морфемика и словообразование» Игра «Новые слова»</vt:lpstr>
      <vt:lpstr>Дюймовочка </vt:lpstr>
      <vt:lpstr>По теме «Орфография» Игра «Словесный мяч»</vt:lpstr>
      <vt:lpstr>По теме «Синтаксис» Игра «Снежный ком»</vt:lpstr>
      <vt:lpstr>Слайд 23</vt:lpstr>
      <vt:lpstr>Ребусы:</vt:lpstr>
      <vt:lpstr>Мы работаем с детьми, и наша главная задача состоит не только в передаче знаний, но и в удовлетворении их интересов! 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«ТАЙНЫ СНЕЖИНОК»</dc:title>
  <cp:lastModifiedBy>Наташа</cp:lastModifiedBy>
  <cp:revision>163</cp:revision>
  <dcterms:modified xsi:type="dcterms:W3CDTF">2017-12-28T10:18:19Z</dcterms:modified>
</cp:coreProperties>
</file>