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33FF"/>
    <a:srgbClr val="99FF33"/>
    <a:srgbClr val="FF33CC"/>
    <a:srgbClr val="33CC33"/>
    <a:srgbClr val="FF0000"/>
    <a:srgbClr val="00FF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E1398-2FA9-43A8-8181-BDD55BF81F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93543-A9E1-44CF-8566-CCA5E8B076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F4F98-1A4D-472D-9247-73C505F4BB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A12C5-D3BD-47D9-83C5-5B9D0B1F62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8F9A1-206E-43AC-9F88-69907E730B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2708F-A33B-413B-81D7-621BCC547F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93075C-4465-4F86-AC53-B6B0E31B50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93A50-B379-4044-9FEB-4F6EAF0F75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7B1F6-FF32-42AB-812C-AA471EC534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847A0-423D-4ABF-BFB9-BF82CAD417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99B54-6339-46C6-BF8A-DB2FF1D3AB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200598-0D6B-4147-B984-AD8987550CB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chemeClr val="accent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476375" y="1196975"/>
            <a:ext cx="65373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000" b="1"/>
              <a:t>PRESENT   INDEFINITE  </a:t>
            </a:r>
          </a:p>
          <a:p>
            <a:pPr algn="ctr"/>
            <a:r>
              <a:rPr lang="en-US" sz="4000" b="1"/>
              <a:t> (SIMPLE)   TENSE</a:t>
            </a:r>
            <a:endParaRPr lang="ru-RU" sz="4000" b="1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258888" y="3213100"/>
            <a:ext cx="70024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/>
              <a:t>НАСТОЯЩЕЕ   НЕОПРЕДЕЛЕННОЕ   </a:t>
            </a:r>
          </a:p>
          <a:p>
            <a:pPr algn="ctr"/>
            <a:r>
              <a:rPr lang="ru-RU" sz="4000" b="1"/>
              <a:t>(ПРОСТОЕ)   ВРЕМЯ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132138" y="476250"/>
            <a:ext cx="3241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МОУ «СОШ пос. Уральский»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341438" y="5805488"/>
            <a:ext cx="681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/>
              <a:t>Презентацию подготовила учитель МОУ «СОШ п.Уральский» </a:t>
            </a:r>
          </a:p>
          <a:p>
            <a:pPr algn="ctr"/>
            <a:r>
              <a:rPr lang="ru-RU"/>
              <a:t>Цыпкина Ольга Федоровна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30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3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30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0">
              <a:srgbClr val="C4D6EB"/>
            </a:gs>
            <a:gs pos="50000">
              <a:srgbClr val="FFEBFA"/>
            </a:gs>
            <a:gs pos="65000">
              <a:srgbClr val="C4D6EB"/>
            </a:gs>
            <a:gs pos="80001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68313" y="549275"/>
            <a:ext cx="7831137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9900"/>
                </a:solidFill>
              </a:rPr>
              <a:t>ДЕЙСТВИЕ ПРОИСХОДИТ </a:t>
            </a:r>
          </a:p>
          <a:p>
            <a:pPr algn="ctr"/>
            <a:r>
              <a:rPr lang="ru-RU" sz="3200" b="1">
                <a:solidFill>
                  <a:srgbClr val="009900"/>
                </a:solidFill>
              </a:rPr>
              <a:t>В НАСТОЯЩЕМ ВРЕМЕНИ, ВООБЩЕ, </a:t>
            </a:r>
          </a:p>
          <a:p>
            <a:pPr algn="ctr"/>
            <a:r>
              <a:rPr lang="ru-RU" sz="3200" b="1">
                <a:solidFill>
                  <a:srgbClr val="009900"/>
                </a:solidFill>
              </a:rPr>
              <a:t>МОМЕНТ НЕ ОПРЕДЕЛЕН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11188" y="3141663"/>
            <a:ext cx="792003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/>
              <a:t>Слова-помощники:</a:t>
            </a:r>
          </a:p>
          <a:p>
            <a:pPr algn="ctr"/>
            <a:endParaRPr lang="ru-RU" sz="2400" b="1"/>
          </a:p>
          <a:p>
            <a:pPr algn="ctr"/>
            <a:r>
              <a:rPr lang="en-US" sz="2400" b="1">
                <a:solidFill>
                  <a:srgbClr val="FF0000"/>
                </a:solidFill>
              </a:rPr>
              <a:t>usually</a:t>
            </a:r>
            <a:r>
              <a:rPr lang="en-US" sz="2400" b="1"/>
              <a:t> – </a:t>
            </a:r>
            <a:r>
              <a:rPr lang="ru-RU" sz="2400" b="1"/>
              <a:t>обычно            </a:t>
            </a:r>
            <a:r>
              <a:rPr lang="en-US" sz="2400" b="1">
                <a:solidFill>
                  <a:srgbClr val="FF0000"/>
                </a:solidFill>
              </a:rPr>
              <a:t>always</a:t>
            </a:r>
            <a:r>
              <a:rPr lang="en-US" sz="2400" b="1"/>
              <a:t> – </a:t>
            </a:r>
            <a:r>
              <a:rPr lang="ru-RU" sz="2400" b="1"/>
              <a:t>всегда</a:t>
            </a:r>
          </a:p>
          <a:p>
            <a:r>
              <a:rPr lang="ru-RU" sz="2400" b="1"/>
              <a:t>     </a:t>
            </a:r>
            <a:r>
              <a:rPr lang="en-US" sz="2400" b="1">
                <a:solidFill>
                  <a:srgbClr val="FF0000"/>
                </a:solidFill>
              </a:rPr>
              <a:t>sometimes</a:t>
            </a:r>
            <a:r>
              <a:rPr lang="en-US" sz="2400" b="1"/>
              <a:t> – </a:t>
            </a:r>
            <a:r>
              <a:rPr lang="ru-RU" sz="2400" b="1"/>
              <a:t>иногда            </a:t>
            </a:r>
            <a:r>
              <a:rPr lang="en-US" sz="2400" b="1">
                <a:solidFill>
                  <a:srgbClr val="FF0000"/>
                </a:solidFill>
              </a:rPr>
              <a:t>often</a:t>
            </a:r>
            <a:r>
              <a:rPr lang="en-US" sz="2400" b="1"/>
              <a:t> – </a:t>
            </a:r>
            <a:r>
              <a:rPr lang="ru-RU" sz="2400" b="1"/>
              <a:t>часто</a:t>
            </a:r>
          </a:p>
          <a:p>
            <a:r>
              <a:rPr lang="ru-RU" sz="2400" b="1"/>
              <a:t>     </a:t>
            </a:r>
            <a:r>
              <a:rPr lang="en-US" sz="2400" b="1">
                <a:solidFill>
                  <a:srgbClr val="FF0000"/>
                </a:solidFill>
              </a:rPr>
              <a:t>never</a:t>
            </a:r>
            <a:r>
              <a:rPr lang="en-US" sz="2400" b="1"/>
              <a:t> – </a:t>
            </a:r>
            <a:r>
              <a:rPr lang="ru-RU" sz="2400" b="1"/>
              <a:t>никогда       </a:t>
            </a:r>
            <a:r>
              <a:rPr lang="en-US" sz="2400" b="1">
                <a:solidFill>
                  <a:srgbClr val="FF0000"/>
                </a:solidFill>
              </a:rPr>
              <a:t>every day</a:t>
            </a:r>
            <a:r>
              <a:rPr lang="en-US" sz="2400" b="1"/>
              <a:t> – </a:t>
            </a:r>
            <a:r>
              <a:rPr lang="ru-RU" sz="2400" b="1"/>
              <a:t>каждый день, </a:t>
            </a:r>
            <a:r>
              <a:rPr lang="en-US" sz="2400" b="1"/>
              <a:t>etc</a:t>
            </a:r>
            <a:endParaRPr lang="ru-RU" sz="2400" b="1"/>
          </a:p>
        </p:txBody>
      </p:sp>
      <p:pic>
        <p:nvPicPr>
          <p:cNvPr id="3078" name="Picture 6" descr="0_6d23f_3c81635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916113"/>
            <a:ext cx="1079500" cy="216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C9FCB"/>
            </a:gs>
            <a:gs pos="100000">
              <a:srgbClr val="F8B04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042988" y="476250"/>
            <a:ext cx="7200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9900"/>
                </a:solidFill>
              </a:rPr>
              <a:t>Как образуется эта видо-временная форма?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23850" y="1700213"/>
            <a:ext cx="849788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FF"/>
                </a:solidFill>
              </a:rPr>
              <a:t>Утвердительная форма образуется </a:t>
            </a:r>
            <a:endParaRPr lang="en-US" sz="2800" b="1">
              <a:solidFill>
                <a:srgbClr val="0000FF"/>
              </a:solidFill>
            </a:endParaRPr>
          </a:p>
          <a:p>
            <a:pPr algn="ctr"/>
            <a:r>
              <a:rPr lang="ru-RU" sz="2800" b="1">
                <a:solidFill>
                  <a:srgbClr val="0000FF"/>
                </a:solidFill>
              </a:rPr>
              <a:t>при помощи </a:t>
            </a:r>
            <a:r>
              <a:rPr lang="ru-RU" sz="2800" b="1">
                <a:solidFill>
                  <a:srgbClr val="FF0000"/>
                </a:solidFill>
              </a:rPr>
              <a:t>смыслового глагола</a:t>
            </a:r>
            <a:r>
              <a:rPr lang="ru-RU" sz="2800" b="1">
                <a:solidFill>
                  <a:srgbClr val="0000FF"/>
                </a:solidFill>
              </a:rPr>
              <a:t>.</a:t>
            </a:r>
          </a:p>
          <a:p>
            <a:pPr algn="ctr"/>
            <a:r>
              <a:rPr lang="ru-RU" sz="2800" b="1">
                <a:solidFill>
                  <a:srgbClr val="0000FF"/>
                </a:solidFill>
              </a:rPr>
              <a:t>Для подлежащих всех лиц и чисел берется глагол в его </a:t>
            </a:r>
            <a:r>
              <a:rPr lang="ru-RU" sz="2800" b="1">
                <a:solidFill>
                  <a:srgbClr val="FF0000"/>
                </a:solidFill>
              </a:rPr>
              <a:t>начальной форме</a:t>
            </a:r>
            <a:r>
              <a:rPr lang="ru-RU" sz="2800" b="1">
                <a:solidFill>
                  <a:srgbClr val="0000FF"/>
                </a:solidFill>
              </a:rPr>
              <a:t>, </a:t>
            </a:r>
            <a:endParaRPr lang="en-US" sz="2800" b="1">
              <a:solidFill>
                <a:srgbClr val="0000FF"/>
              </a:solidFill>
            </a:endParaRPr>
          </a:p>
          <a:p>
            <a:pPr algn="ctr"/>
            <a:r>
              <a:rPr lang="ru-RU" sz="2800" b="1">
                <a:solidFill>
                  <a:srgbClr val="0000FF"/>
                </a:solidFill>
              </a:rPr>
              <a:t>но для подлежащих </a:t>
            </a:r>
            <a:r>
              <a:rPr lang="ru-RU" sz="2800" b="1">
                <a:solidFill>
                  <a:srgbClr val="FF0000"/>
                </a:solidFill>
              </a:rPr>
              <a:t>3 л. ед. ч.</a:t>
            </a:r>
          </a:p>
          <a:p>
            <a:pPr algn="ctr"/>
            <a:r>
              <a:rPr lang="ru-RU" sz="2800" b="1">
                <a:solidFill>
                  <a:srgbClr val="0000FF"/>
                </a:solidFill>
              </a:rPr>
              <a:t> </a:t>
            </a:r>
            <a:r>
              <a:rPr lang="ru-RU" sz="2800" b="1">
                <a:solidFill>
                  <a:srgbClr val="FF0000"/>
                </a:solidFill>
              </a:rPr>
              <a:t>к глаголу добавляется окончание </a:t>
            </a:r>
            <a:r>
              <a:rPr lang="en-US" sz="2800" b="1">
                <a:solidFill>
                  <a:srgbClr val="0000FF"/>
                </a:solidFill>
              </a:rPr>
              <a:t>“s”</a:t>
            </a:r>
            <a:endParaRPr lang="ru-RU" sz="2800" b="1">
              <a:solidFill>
                <a:srgbClr val="0000FF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84213" y="4581525"/>
            <a:ext cx="813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/>
              <a:t>I (you, we, they)  </a:t>
            </a:r>
            <a:r>
              <a:rPr lang="en-US" sz="3200" b="1">
                <a:solidFill>
                  <a:srgbClr val="FF0000"/>
                </a:solidFill>
              </a:rPr>
              <a:t> write </a:t>
            </a:r>
            <a:r>
              <a:rPr lang="en-US" sz="3200" b="1"/>
              <a:t>  a   letter</a:t>
            </a:r>
            <a:endParaRPr lang="ru-RU" sz="3200" b="1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755650" y="5589588"/>
            <a:ext cx="7416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/>
              <a:t>He (she)   </a:t>
            </a:r>
            <a:r>
              <a:rPr lang="en-US" sz="3200" b="1">
                <a:solidFill>
                  <a:srgbClr val="FF0000"/>
                </a:solidFill>
              </a:rPr>
              <a:t>writes</a:t>
            </a:r>
            <a:r>
              <a:rPr lang="en-US" sz="3200" b="1"/>
              <a:t>   a   letter</a:t>
            </a:r>
            <a:endParaRPr lang="ru-RU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3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1" grpId="0"/>
      <p:bldP spid="4102" grpId="0"/>
      <p:bldP spid="41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049463" y="280988"/>
            <a:ext cx="4470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FF33CC"/>
                </a:solidFill>
              </a:rPr>
              <a:t>Вопросительная форма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827088" y="1557338"/>
            <a:ext cx="741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3333FF"/>
                </a:solidFill>
              </a:rPr>
              <a:t>Для   образования   вопросительной   формы </a:t>
            </a:r>
          </a:p>
          <a:p>
            <a:pPr algn="ctr"/>
            <a:r>
              <a:rPr lang="ru-RU" sz="2400" b="1">
                <a:solidFill>
                  <a:srgbClr val="3333FF"/>
                </a:solidFill>
              </a:rPr>
              <a:t>во временах группы </a:t>
            </a:r>
            <a:r>
              <a:rPr lang="en-US" sz="2400" b="1">
                <a:solidFill>
                  <a:srgbClr val="FF0000"/>
                </a:solidFill>
              </a:rPr>
              <a:t>Simple</a:t>
            </a:r>
            <a:r>
              <a:rPr lang="ru-RU" sz="2400" b="1">
                <a:solidFill>
                  <a:srgbClr val="3333FF"/>
                </a:solidFill>
              </a:rPr>
              <a:t> </a:t>
            </a:r>
          </a:p>
          <a:p>
            <a:pPr algn="ctr"/>
            <a:r>
              <a:rPr lang="ru-RU" sz="2400" b="1">
                <a:solidFill>
                  <a:srgbClr val="3333FF"/>
                </a:solidFill>
              </a:rPr>
              <a:t>    появится вспомогательный глагол </a:t>
            </a:r>
            <a:r>
              <a:rPr lang="en-US" sz="2400" b="1">
                <a:solidFill>
                  <a:srgbClr val="FF0000"/>
                </a:solidFill>
              </a:rPr>
              <a:t>“to do”</a:t>
            </a:r>
            <a:endParaRPr lang="ru-RU" sz="2400" b="1">
              <a:solidFill>
                <a:srgbClr val="FF0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900113" y="4005263"/>
            <a:ext cx="7559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3333FF"/>
                </a:solidFill>
              </a:rPr>
              <a:t>Для   подлежащих   </a:t>
            </a:r>
            <a:r>
              <a:rPr lang="ru-RU" sz="2400" b="1">
                <a:solidFill>
                  <a:srgbClr val="FF0000"/>
                </a:solidFill>
              </a:rPr>
              <a:t>всех лиц и чисел</a:t>
            </a:r>
            <a:r>
              <a:rPr lang="ru-RU" sz="2400" b="1">
                <a:solidFill>
                  <a:srgbClr val="3333FF"/>
                </a:solidFill>
              </a:rPr>
              <a:t> используется вспомогательный глагол </a:t>
            </a:r>
            <a:r>
              <a:rPr lang="en-US" sz="2400" b="1">
                <a:solidFill>
                  <a:srgbClr val="FF0000"/>
                </a:solidFill>
              </a:rPr>
              <a:t>“Do”</a:t>
            </a:r>
            <a:r>
              <a:rPr lang="ru-RU" sz="2400" b="1">
                <a:solidFill>
                  <a:srgbClr val="3333FF"/>
                </a:solidFill>
              </a:rPr>
              <a:t>,</a:t>
            </a:r>
          </a:p>
          <a:p>
            <a:pPr algn="ctr"/>
            <a:r>
              <a:rPr lang="ru-RU" sz="2400" b="1">
                <a:solidFill>
                  <a:srgbClr val="3333FF"/>
                </a:solidFill>
              </a:rPr>
              <a:t> а для подлежащих </a:t>
            </a:r>
            <a:r>
              <a:rPr lang="ru-RU" sz="2400" b="1">
                <a:solidFill>
                  <a:srgbClr val="FF0000"/>
                </a:solidFill>
              </a:rPr>
              <a:t>3л.ед.ч.</a:t>
            </a:r>
            <a:r>
              <a:rPr lang="ru-RU" sz="2400" b="1">
                <a:solidFill>
                  <a:srgbClr val="3333FF"/>
                </a:solidFill>
              </a:rPr>
              <a:t> используется вспомогательный глагол </a:t>
            </a:r>
            <a:r>
              <a:rPr lang="en-US" sz="2400" b="1">
                <a:solidFill>
                  <a:srgbClr val="FF0000"/>
                </a:solidFill>
              </a:rPr>
              <a:t>“Does”</a:t>
            </a:r>
            <a:endParaRPr lang="ru-RU" sz="2400" b="1">
              <a:solidFill>
                <a:srgbClr val="FF0000"/>
              </a:solidFill>
            </a:endParaRPr>
          </a:p>
        </p:txBody>
      </p:sp>
      <p:pic>
        <p:nvPicPr>
          <p:cNvPr id="5128" name="Picture 8" descr="C41-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0"/>
            <a:ext cx="1152525" cy="1557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25" grpId="0"/>
      <p:bldP spid="5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9000">
              <a:srgbClr val="99CCFF"/>
            </a:gs>
            <a:gs pos="18000">
              <a:srgbClr val="9966FF"/>
            </a:gs>
            <a:gs pos="30500">
              <a:srgbClr val="CC99FF"/>
            </a:gs>
            <a:gs pos="41001">
              <a:srgbClr val="99CCFF"/>
            </a:gs>
            <a:gs pos="50000">
              <a:srgbClr val="CCCCFF"/>
            </a:gs>
            <a:gs pos="59000">
              <a:srgbClr val="99CCFF"/>
            </a:gs>
            <a:gs pos="69500">
              <a:srgbClr val="CC99FF"/>
            </a:gs>
            <a:gs pos="82000">
              <a:srgbClr val="9966FF"/>
            </a:gs>
            <a:gs pos="91001">
              <a:srgbClr val="99CCFF"/>
            </a:gs>
            <a:gs pos="100000">
              <a:srgbClr val="CCC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79200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FF0000"/>
                </a:solidFill>
              </a:rPr>
              <a:t>Do </a:t>
            </a:r>
            <a:r>
              <a:rPr lang="en-US" sz="3600" b="1"/>
              <a:t> I (you, we they) </a:t>
            </a:r>
            <a:r>
              <a:rPr lang="en-US" sz="3600" b="1">
                <a:solidFill>
                  <a:srgbClr val="FF0000"/>
                </a:solidFill>
              </a:rPr>
              <a:t> write</a:t>
            </a:r>
            <a:r>
              <a:rPr lang="en-US" sz="3600" b="1"/>
              <a:t>  a  letter?</a:t>
            </a:r>
            <a:endParaRPr lang="ru-RU" sz="3600" b="1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00113" y="1412875"/>
            <a:ext cx="698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    </a:t>
            </a:r>
            <a:r>
              <a:rPr lang="en-US" sz="2800" b="1"/>
              <a:t>Yes, I </a:t>
            </a:r>
            <a:r>
              <a:rPr lang="en-US" sz="2800" b="1">
                <a:solidFill>
                  <a:srgbClr val="FF0000"/>
                </a:solidFill>
              </a:rPr>
              <a:t>do   </a:t>
            </a:r>
            <a:r>
              <a:rPr lang="en-US" sz="2800" b="1"/>
              <a:t>                               No, I </a:t>
            </a:r>
            <a:r>
              <a:rPr lang="en-US" sz="2800" b="1">
                <a:solidFill>
                  <a:srgbClr val="FF0000"/>
                </a:solidFill>
              </a:rPr>
              <a:t>don’t</a:t>
            </a:r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68313" y="2852738"/>
            <a:ext cx="813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rgbClr val="FF0000"/>
                </a:solidFill>
              </a:rPr>
              <a:t>Does</a:t>
            </a:r>
            <a:r>
              <a:rPr lang="en-US" sz="3600" b="1"/>
              <a:t>   he (she)   </a:t>
            </a:r>
            <a:r>
              <a:rPr lang="en-US" sz="3600" b="1">
                <a:solidFill>
                  <a:srgbClr val="FF0000"/>
                </a:solidFill>
              </a:rPr>
              <a:t>write</a:t>
            </a:r>
            <a:r>
              <a:rPr lang="en-US" sz="3600" b="1"/>
              <a:t>  a  letter?</a:t>
            </a:r>
            <a:endParaRPr lang="ru-RU" sz="3600" b="1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39750" y="3860800"/>
            <a:ext cx="8353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/>
              <a:t>Yes, he </a:t>
            </a:r>
            <a:r>
              <a:rPr lang="en-US" sz="2800" b="1">
                <a:solidFill>
                  <a:srgbClr val="FF0000"/>
                </a:solidFill>
              </a:rPr>
              <a:t>does  </a:t>
            </a:r>
            <a:r>
              <a:rPr lang="en-US" sz="2800" b="1"/>
              <a:t>                    No, he </a:t>
            </a:r>
            <a:r>
              <a:rPr lang="en-US" sz="2800" b="1">
                <a:solidFill>
                  <a:srgbClr val="FF0000"/>
                </a:solidFill>
              </a:rPr>
              <a:t>doesn’t</a:t>
            </a:r>
            <a:endParaRPr lang="ru-RU" sz="2800" b="1">
              <a:solidFill>
                <a:srgbClr val="FF0000"/>
              </a:solidFill>
            </a:endParaRPr>
          </a:p>
        </p:txBody>
      </p:sp>
      <p:pic>
        <p:nvPicPr>
          <p:cNvPr id="6153" name="Picture 9" descr="0_8e973_78d7739a_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508500"/>
            <a:ext cx="2735263" cy="20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1" grpId="0"/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chemeClr val="accent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27088" y="712788"/>
            <a:ext cx="7345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ОТРИЦАТЕЛЬНАЯ ФОРМА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9750" y="1773238"/>
            <a:ext cx="844073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FFFF"/>
                </a:solidFill>
              </a:rPr>
              <a:t>В     отрицательной    форме    частичка    </a:t>
            </a:r>
            <a:r>
              <a:rPr lang="en-US" sz="2800" b="1">
                <a:solidFill>
                  <a:srgbClr val="FF0000"/>
                </a:solidFill>
              </a:rPr>
              <a:t>not</a:t>
            </a:r>
            <a:endParaRPr lang="ru-RU" sz="2800" b="1">
              <a:solidFill>
                <a:srgbClr val="FF0000"/>
              </a:solidFill>
            </a:endParaRPr>
          </a:p>
          <a:p>
            <a:pPr algn="ctr"/>
            <a:r>
              <a:rPr lang="ru-RU" sz="2800" b="1">
                <a:solidFill>
                  <a:srgbClr val="00FFFF"/>
                </a:solidFill>
              </a:rPr>
              <a:t> присоединятся    к    вспомогательному    глаголу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0825" y="3644900"/>
            <a:ext cx="8642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/>
              <a:t>I (you, we, they)    </a:t>
            </a:r>
            <a:r>
              <a:rPr lang="en-US" sz="3600" b="1">
                <a:solidFill>
                  <a:srgbClr val="FF0000"/>
                </a:solidFill>
              </a:rPr>
              <a:t>don’t  write</a:t>
            </a:r>
            <a:r>
              <a:rPr lang="en-US" sz="3600" b="1"/>
              <a:t>   </a:t>
            </a:r>
          </a:p>
          <a:p>
            <a:pPr algn="ctr"/>
            <a:r>
              <a:rPr lang="en-US" sz="3600" b="1"/>
              <a:t> a    letter</a:t>
            </a:r>
            <a:endParaRPr lang="ru-RU" sz="3600" b="1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971550" y="4941888"/>
            <a:ext cx="74898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/>
              <a:t>He (she)    </a:t>
            </a:r>
            <a:r>
              <a:rPr lang="en-US" sz="3600" b="1">
                <a:solidFill>
                  <a:srgbClr val="FF0000"/>
                </a:solidFill>
              </a:rPr>
              <a:t>doesn’t  write</a:t>
            </a:r>
            <a:r>
              <a:rPr lang="en-US" sz="3600" b="1"/>
              <a:t>  </a:t>
            </a:r>
          </a:p>
          <a:p>
            <a:pPr algn="ctr"/>
            <a:r>
              <a:rPr lang="en-US" sz="3600" b="1"/>
              <a:t>  a    letter</a:t>
            </a:r>
            <a:endParaRPr lang="ru-RU" sz="3600" b="1"/>
          </a:p>
        </p:txBody>
      </p:sp>
      <p:pic>
        <p:nvPicPr>
          <p:cNvPr id="7178" name="Picture 10" descr="32451c80e3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41888"/>
            <a:ext cx="1746250" cy="1779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3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3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84213" y="333375"/>
            <a:ext cx="79644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200" i="1"/>
              <a:t>Раскройте скобки, употребляя глаголы в </a:t>
            </a:r>
            <a:r>
              <a:rPr lang="en-US" sz="2200" b="1" i="1"/>
              <a:t>Present Simple</a:t>
            </a:r>
            <a:r>
              <a:rPr lang="ru-RU" sz="2200" b="1" i="1"/>
              <a:t>: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11188" y="1268413"/>
            <a:ext cx="8312150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3333FF"/>
                </a:solidFill>
              </a:rPr>
              <a:t>My working day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begin)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at seven o’clock.</a:t>
            </a:r>
          </a:p>
          <a:p>
            <a:endParaRPr lang="en-US" sz="1400">
              <a:solidFill>
                <a:srgbClr val="3333FF"/>
              </a:solidFill>
            </a:endParaRPr>
          </a:p>
          <a:p>
            <a:r>
              <a:rPr lang="en-US" sz="2000">
                <a:solidFill>
                  <a:srgbClr val="3333FF"/>
                </a:solidFill>
              </a:rPr>
              <a:t>I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get)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up,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switch)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on the radio and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do)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my morning exercises.</a:t>
            </a:r>
          </a:p>
          <a:p>
            <a:endParaRPr lang="en-US" sz="1400"/>
          </a:p>
          <a:p>
            <a:r>
              <a:rPr lang="en-US" sz="2000">
                <a:solidFill>
                  <a:srgbClr val="3333FF"/>
                </a:solidFill>
              </a:rPr>
              <a:t>It </a:t>
            </a:r>
            <a:r>
              <a:rPr lang="en-US" sz="2000" b="1">
                <a:solidFill>
                  <a:srgbClr val="FF0000"/>
                </a:solidFill>
              </a:rPr>
              <a:t>(to take)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me fifteen minutes.</a:t>
            </a:r>
          </a:p>
          <a:p>
            <a:endParaRPr lang="en-US" sz="1400">
              <a:solidFill>
                <a:srgbClr val="3333FF"/>
              </a:solidFill>
            </a:endParaRPr>
          </a:p>
          <a:p>
            <a:r>
              <a:rPr lang="en-US" sz="2000">
                <a:solidFill>
                  <a:srgbClr val="3333FF"/>
                </a:solidFill>
              </a:rPr>
              <a:t>At half past seven we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have)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breakfast.</a:t>
            </a:r>
          </a:p>
          <a:p>
            <a:endParaRPr lang="en-US" sz="1400">
              <a:solidFill>
                <a:srgbClr val="3333FF"/>
              </a:solidFill>
            </a:endParaRPr>
          </a:p>
          <a:p>
            <a:r>
              <a:rPr lang="en-US" sz="2000">
                <a:solidFill>
                  <a:srgbClr val="3333FF"/>
                </a:solidFill>
              </a:rPr>
              <a:t>My father and I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leave)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home at eight o’clock.</a:t>
            </a:r>
          </a:p>
          <a:p>
            <a:endParaRPr lang="en-US" sz="1400">
              <a:solidFill>
                <a:srgbClr val="3333FF"/>
              </a:solidFill>
            </a:endParaRPr>
          </a:p>
          <a:p>
            <a:r>
              <a:rPr lang="en-US" sz="2000">
                <a:solidFill>
                  <a:srgbClr val="3333FF"/>
                </a:solidFill>
              </a:rPr>
              <a:t>He </a:t>
            </a:r>
            <a:r>
              <a:rPr lang="en-US" sz="2000" b="1">
                <a:solidFill>
                  <a:srgbClr val="FF0000"/>
                </a:solidFill>
              </a:rPr>
              <a:t>(to take)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a bus to his factory.</a:t>
            </a:r>
          </a:p>
          <a:p>
            <a:endParaRPr lang="en-US" sz="1400">
              <a:solidFill>
                <a:srgbClr val="3333FF"/>
              </a:solidFill>
            </a:endParaRPr>
          </a:p>
          <a:p>
            <a:r>
              <a:rPr lang="en-US" sz="2000">
                <a:solidFill>
                  <a:srgbClr val="3333FF"/>
                </a:solidFill>
              </a:rPr>
              <a:t>My mother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be)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a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doctor, she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leave)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home at nine o’clock.</a:t>
            </a:r>
          </a:p>
          <a:p>
            <a:endParaRPr lang="en-US" sz="1400">
              <a:solidFill>
                <a:srgbClr val="3333FF"/>
              </a:solidFill>
            </a:endParaRPr>
          </a:p>
          <a:p>
            <a:r>
              <a:rPr lang="en-US" sz="2000">
                <a:solidFill>
                  <a:srgbClr val="3333FF"/>
                </a:solidFill>
              </a:rPr>
              <a:t>In the evening we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gather)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in the living room.</a:t>
            </a:r>
          </a:p>
          <a:p>
            <a:endParaRPr lang="en-US" sz="1400">
              <a:solidFill>
                <a:srgbClr val="3333FF"/>
              </a:solidFill>
            </a:endParaRPr>
          </a:p>
          <a:p>
            <a:r>
              <a:rPr lang="en-US" sz="2000">
                <a:solidFill>
                  <a:srgbClr val="3333FF"/>
                </a:solidFill>
              </a:rPr>
              <a:t>We </a:t>
            </a:r>
            <a:r>
              <a:rPr lang="en-US" sz="2000" b="1">
                <a:solidFill>
                  <a:srgbClr val="FF0000"/>
                </a:solidFill>
              </a:rPr>
              <a:t>(to watch)</a:t>
            </a:r>
            <a:r>
              <a:rPr lang="en-US" sz="2000"/>
              <a:t> </a:t>
            </a:r>
            <a:r>
              <a:rPr lang="en-US" sz="2000">
                <a:solidFill>
                  <a:srgbClr val="3333FF"/>
                </a:solidFill>
              </a:rPr>
              <a:t>TV and</a:t>
            </a:r>
            <a:r>
              <a:rPr lang="en-US" sz="2000"/>
              <a:t> </a:t>
            </a:r>
            <a:r>
              <a:rPr lang="en-US" sz="2000" b="1">
                <a:solidFill>
                  <a:srgbClr val="FF0000"/>
                </a:solidFill>
              </a:rPr>
              <a:t>(to talk).</a:t>
            </a:r>
          </a:p>
          <a:p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376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Arial</vt:lpstr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5</cp:revision>
  <dcterms:created xsi:type="dcterms:W3CDTF">2010-03-10T03:49:12Z</dcterms:created>
  <dcterms:modified xsi:type="dcterms:W3CDTF">2016-05-16T21:41:10Z</dcterms:modified>
</cp:coreProperties>
</file>