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57" r:id="rId4"/>
    <p:sldId id="260" r:id="rId5"/>
    <p:sldId id="258" r:id="rId6"/>
    <p:sldId id="259" r:id="rId7"/>
    <p:sldId id="275" r:id="rId8"/>
    <p:sldId id="272" r:id="rId9"/>
    <p:sldId id="282" r:id="rId10"/>
    <p:sldId id="263" r:id="rId11"/>
    <p:sldId id="264" r:id="rId12"/>
    <p:sldId id="265" r:id="rId13"/>
    <p:sldId id="266" r:id="rId14"/>
    <p:sldId id="267" r:id="rId15"/>
    <p:sldId id="268" r:id="rId16"/>
    <p:sldId id="270" r:id="rId17"/>
    <p:sldId id="279" r:id="rId18"/>
    <p:sldId id="278" r:id="rId19"/>
    <p:sldId id="280" r:id="rId20"/>
    <p:sldId id="274" r:id="rId21"/>
    <p:sldId id="281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51CB"/>
    <a:srgbClr val="FF33CC"/>
    <a:srgbClr val="CC99FF"/>
    <a:srgbClr val="FBCDE3"/>
    <a:srgbClr val="F83A14"/>
    <a:srgbClr val="CC0099"/>
    <a:srgbClr val="FFCCCC"/>
    <a:srgbClr val="005024"/>
    <a:srgbClr val="7A0000"/>
    <a:srgbClr val="B3B3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11/29/2017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7400" y="1447800"/>
            <a:ext cx="6400800" cy="205740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    </a:t>
            </a:r>
            <a:r>
              <a:rPr lang="ru-RU" sz="4800" i="1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Роль семьи в воспитании детей</a:t>
            </a:r>
            <a:endParaRPr lang="ru-RU" sz="4800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90800" y="4114800"/>
            <a:ext cx="6019800" cy="1600200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/>
              <a:t>                                       </a:t>
            </a:r>
            <a:r>
              <a:rPr lang="ru-RU" sz="2000" dirty="0" smtClean="0">
                <a:solidFill>
                  <a:schemeClr val="tx1"/>
                </a:solidFill>
              </a:rPr>
              <a:t>Воспитатель: </a:t>
            </a:r>
            <a:r>
              <a:rPr lang="ru-RU" sz="2000" dirty="0" err="1" smtClean="0">
                <a:solidFill>
                  <a:schemeClr val="tx1"/>
                </a:solidFill>
              </a:rPr>
              <a:t>Кугушина</a:t>
            </a:r>
            <a:r>
              <a:rPr lang="ru-RU" sz="2000" dirty="0" smtClean="0">
                <a:solidFill>
                  <a:schemeClr val="tx1"/>
                </a:solidFill>
              </a:rPr>
              <a:t> Л.Ю.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               2017г.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457200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дошкольное общеобразовательное учреждение </a:t>
            </a:r>
          </a:p>
          <a:p>
            <a:pPr algn="ctr"/>
            <a:r>
              <a:rPr lang="ru-RU" dirty="0" smtClean="0"/>
              <a:t>«Детский сад №7 «</a:t>
            </a:r>
            <a:r>
              <a:rPr lang="ru-RU" dirty="0" err="1" smtClean="0"/>
              <a:t>Журавушка</a:t>
            </a:r>
            <a:r>
              <a:rPr lang="ru-RU" dirty="0" smtClean="0"/>
              <a:t>» г. Ртищево Саратовской области»</a:t>
            </a: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6">
                <a:lumMod val="60000"/>
                <a:lumOff val="40000"/>
              </a:schemeClr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38296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</a:rPr>
              <a:t>Различные  подходы к воспитанию детей между родителями </a:t>
            </a:r>
            <a:r>
              <a:rPr lang="ru-RU" sz="3600" dirty="0" smtClean="0">
                <a:solidFill>
                  <a:srgbClr val="FF33CC"/>
                </a:solidFill>
              </a:rPr>
              <a:t>порождает в детях неуверенность, импульсивность и даже агрессию и неуправляемость</a:t>
            </a:r>
            <a:endParaRPr lang="ru-RU" sz="3600" b="1" dirty="0">
              <a:solidFill>
                <a:srgbClr val="FF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810000"/>
            <a:ext cx="7467600" cy="266395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Первая задача – найти общее решение.</a:t>
            </a:r>
          </a:p>
          <a:p>
            <a:r>
              <a:rPr lang="ru-RU" sz="3200" dirty="0" smtClean="0">
                <a:solidFill>
                  <a:srgbClr val="C00000"/>
                </a:solidFill>
              </a:rPr>
              <a:t>Вторая задача – обсуждать противоречия без ребёнка.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CDE3"/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8001000" cy="9144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9751CB"/>
                </a:solidFill>
              </a:rPr>
              <a:t>Семейные взаимоотношения</a:t>
            </a:r>
            <a:endParaRPr lang="ru-RU" sz="3600" dirty="0">
              <a:solidFill>
                <a:srgbClr val="9751CB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057400"/>
            <a:ext cx="6172200" cy="4317522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ru-RU" sz="3200" dirty="0" smtClean="0">
                <a:solidFill>
                  <a:srgbClr val="FF0000"/>
                </a:solidFill>
              </a:rPr>
              <a:t>ДИКТАТ</a:t>
            </a:r>
          </a:p>
          <a:p>
            <a:pPr marL="342900" indent="-342900"/>
            <a:endParaRPr lang="ru-RU" sz="3200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3200" dirty="0" smtClean="0">
                <a:solidFill>
                  <a:srgbClr val="FF0000"/>
                </a:solidFill>
              </a:rPr>
              <a:t>ОПЕКА</a:t>
            </a:r>
          </a:p>
          <a:p>
            <a:pPr marL="342900" indent="-342900">
              <a:buFont typeface="Wingdings" pitchFamily="2" charset="2"/>
              <a:buChar char="q"/>
            </a:pPr>
            <a:endParaRPr lang="ru-RU" sz="3200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3200" dirty="0" smtClean="0">
                <a:solidFill>
                  <a:srgbClr val="FF0000"/>
                </a:solidFill>
              </a:rPr>
              <a:t>НЕВМЕШАТЕЛЬСТВО</a:t>
            </a:r>
          </a:p>
          <a:p>
            <a:pPr marL="342900" indent="-342900">
              <a:buFont typeface="Wingdings" pitchFamily="2" charset="2"/>
              <a:buChar char="q"/>
            </a:pPr>
            <a:endParaRPr lang="ru-RU" sz="3200" dirty="0" smtClean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ru-RU" sz="3200" dirty="0" smtClean="0">
                <a:solidFill>
                  <a:srgbClr val="FF0000"/>
                </a:solidFill>
              </a:rPr>
              <a:t>СОТРУДНИЧЕСТВО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720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ДИКТАТ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95600"/>
            <a:ext cx="7467600" cy="3578352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ЛИЦЕМЕРИЕ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ОБМАН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ГРУБОСТЬ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НЕНАВИСТЬ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ОТСУТСТВИЕ: САМОСТОЯТЕЛЬНОСТИ,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ЧУВСТВО СОБСТВЕННОГО ДОСТОИНСТВА, ВЕРУ В СЕБЯ, ИНИЦИАТИВНОСТЬ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133600" y="1447800"/>
            <a:ext cx="1676400" cy="1371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Людмила\Pictures\slide_13 -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609600"/>
            <a:ext cx="3343275" cy="38957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BCDE3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ОПЕКА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657600"/>
            <a:ext cx="7467600" cy="2816352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НЕПРИСПОСОБЛЕННОСТЬ К ЖИЗНИ В КОЛЛЕКТИВЕ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ОТСУТСТВИЕ САМОСТОЯТЕЛЬНОСТИ, ИНИЦИАТИВНОСТИ, ВЕРЫ В СВОИ ВОЗМОЖНОСТИ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429000" y="1447800"/>
            <a:ext cx="14478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юдмила\Pictures\child1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438400"/>
            <a:ext cx="3768956" cy="32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10400" cy="102076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НЕВМЕШАТЕЛЬСТВО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200400"/>
            <a:ext cx="7467600" cy="3273552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БЕЗОТВЕТСТВЕННОСТЬ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ОБМАН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НЕДОВЕРИЕ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НЕУВЕНЕННОСТЬ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ТРЕВОЖНОСТЬ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2362200" y="1371600"/>
            <a:ext cx="1600200" cy="16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CC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юдмила\Pictures\DLdEvVjm20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47800"/>
            <a:ext cx="3115056" cy="4800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781800" cy="9906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</a:rPr>
              <a:t>СОТРУДНИЧЕСТВО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429000" y="3200400"/>
            <a:ext cx="5410200" cy="327355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САМОСТОЯТЕЛЬНОСТЬ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ОТВЕТСТВЕННОСТЬ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СПРАВЕДЛИВОСТЬ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ЧУВСТВО ДОЛГА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ПОРЯДОЧНОСТЬ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ДИСЦИПЛИНИРОВАННОСТЬ</a:t>
            </a:r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419600" y="1295400"/>
            <a:ext cx="1447800" cy="17526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9906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САМОСОЗНАНИЕ РЕБЁНКА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7467600" cy="449275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5024"/>
                </a:solidFill>
              </a:rPr>
              <a:t>Высокая самооценка – точное представление о себе.</a:t>
            </a:r>
          </a:p>
          <a:p>
            <a:r>
              <a:rPr lang="ru-RU" sz="3600" dirty="0" smtClean="0">
                <a:solidFill>
                  <a:srgbClr val="005024"/>
                </a:solidFill>
              </a:rPr>
              <a:t>Завышенная самооценка – считает себя лучше других.</a:t>
            </a:r>
          </a:p>
          <a:p>
            <a:r>
              <a:rPr lang="ru-RU" sz="3600" dirty="0" smtClean="0">
                <a:solidFill>
                  <a:srgbClr val="005024"/>
                </a:solidFill>
              </a:rPr>
              <a:t>Низкая самооценка – недовольство собой.</a:t>
            </a:r>
          </a:p>
          <a:p>
            <a:endParaRPr lang="ru-RU" dirty="0" smtClean="0"/>
          </a:p>
          <a:p>
            <a:pPr algn="ctr">
              <a:buNone/>
            </a:pPr>
            <a:endParaRPr lang="ru-RU" sz="3200" dirty="0" smtClean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ПОВЕДЕНИЕ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7467600" cy="4645152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endParaRPr lang="ru-RU" sz="3600" dirty="0" smtClean="0">
              <a:solidFill>
                <a:srgbClr val="005024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sz="3600" dirty="0" smtClean="0">
                <a:solidFill>
                  <a:srgbClr val="005024"/>
                </a:solidFill>
              </a:rPr>
              <a:t>Адекватное – точное представление о себе.</a:t>
            </a:r>
          </a:p>
          <a:p>
            <a:pPr>
              <a:buFont typeface="Wingdings" pitchFamily="2" charset="2"/>
              <a:buChar char="q"/>
            </a:pPr>
            <a:endParaRPr lang="ru-RU" sz="3600" dirty="0" smtClean="0">
              <a:solidFill>
                <a:srgbClr val="005024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sz="3600" dirty="0" smtClean="0">
                <a:solidFill>
                  <a:srgbClr val="005024"/>
                </a:solidFill>
              </a:rPr>
              <a:t>Неадекватное – заниженная или завышенная самооценка.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CC"/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4456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Пословицы и поговорки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3733800" y="1447800"/>
            <a:ext cx="51815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Чем бы дитя не тешилось,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144000" y="1447800"/>
            <a:ext cx="358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лишь бы не плакало.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2819399" y="1905000"/>
            <a:ext cx="5791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Дитя  - что тесто: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44000" y="1905000"/>
            <a:ext cx="426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как замесил, так и выросло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-2743199" y="2362200"/>
            <a:ext cx="2743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Водил за ручку –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144000" y="2362200"/>
            <a:ext cx="365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получил белоручку.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3505200" y="2819400"/>
            <a:ext cx="381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Гни дерево, пока гнётся, 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144000" y="2819400"/>
            <a:ext cx="449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учи дитя, пока слушается.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-2895600" y="3276600"/>
            <a:ext cx="312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Неразумная опека 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9144000" y="3276600"/>
            <a:ext cx="381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хуже беспризорности.</a:t>
            </a:r>
            <a:endParaRPr lang="ru-RU" sz="24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-3733800" y="3733800"/>
            <a:ext cx="510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К чему ребёнка приучишь, 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601200" y="3733800"/>
            <a:ext cx="426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то от него и получишь.</a:t>
            </a:r>
            <a:endParaRPr lang="ru-RU" sz="2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-3200399" y="4191001"/>
            <a:ext cx="32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Верная указка – </a:t>
            </a:r>
            <a:endParaRPr lang="ru-RU" sz="2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8915400" y="4191000"/>
            <a:ext cx="426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 не кулак, а ласка.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-4343400" y="4648200"/>
            <a:ext cx="4343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Детей наказывают стыдом, 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9144000" y="4648200"/>
            <a:ext cx="2438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а не кнутом.</a:t>
            </a:r>
            <a:endParaRPr lang="ru-RU" sz="24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 -0.01135 L 0.45 -0.011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07407E-6 L -0.5125 -0.011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34 -2.59259E-6 L 0.35834 -0.0002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833 -0.00023 L -0.65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5 -0.00023 L 0.34167 -0.0002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 -0.00023 L -0.66667 -0.0002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833 -0.00024 L 0.425 -0.0002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75 -0.00024 L -0.52916 -0.0002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25 -0.00023 L 0.3625 -0.0002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333 -0.00023 L -0.60833 -0.0002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583 0.01088 L 0.44583 0.01088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 0.01088 L -0.58333 0.0108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5 -0.00024 L 0.425 -0.0002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8333 -0.00024 L -0.63333 -0.00024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666 0.01088 L 0.50833 0.0108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833 0.01088 L -0.48333 0.0108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 Ваших силах помочь своему ребёнку вырасти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209800" y="1524000"/>
            <a:ext cx="2209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ДОБРЫМ,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2362200" y="205740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ЧЕСТНЫМ,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4000" y="23622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УМНЫМ,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590800" y="2971800"/>
            <a:ext cx="579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АКТИВНЫМ,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2438400" y="3581400"/>
            <a:ext cx="8716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СИЛЬНЫМ,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144000" y="41910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СМЕЛЫМ,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4038600" y="4648200"/>
            <a:ext cx="449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ОТВЕТСТВЕННЫМ,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44000" y="5029200"/>
            <a:ext cx="32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ТВОРЧЕСКИМ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28800" y="68580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ЧЕЛОВЕКОМ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75 -0.00486 L 0.47917 -0.0048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083 -0.00486 L -0.47083 -0.0048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334 -0.00486 L 0.33334 -0.0048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593 0.01736 L 0.53593 0.0173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5 -0.00487 L -0.325 -0.0048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75 0.00625 L 0.5375 0.0062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083 0.00625 L -0.47083 0.0062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 0.16412 L -0.00833 -0.1692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99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831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A0000"/>
                </a:solidFill>
              </a:rPr>
              <a:t>«Наши дети- это наша старость. Правильное воспитание – это наша счастливая старость, плохое воспитание – это наше будущее горе, это наши слёзы, наша вина перед другими людьми, перед всей страной»</a:t>
            </a:r>
            <a:br>
              <a:rPr lang="ru-RU" sz="3200" dirty="0" smtClean="0">
                <a:solidFill>
                  <a:srgbClr val="7A0000"/>
                </a:solidFill>
              </a:rPr>
            </a:br>
            <a:r>
              <a:rPr lang="ru-RU" sz="3200" dirty="0" smtClean="0">
                <a:solidFill>
                  <a:srgbClr val="7A0000"/>
                </a:solidFill>
              </a:rPr>
              <a:t>                  </a:t>
            </a:r>
            <a:br>
              <a:rPr lang="ru-RU" sz="3200" dirty="0" smtClean="0">
                <a:solidFill>
                  <a:srgbClr val="7A0000"/>
                </a:solidFill>
              </a:rPr>
            </a:br>
            <a:r>
              <a:rPr lang="ru-RU" sz="3200" dirty="0" smtClean="0">
                <a:solidFill>
                  <a:srgbClr val="7A0000"/>
                </a:solidFill>
              </a:rPr>
              <a:t>                                   А.С. Макаренко</a:t>
            </a:r>
            <a:endParaRPr lang="ru-RU" sz="3200" dirty="0">
              <a:solidFill>
                <a:srgbClr val="7A0000"/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2023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83A14"/>
                </a:solidFill>
              </a:rPr>
              <a:t>Всем вам счастья, мира и добра.</a:t>
            </a:r>
            <a:br>
              <a:rPr lang="ru-RU" b="1" dirty="0" smtClean="0">
                <a:solidFill>
                  <a:srgbClr val="F83A14"/>
                </a:solidFill>
              </a:rPr>
            </a:br>
            <a:r>
              <a:rPr lang="ru-RU" b="1" dirty="0" smtClean="0">
                <a:solidFill>
                  <a:srgbClr val="F83A14"/>
                </a:solidFill>
              </a:rPr>
              <a:t>Пусть радость царит в ваших семьях всегда!</a:t>
            </a:r>
            <a:endParaRPr lang="ru-RU" b="1" dirty="0">
              <a:solidFill>
                <a:srgbClr val="F83A14"/>
              </a:solidFill>
            </a:endParaRPr>
          </a:p>
        </p:txBody>
      </p:sp>
      <p:pic>
        <p:nvPicPr>
          <p:cNvPr id="1026" name="Picture 2" descr="C:\Users\Людмила\Pictures\img25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457200"/>
            <a:ext cx="6096000" cy="4572000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CC"/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405805">
            <a:off x="-635163" y="1703238"/>
            <a:ext cx="9749138" cy="187537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Спасибо  за  внимание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CC"/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-457200"/>
            <a:ext cx="7467600" cy="76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Людмила\Pictures\images-pic (6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0"/>
            <a:ext cx="8305800" cy="556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33CC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50"/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631124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5910"/>
            <a:ext cx="7620000" cy="65952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4724400" cy="39624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Семья – это малая социальная группа, основана на любви, брачном союзе, объединённая общностью быта и ведением хозяйства, правовыми и нравственными отношениями, рождением и воспитанием детей.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051" name="Picture 3" descr="C:\Users\Людмила\Pictures\slide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4038600"/>
            <a:ext cx="3733800" cy="2590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C99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Людмила\Pictures\slide_8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381000"/>
            <a:ext cx="3381375" cy="4114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BCDE3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ПАРАМЕТРЫ СЕМЬИ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3657600" cy="44958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Социальный статус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Материальное положение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Образование родителей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Полнота семьи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495800" y="2590800"/>
            <a:ext cx="4191000" cy="36576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Любовь 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Дружба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Забота 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Взаимопонимание 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/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CC0099"/>
                </a:solidFill>
              </a:rPr>
              <a:t>«Семья – это та самая среда, в которой человек учится и сам творит добро».</a:t>
            </a:r>
            <a:br>
              <a:rPr lang="ru-RU" sz="2400" b="1" dirty="0" smtClean="0">
                <a:solidFill>
                  <a:srgbClr val="CC0099"/>
                </a:solidFill>
              </a:rPr>
            </a:br>
            <a:r>
              <a:rPr lang="ru-RU" sz="2400" b="1" dirty="0" smtClean="0">
                <a:solidFill>
                  <a:srgbClr val="CC0099"/>
                </a:solidFill>
              </a:rPr>
              <a:t>                                                 В.А. Сухомлинский</a:t>
            </a:r>
            <a:endParaRPr lang="ru-RU" sz="2400" b="1" dirty="0">
              <a:solidFill>
                <a:srgbClr val="CC0099"/>
              </a:solidFill>
            </a:endParaRPr>
          </a:p>
        </p:txBody>
      </p:sp>
      <p:pic>
        <p:nvPicPr>
          <p:cNvPr id="1026" name="Picture 2" descr="C:\Users\Людмила\Pictures\vospitanie-v-sem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524000"/>
            <a:ext cx="6248400" cy="51258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440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solidFill>
                  <a:schemeClr val="accent2"/>
                </a:solidFill>
              </a:rPr>
              <a:t>«Хороший родитель должен понимать и допускать, что в окружении ребёнка будет много отрицательного. И задача родителя – вовремя объяснить, подсказать, направить, если надо – остановить, но не создавать «парникового воспитания», ребёнок должен учиться противостоять отрицательным воздействиям» - </a:t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>                                           А.С.Макаренко.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751CB"/>
            </a:gs>
            <a:gs pos="40000">
              <a:schemeClr val="bg2">
                <a:tint val="90000"/>
                <a:shade val="90000"/>
                <a:satMod val="120000"/>
              </a:schemeClr>
            </a:gs>
            <a:gs pos="100000">
              <a:schemeClr val="bg2">
                <a:tint val="5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дмила\Pictures\3-Rebenok_chasto_boleet_prostudnymi_zabolevaniyami_cho_del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762000"/>
            <a:ext cx="7675909" cy="5105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zoom dir="in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609</TotalTime>
  <Words>371</Words>
  <PresentationFormat>Экран (4:3)</PresentationFormat>
  <Paragraphs>94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    Роль семьи в воспитании детей</vt:lpstr>
      <vt:lpstr>«Наши дети- это наша старость. Правильное воспитание – это наша счастливая старость, плохое воспитание – это наше будущее горе, это наши слёзы, наша вина перед другими людьми, перед всей страной»                                                       А.С. Макаренко</vt:lpstr>
      <vt:lpstr>                                         </vt:lpstr>
      <vt:lpstr>Слайд 4</vt:lpstr>
      <vt:lpstr>Семья – это малая социальная группа, основана на любви, брачном союзе, объединённая общностью быта и ведением хозяйства, правовыми и нравственными отношениями, рождением и воспитанием детей. </vt:lpstr>
      <vt:lpstr>            ПАРАМЕТРЫ СЕМЬИ</vt:lpstr>
      <vt:lpstr>«Семья – это та самая среда, в которой человек учится и сам творит добро».                                                  В.А. Сухомлинский</vt:lpstr>
      <vt:lpstr> «Хороший родитель должен понимать и допускать, что в окружении ребёнка будет много отрицательного. И задача родителя – вовремя объяснить, подсказать, направить, если надо – остановить, но не создавать «парникового воспитания», ребёнок должен учиться противостоять отрицательным воздействиям» -                                              А.С.Макаренко.</vt:lpstr>
      <vt:lpstr>Слайд 9</vt:lpstr>
      <vt:lpstr>Различные  подходы к воспитанию детей между родителями порождает в детях неуверенность, импульсивность и даже агрессию и неуправляемость</vt:lpstr>
      <vt:lpstr>Семейные взаимоотношения</vt:lpstr>
      <vt:lpstr>ДИКТАТ</vt:lpstr>
      <vt:lpstr>ОПЕКА</vt:lpstr>
      <vt:lpstr>НЕВМЕШАТЕЛЬСТВО</vt:lpstr>
      <vt:lpstr>СОТРУДНИЧЕСТВО</vt:lpstr>
      <vt:lpstr>САМОСОЗНАНИЕ РЕБЁНКА</vt:lpstr>
      <vt:lpstr>ПОВЕДЕНИЕ</vt:lpstr>
      <vt:lpstr>Пословицы и поговорки</vt:lpstr>
      <vt:lpstr>В Ваших силах помочь своему ребёнку вырасти</vt:lpstr>
      <vt:lpstr>Всем вам счастья, мира и добра. Пусть радость царит в ваших семьях всегда!</vt:lpstr>
      <vt:lpstr>Спасибо  за 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семьи в воспитании детей</dc:title>
  <dc:creator>Людмила</dc:creator>
  <cp:lastModifiedBy>Людмила</cp:lastModifiedBy>
  <cp:revision>69</cp:revision>
  <dcterms:created xsi:type="dcterms:W3CDTF">2017-11-15T17:43:45Z</dcterms:created>
  <dcterms:modified xsi:type="dcterms:W3CDTF">2017-11-29T17:41:07Z</dcterms:modified>
</cp:coreProperties>
</file>