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1"/>
  </p:notesMasterIdLst>
  <p:sldIdLst>
    <p:sldId id="256" r:id="rId3"/>
    <p:sldId id="348" r:id="rId4"/>
    <p:sldId id="324" r:id="rId5"/>
    <p:sldId id="278" r:id="rId6"/>
    <p:sldId id="323" r:id="rId7"/>
    <p:sldId id="325" r:id="rId8"/>
    <p:sldId id="327" r:id="rId9"/>
    <p:sldId id="328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FF"/>
    <a:srgbClr val="3D3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8" autoAdjust="0"/>
    <p:restoredTop sz="94660"/>
  </p:normalViewPr>
  <p:slideViewPr>
    <p:cSldViewPr>
      <p:cViewPr varScale="1">
        <p:scale>
          <a:sx n="82" d="100"/>
          <a:sy n="82" d="100"/>
        </p:scale>
        <p:origin x="-163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7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59558FBA-EA25-4CD5-A415-77274BCB4093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5CAF24C0-0FD4-4442-BB4D-2ED74E48AB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8109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AF24C0-0FD4-4442-BB4D-2ED74E48AB83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35071"/>
            <a:ext cx="7772400" cy="1470025"/>
          </a:xfr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ru-RU" sz="3600" b="0" i="0" kern="12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90846"/>
            <a:ext cx="6400800" cy="1752600"/>
          </a:xfrm>
        </p:spPr>
        <p:txBody>
          <a:bodyPr/>
          <a:lstStyle>
            <a:lvl1pPr marL="0" indent="0" algn="ctr">
              <a:buNone/>
              <a:defRPr lang="en-US" sz="2400" kern="1200" dirty="0" smtClean="0">
                <a:solidFill>
                  <a:schemeClr val="accent5">
                    <a:lumMod val="75000"/>
                  </a:schemeClr>
                </a:solidFill>
                <a:latin typeface="Cambria" pitchFamily="18" charset="0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EF675-D683-4434-98B9-B966828AF578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93278-4CD4-404A-B34B-339254B3AE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2EC0E-3014-4106-8376-975C9BF82BEF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565E6-A96B-46B6-99AD-B9F459B66B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BC053-8EEE-4D66-8A81-693A4B938672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623EC-E726-4B17-B808-551E24A7B0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5289F-2DAF-4662-8CD0-CAF718620B9F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553DB-1DDC-4281-9F53-86155A96F2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lang="en-US" sz="2400" kern="1200" dirty="0" smtClean="0">
                <a:solidFill>
                  <a:schemeClr val="accent5">
                    <a:lumMod val="75000"/>
                  </a:schemeClr>
                </a:solidFill>
                <a:latin typeface="Cambria" pitchFamily="18" charset="0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36B86-9148-4A31-8EA8-031B6C82EA64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756B0-7329-4EA9-BFB9-7D9375C128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B11AB-7831-4514-B3B2-0388F112E999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23655-EA87-42CC-B1A8-57444A4757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4FB5F-5252-43E8-B006-9BBCEC25D9B0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652AA-491A-4B2C-918F-9A6EE0F58E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A8961-C609-40EA-8B08-DFA8F702C047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8D473-E44D-45F3-A18A-AD54C27A01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E7D59-471C-4BB2-9FF2-CC5E825938B2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DD4D0-B7D2-49D1-A9A4-F93F545453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FAFFB-9DEB-4E7E-BDE2-8C01FC36D8B4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A20C4-7E7E-4EF0-B04A-647245BDF0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Чтобы добавить рисунок, перетащите его на заполнитель или щелкните значок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71B8F-197D-4991-B248-02A2931D616E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DAEAD-DCD9-4972-A073-4C11B0F520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6D70117F-8A40-4B73-B684-CC8FBF587F45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kumimoji="0"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1527E27-CAFC-4D3C-ABE6-2C94DAF16F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lang="ru-RU" sz="3600" kern="1200" dirty="0">
          <a:solidFill>
            <a:srgbClr val="215968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itchFamily="18" charset="0"/>
          <a:ea typeface="Arial" charset="0"/>
          <a:cs typeface="Arial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15968"/>
          </a:solidFill>
          <a:latin typeface="Cambria" charset="0"/>
          <a:ea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15968"/>
          </a:solidFill>
          <a:latin typeface="Cambria" charset="0"/>
          <a:ea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15968"/>
          </a:solidFill>
          <a:latin typeface="Cambria" charset="0"/>
          <a:ea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15968"/>
          </a:solidFill>
          <a:latin typeface="Cambria" charset="0"/>
          <a:ea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600">
          <a:solidFill>
            <a:srgbClr val="215968"/>
          </a:solidFill>
          <a:latin typeface="Cambria" charset="0"/>
          <a:ea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600">
          <a:solidFill>
            <a:srgbClr val="215968"/>
          </a:solidFill>
          <a:latin typeface="Cambria" charset="0"/>
          <a:ea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600">
          <a:solidFill>
            <a:srgbClr val="215968"/>
          </a:solidFill>
          <a:latin typeface="Cambria" charset="0"/>
          <a:ea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600">
          <a:solidFill>
            <a:srgbClr val="215968"/>
          </a:solidFill>
          <a:latin typeface="Cambria" charset="0"/>
          <a:ea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rgbClr val="215968"/>
          </a:solidFill>
          <a:latin typeface="Cambria" pitchFamily="18" charset="0"/>
          <a:ea typeface="Arial" charset="0"/>
          <a:cs typeface="Arial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rgbClr val="215968"/>
          </a:solidFill>
          <a:latin typeface="Cambria" pitchFamily="18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rgbClr val="215968"/>
          </a:solidFill>
          <a:latin typeface="Cambria" pitchFamily="18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rgbClr val="215968"/>
          </a:solidFill>
          <a:latin typeface="Cambria" pitchFamily="18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rgbClr val="215968"/>
          </a:solidFill>
          <a:latin typeface="Cambria" pitchFamily="18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0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8.jpeg"/><Relationship Id="rId4" Type="http://schemas.openxmlformats.org/officeDocument/2006/relationships/audio" Target="../media/audio2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openxmlformats.org/officeDocument/2006/relationships/image" Target="../media/image12.jpeg"/><Relationship Id="rId4" Type="http://schemas.openxmlformats.org/officeDocument/2006/relationships/audio" Target="../media/audio2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openxmlformats.org/officeDocument/2006/relationships/image" Target="../media/image14.jpeg"/><Relationship Id="rId4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openxmlformats.org/officeDocument/2006/relationships/image" Target="../media/image16.jpeg"/><Relationship Id="rId4" Type="http://schemas.openxmlformats.org/officeDocument/2006/relationships/audio" Target="../media/audio2.wav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audio" Target="../media/audio1.wav"/><Relationship Id="rId7" Type="http://schemas.openxmlformats.org/officeDocument/2006/relationships/image" Target="../media/image10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audio" Target="../media/audio2.wav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3600400" cy="2665039"/>
          </a:xfrm>
          <a:prstGeom prst="round2Diag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kumimoji="0" sz="28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cs typeface="Arial" charset="0"/>
              </a:rPr>
              <a:t>Викторина</a:t>
            </a:r>
            <a:r>
              <a:rPr kumimoji="0" sz="4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  <a:t/>
            </a:r>
            <a:br>
              <a:rPr kumimoji="0" sz="4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</a:br>
            <a:r>
              <a:rPr kumimoji="0" sz="4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  <a:t>"</a:t>
            </a:r>
            <a:r>
              <a:rPr kumimoji="0" sz="4400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  <a:t>Зимующие</a:t>
            </a:r>
            <a:r>
              <a:rPr kumimoji="0" sz="4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  <a:t> </a:t>
            </a:r>
            <a:r>
              <a:rPr kumimoji="0" sz="4400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  <a:t>птицы</a:t>
            </a:r>
            <a:r>
              <a:rPr kumimoji="0" sz="4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  <a:t>"</a:t>
            </a:r>
            <a:br>
              <a:rPr kumimoji="0" sz="44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</a:br>
            <a:r>
              <a:rPr kumimoji="0" sz="2000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  <a:t>для</a:t>
            </a:r>
            <a:r>
              <a:rPr kumimoji="0" sz="2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  <a:t> </a:t>
            </a:r>
            <a:r>
              <a:rPr kumimoji="0" sz="2000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  <a:t>детей</a:t>
            </a:r>
            <a:r>
              <a:rPr kumimoji="0" sz="20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  <a:t> </a:t>
            </a:r>
            <a:r>
              <a:rPr kumimoji="0" sz="20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  <a:t>старшей</a:t>
            </a:r>
            <a:r>
              <a:rPr kumimoji="0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  <a:t/>
            </a:r>
            <a:br>
              <a:rPr kumimoji="0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</a:br>
            <a:r>
              <a:rPr kumimoji="0" lang="ru-RU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rbel" pitchFamily="34" charset="0"/>
                <a:cs typeface="Arial" charset="0"/>
              </a:rPr>
              <a:t>коррекционной группы</a:t>
            </a:r>
            <a:endParaRPr kumimoji="0" sz="44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4" name="Управляющая кнопка: далее 3">
            <a:hlinkClick r:id="rId3" action="ppaction://hlinksldjump" highlightClick="1"/>
          </p:cNvPr>
          <p:cNvSpPr/>
          <p:nvPr/>
        </p:nvSpPr>
        <p:spPr>
          <a:xfrm>
            <a:off x="2771800" y="5733256"/>
            <a:ext cx="1368152" cy="864096"/>
          </a:xfrm>
          <a:prstGeom prst="actionButtonForwardNex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50" advClick="0" advTm="10">
        <p:dissolve/>
      </p:transition>
    </mc:Choice>
    <mc:Fallback>
      <p:transition advClick="0" advTm="1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852936"/>
            <a:ext cx="8784976" cy="3744416"/>
          </a:xfrm>
        </p:spPr>
        <p:txBody>
          <a:bodyPr/>
          <a:lstStyle/>
          <a:p>
            <a:r>
              <a:rPr lang="ru-RU" sz="2000" dirty="0" smtClean="0"/>
              <a:t>продолжать расширять и уточнять представления детей об окружающем мире, учить анализировать, устанавливать причинно-следственные связи,</a:t>
            </a:r>
          </a:p>
          <a:p>
            <a:r>
              <a:rPr lang="ru-RU" sz="2000" dirty="0" smtClean="0"/>
              <a:t>закреплять и расширять представления детей о зимующих птицах</a:t>
            </a:r>
          </a:p>
          <a:p>
            <a:r>
              <a:rPr lang="ru-RU" sz="2000" dirty="0" smtClean="0"/>
              <a:t>формировать умения различать и называть птиц</a:t>
            </a:r>
          </a:p>
          <a:p>
            <a:r>
              <a:rPr lang="ru-RU" sz="2000" dirty="0" smtClean="0"/>
              <a:t>обогащать речевой словарь детей существительными, обозначающими птиц</a:t>
            </a:r>
          </a:p>
          <a:p>
            <a:r>
              <a:rPr lang="ru-RU" sz="2000" dirty="0" smtClean="0"/>
              <a:t>продолжать знакомить с разными способами                              образования слов</a:t>
            </a:r>
          </a:p>
          <a:p>
            <a:r>
              <a:rPr lang="ru-RU" sz="2000" dirty="0" smtClean="0"/>
              <a:t>развивать связную речь. 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1124744"/>
            <a:ext cx="61926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Cambria" pitchFamily="18" charset="0"/>
              </a:rPr>
              <a:t>формировать у детей систему элементарных экологических знаний о зимующих птицах.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55576" y="2348880"/>
            <a:ext cx="13202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Cambria" pitchFamily="18" charset="0"/>
              </a:rPr>
              <a:t>Задачи</a:t>
            </a:r>
            <a:r>
              <a:rPr lang="ru-RU" sz="2400" b="1" dirty="0" smtClean="0">
                <a:latin typeface="Cambria" pitchFamily="18" charset="0"/>
              </a:rPr>
              <a:t>:</a:t>
            </a:r>
            <a:endParaRPr lang="ru-RU" sz="2400" b="1" dirty="0">
              <a:latin typeface="Cambria" pitchFamily="18" charset="0"/>
            </a:endParaRPr>
          </a:p>
        </p:txBody>
      </p:sp>
      <p:pic>
        <p:nvPicPr>
          <p:cNvPr id="6" name="Рисунок 5" descr="126592983_element21 (1)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2650405" cy="2376264"/>
          </a:xfrm>
          <a:prstGeom prst="rect">
            <a:avLst/>
          </a:prstGeom>
        </p:spPr>
      </p:pic>
      <p:pic>
        <p:nvPicPr>
          <p:cNvPr id="7" name="Рисунок 6" descr="20829092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705801" y="4419801"/>
            <a:ext cx="2438199" cy="24381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lum/>
          </a:blip>
          <a:srcRect/>
          <a:stretch>
            <a:fillRect t="-2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4797152"/>
            <a:ext cx="2880320" cy="1368152"/>
          </a:xfrm>
          <a:ln>
            <a:noFill/>
          </a:ln>
          <a:effectLst>
            <a:softEdge rad="3175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sz="3200" dirty="0" smtClean="0"/>
              <a:t>РАУНД 1  "ЗАГАДКИ"</a:t>
            </a:r>
            <a:endParaRPr lang="ru-RU" sz="32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кнопка1">
            <a:hlinkClick r:id="" action="ppaction://noaction" highlightClick="1"/>
          </p:cNvPr>
          <p:cNvSpPr/>
          <p:nvPr/>
        </p:nvSpPr>
        <p:spPr>
          <a:xfrm>
            <a:off x="899592" y="3861048"/>
            <a:ext cx="2637455" cy="1949916"/>
          </a:xfrm>
          <a:prstGeom prst="actionButtonBlan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122" name="Объект 4"/>
          <p:cNvSpPr>
            <a:spLocks noGrp="1"/>
          </p:cNvSpPr>
          <p:nvPr>
            <p:ph idx="1"/>
          </p:nvPr>
        </p:nvSpPr>
        <p:spPr>
          <a:xfrm>
            <a:off x="2699792" y="692696"/>
            <a:ext cx="3786200" cy="2357440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sz="2400" b="1" dirty="0" smtClean="0">
                <a:latin typeface="Corbel" pitchFamily="34" charset="0"/>
              </a:rPr>
              <a:t>В серой шубке перьевой,</a:t>
            </a:r>
          </a:p>
          <a:p>
            <a:pPr marL="0" indent="0">
              <a:buFont typeface="Arial" charset="0"/>
              <a:buNone/>
            </a:pPr>
            <a:r>
              <a:rPr lang="ru-RU" sz="2400" b="1" dirty="0" smtClean="0">
                <a:latin typeface="Corbel" pitchFamily="34" charset="0"/>
              </a:rPr>
              <a:t>И в морозы он герой.</a:t>
            </a:r>
          </a:p>
          <a:p>
            <a:pPr marL="0" indent="0">
              <a:buFont typeface="Arial" charset="0"/>
              <a:buNone/>
            </a:pPr>
            <a:r>
              <a:rPr lang="ru-RU" sz="2400" b="1" dirty="0" smtClean="0">
                <a:latin typeface="Corbel" pitchFamily="34" charset="0"/>
              </a:rPr>
              <a:t>Назови его скорей!</a:t>
            </a:r>
          </a:p>
          <a:p>
            <a:pPr marL="0" indent="0">
              <a:buFont typeface="Arial" charset="0"/>
              <a:buNone/>
            </a:pPr>
            <a:r>
              <a:rPr lang="ru-RU" sz="2400" b="1" dirty="0" smtClean="0">
                <a:latin typeface="Corbel" pitchFamily="34" charset="0"/>
              </a:rPr>
              <a:t>Кто там скачет?...</a:t>
            </a:r>
          </a:p>
          <a:p>
            <a:pPr marL="0" indent="0">
              <a:buFont typeface="Arial" charset="0"/>
              <a:buNone/>
            </a:pPr>
            <a:endParaRPr lang="ru-RU" sz="4000" b="1" dirty="0" smtClean="0">
              <a:latin typeface="Corbel" pitchFamily="34" charset="0"/>
            </a:endParaRPr>
          </a:p>
        </p:txBody>
      </p:sp>
      <p:sp>
        <p:nvSpPr>
          <p:cNvPr id="2" name="vorobey" hidden="1">
            <a:hlinkClick r:id="" action="ppaction://noaction" highlightClick="1"/>
          </p:cNvPr>
          <p:cNvSpPr/>
          <p:nvPr/>
        </p:nvSpPr>
        <p:spPr>
          <a:xfrm>
            <a:off x="827584" y="4038218"/>
            <a:ext cx="2637455" cy="1949916"/>
          </a:xfrm>
          <a:prstGeom prst="actionButtonBlan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vorobey1" descr="vorobey.jpg">
            <a:hlinkClick r:id="" action="ppaction://macro?name=PlayerCorrect1">
              <a:snd r:embed="rId2" name="applause.wav"/>
            </a:hlinkClick>
          </p:cNvPr>
          <p:cNvPicPr>
            <a:picLocks noChangeAspect="1"/>
          </p:cNvPicPr>
          <p:nvPr/>
        </p:nvPicPr>
        <p:blipFill rotWithShape="1">
          <a:blip r:embed="rId3" cstate="email"/>
          <a:srcRect/>
          <a:stretch/>
        </p:blipFill>
        <p:spPr bwMode="auto">
          <a:xfrm>
            <a:off x="1214414" y="4357694"/>
            <a:ext cx="2080391" cy="1380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11" name="vorobey">
            <a:hlinkClick r:id="" action="ppaction://noaction" highlightClick="1"/>
          </p:cNvPr>
          <p:cNvSpPr/>
          <p:nvPr/>
        </p:nvSpPr>
        <p:spPr>
          <a:xfrm>
            <a:off x="5724128" y="3861048"/>
            <a:ext cx="2637455" cy="1949916"/>
          </a:xfrm>
          <a:prstGeom prst="actionButtonBlan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8" name="goluv" descr="http://altado.ru/d/100361/d/50_18.jpg">
            <a:hlinkClick r:id="" action="ppaction://macro?name=PlayerInCorrect1minus">
              <a:snd r:embed="rId4" name="wind.wav"/>
            </a:hlinkClick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0617" y="4251779"/>
            <a:ext cx="1944216" cy="1522793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smiles2" descr="http://s19.rimg.info/abb536c18089f3d087bf62f6773e6c21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8584" y="620688"/>
            <a:ext cx="1504596" cy="15045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smiles1" descr="C:\Users\xxx\Pictures\smilik.gi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96752" y="1561830"/>
            <a:ext cx="1854634" cy="17557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45061E-6 L -0.40607 0.1050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13" y="52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0608 0.10502 L 0.04375 0.38353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83" y="13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34166E-7 L 0.31597 -0.0763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99" y="-38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95736" y="548680"/>
            <a:ext cx="4392488" cy="1728192"/>
          </a:xfrm>
        </p:spPr>
        <p:txBody>
          <a:bodyPr/>
          <a:lstStyle/>
          <a:p>
            <a:pPr marL="0" indent="0">
              <a:buNone/>
              <a:defRPr/>
            </a:pPr>
            <a:r>
              <a:rPr kumimoji="0" lang="ru-RU" sz="2400" b="1" dirty="0" smtClean="0">
                <a:solidFill>
                  <a:schemeClr val="accent5">
                    <a:lumMod val="50000"/>
                  </a:schemeClr>
                </a:solidFill>
                <a:latin typeface="Corbel" pitchFamily="34" charset="0"/>
              </a:rPr>
              <a:t>В лесу под щебет, звон и свист</a:t>
            </a:r>
          </a:p>
          <a:p>
            <a:pPr>
              <a:buNone/>
              <a:defRPr/>
            </a:pPr>
            <a:r>
              <a:rPr kumimoji="0" lang="ru-RU" sz="2400" b="1" dirty="0" smtClean="0">
                <a:solidFill>
                  <a:schemeClr val="accent5">
                    <a:lumMod val="50000"/>
                  </a:schemeClr>
                </a:solidFill>
                <a:latin typeface="Corbel" pitchFamily="34" charset="0"/>
              </a:rPr>
              <a:t> Стучит лесной Телеграфист:</a:t>
            </a:r>
          </a:p>
          <a:p>
            <a:pPr>
              <a:buNone/>
              <a:defRPr/>
            </a:pPr>
            <a:r>
              <a:rPr kumimoji="0" lang="ru-RU" sz="2400" b="1" dirty="0" smtClean="0">
                <a:solidFill>
                  <a:schemeClr val="accent5">
                    <a:lumMod val="50000"/>
                  </a:schemeClr>
                </a:solidFill>
                <a:latin typeface="Corbel" pitchFamily="34" charset="0"/>
              </a:rPr>
              <a:t>«Здорово, дрозд приятель!»</a:t>
            </a:r>
          </a:p>
          <a:p>
            <a:pPr>
              <a:buNone/>
              <a:defRPr/>
            </a:pPr>
            <a:r>
              <a:rPr kumimoji="0" lang="ru-RU" sz="2400" b="1" dirty="0" smtClean="0">
                <a:solidFill>
                  <a:schemeClr val="accent5">
                    <a:lumMod val="50000"/>
                  </a:schemeClr>
                </a:solidFill>
                <a:latin typeface="Corbel" pitchFamily="34" charset="0"/>
              </a:rPr>
              <a:t>И ставит подпись…</a:t>
            </a:r>
            <a:endParaRPr lang="ru-RU" sz="2400" dirty="0"/>
          </a:p>
        </p:txBody>
      </p:sp>
      <p:sp>
        <p:nvSpPr>
          <p:cNvPr id="13" name="vorobey">
            <a:hlinkClick r:id="" action="ppaction://noaction" highlightClick="1"/>
          </p:cNvPr>
          <p:cNvSpPr/>
          <p:nvPr/>
        </p:nvSpPr>
        <p:spPr>
          <a:xfrm rot="5400000">
            <a:off x="1334491" y="3699889"/>
            <a:ext cx="2520278" cy="1949916"/>
          </a:xfrm>
          <a:prstGeom prst="actionButtonBlan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dyatel">
            <a:hlinkClick r:id="" action="ppaction://macro?name=PlayerCorrect12">
              <a:snd r:embed="rId2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3" cstate="email">
            <a:extLst/>
          </a:blip>
          <a:srcRect/>
          <a:stretch>
            <a:fillRect/>
          </a:stretch>
        </p:blipFill>
        <p:spPr bwMode="auto">
          <a:xfrm>
            <a:off x="1763688" y="3659633"/>
            <a:ext cx="1570999" cy="1979294"/>
          </a:xfrm>
          <a:prstGeom prst="rect">
            <a:avLst/>
          </a:prstGeom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</p:pic>
      <p:sp>
        <p:nvSpPr>
          <p:cNvPr id="14" name="vorobey">
            <a:hlinkClick r:id="" action="ppaction://noaction" highlightClick="1"/>
          </p:cNvPr>
          <p:cNvSpPr/>
          <p:nvPr/>
        </p:nvSpPr>
        <p:spPr>
          <a:xfrm rot="5400000">
            <a:off x="5022634" y="3699889"/>
            <a:ext cx="2520278" cy="1949916"/>
          </a:xfrm>
          <a:prstGeom prst="actionButtonBlan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050" name="solovey" descr="http://www.stihi.ru/pics/2011/05/03/4716.jpg">
            <a:hlinkClick r:id="" action="ppaction://macro?name=PlayerInCorrect12minus">
              <a:snd r:embed="rId4" name="wind.wav"/>
            </a:hlinkClick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7179" y="3666854"/>
            <a:ext cx="1444008" cy="201598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smiles21" descr="C:\Users\xxx\Pictures\smilik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84784" y="487960"/>
            <a:ext cx="1854634" cy="17557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smiles22" descr="http://s19.rimg.info/abb536c18089f3d087bf62f6773e6c21.gi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8584" y="620688"/>
            <a:ext cx="1504596" cy="15045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smiles211" descr="C:\Users\xxx\Pictures\smilik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37529" y="2396080"/>
            <a:ext cx="1854634" cy="17557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275 -0.0007 L 0.29323 -0.0770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99" y="-381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57622E-6 L 0.27622 -0.1242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19" y="-62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45061E-6 L -0.40607 0.1050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13" y="52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0608 0.10502 L 0.04375 0.38353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83" y="13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27784" y="764704"/>
            <a:ext cx="3744416" cy="1872208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smtClean="0">
                <a:latin typeface="Corbel" pitchFamily="34" charset="0"/>
              </a:rPr>
              <a:t>Эти птицы рядом с нами –</a:t>
            </a:r>
          </a:p>
          <a:p>
            <a:pPr marL="0" indent="0">
              <a:buNone/>
            </a:pPr>
            <a:r>
              <a:rPr lang="ru-RU" sz="2400" b="1" dirty="0" smtClean="0">
                <a:latin typeface="Corbel" pitchFamily="34" charset="0"/>
              </a:rPr>
              <a:t>Мы зовём их сизарями,</a:t>
            </a:r>
          </a:p>
          <a:p>
            <a:pPr marL="0" indent="0">
              <a:buNone/>
            </a:pPr>
            <a:r>
              <a:rPr lang="ru-RU" sz="2400" b="1" dirty="0" smtClean="0">
                <a:latin typeface="Corbel" pitchFamily="34" charset="0"/>
              </a:rPr>
              <a:t>И зимой в мороз и голод</a:t>
            </a:r>
          </a:p>
          <a:p>
            <a:pPr marL="0" indent="0">
              <a:buNone/>
            </a:pPr>
            <a:r>
              <a:rPr lang="ru-RU" sz="2400" b="1" dirty="0" smtClean="0">
                <a:latin typeface="Corbel" pitchFamily="34" charset="0"/>
              </a:rPr>
              <a:t>Не покинет город…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vorobey">
            <a:hlinkClick r:id="" action="ppaction://macro?name=PlayerCorrect100" highlightClick="1"/>
          </p:cNvPr>
          <p:cNvSpPr/>
          <p:nvPr/>
        </p:nvSpPr>
        <p:spPr>
          <a:xfrm>
            <a:off x="878581" y="3388091"/>
            <a:ext cx="2808312" cy="2176008"/>
          </a:xfrm>
          <a:prstGeom prst="actionButtonBlan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vorobey">
            <a:hlinkClick r:id="" action="ppaction://macro?name=PlayerCorrect100" highlightClick="1"/>
          </p:cNvPr>
          <p:cNvSpPr/>
          <p:nvPr/>
        </p:nvSpPr>
        <p:spPr>
          <a:xfrm>
            <a:off x="5153666" y="3388091"/>
            <a:ext cx="2870859" cy="2132120"/>
          </a:xfrm>
          <a:prstGeom prst="actionButtonBlan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7" name="golulb" descr="http://altado.ru/d/100361/d/50_18.jpg">
            <a:hlinkClick r:id="" action="ppaction://macro?name=PlayerCorrect13">
              <a:snd r:embed="rId2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573016"/>
            <a:ext cx="2305999" cy="180615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vorona" descr="http://storage.pressfoto.ru/2011.03/5480426626046fbf1ad2dfcb326811e43bc1fecf88_s.jpg">
            <a:hlinkClick r:id="" action="ppaction://macro?name=PlayerInCorrect13minus">
              <a:snd r:embed="rId4" name="wind.wav"/>
            </a:hlinkClick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605" y="3676123"/>
            <a:ext cx="2339359" cy="165618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smiles31" descr="C:\Users\xxx\Pictures\smilik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84784" y="379688"/>
            <a:ext cx="1854634" cy="17557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smiles32" descr="C:\Users\xxx\Pictures\smilik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94147" y="1281664"/>
            <a:ext cx="1854634" cy="17557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smiles33" descr="C:\Users\xxx\Pictures\smilik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56634" y="2393360"/>
            <a:ext cx="1854634" cy="17557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smiles34" descr="http://s19.rimg.info/abb536c18089f3d087bf62f6773e6c21.gi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8584" y="620688"/>
            <a:ext cx="1504596" cy="15045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275 -0.0007 L 0.29323 -0.0770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99" y="-381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275 -0.0007 L 0.29323 -0.0770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99" y="-381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275 -0.0007 L 0.29323 -0.0770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99" y="-38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45061E-6 L -0.40607 0.1050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13" y="52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0608 0.10502 L 0.04375 0.38353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83" y="13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87824" y="836712"/>
            <a:ext cx="3505426" cy="1906161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>
                <a:latin typeface="Corbel" pitchFamily="34" charset="0"/>
              </a:rPr>
              <a:t>Эта</a:t>
            </a:r>
            <a:r>
              <a:rPr lang="ru-RU" sz="2400" b="1" dirty="0">
                <a:solidFill>
                  <a:srgbClr val="002060"/>
                </a:solidFill>
                <a:latin typeface="Corbel" pitchFamily="34" charset="0"/>
              </a:rPr>
              <a:t> птица так болтлива,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002060"/>
                </a:solidFill>
                <a:latin typeface="Corbel" pitchFamily="34" charset="0"/>
              </a:rPr>
              <a:t>Воровата, суетлива,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002060"/>
                </a:solidFill>
                <a:latin typeface="Corbel" pitchFamily="34" charset="0"/>
              </a:rPr>
              <a:t>Стрекотунья, белобока, </a:t>
            </a:r>
          </a:p>
          <a:p>
            <a:pPr marL="0" indent="0">
              <a:buNone/>
            </a:pPr>
            <a:r>
              <a:rPr lang="ru-RU" sz="2400" b="1" dirty="0">
                <a:solidFill>
                  <a:srgbClr val="002060"/>
                </a:solidFill>
                <a:latin typeface="Corbel" pitchFamily="34" charset="0"/>
              </a:rPr>
              <a:t>А зовут её…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vorobey">
            <a:hlinkClick r:id="" action="ppaction://macro?name=PlayerCorrect100" highlightClick="1"/>
          </p:cNvPr>
          <p:cNvSpPr/>
          <p:nvPr/>
        </p:nvSpPr>
        <p:spPr>
          <a:xfrm rot="5400000">
            <a:off x="1508611" y="3245932"/>
            <a:ext cx="2526377" cy="2448272"/>
          </a:xfrm>
          <a:prstGeom prst="actionButtonBlan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vorobey">
            <a:hlinkClick r:id="" action="ppaction://macro?name=PlayerCorrect100" highlightClick="1"/>
          </p:cNvPr>
          <p:cNvSpPr/>
          <p:nvPr/>
        </p:nvSpPr>
        <p:spPr>
          <a:xfrm rot="5400000">
            <a:off x="5289779" y="3588225"/>
            <a:ext cx="2811320" cy="2048628"/>
          </a:xfrm>
          <a:prstGeom prst="actionButtonBlan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22" name="soroka" descr="http://us.cdn3.123rf.com/168nwm/basel101658/basel1016581005/basel101658100500100/7038637-sroka-ilustracji-na-biaa--ym-tle.jpg">
            <a:hlinkClick r:id="" action="ppaction://macro?name=PlayerCorrect14">
              <a:snd r:embed="rId2" name="applause.wav"/>
            </a:hlinkClick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9751" y="3436010"/>
            <a:ext cx="1571375" cy="229557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vorona1" descr="http://storage.pressfoto.ru/2011.03/5480426626046fbf1ad2dfcb326811e43bc1fecf88_s.jpg">
            <a:hlinkClick r:id="" action="ppaction://macro?name=PlayerInCorrect14minus">
              <a:snd r:embed="rId4" name="wind.wav"/>
            </a:hlinkClick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35695" y="3429000"/>
            <a:ext cx="1956923" cy="201622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smiles41" descr="C:\Users\xxx\Pictures\smilik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72989" y="306190"/>
            <a:ext cx="1474309" cy="13956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smiles42" descr="C:\Users\xxx\Pictures\smilik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22132" y="1268760"/>
            <a:ext cx="1521011" cy="14398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smiles43" descr="C:\Users\xxx\Pictures\smilik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8720" y="2290498"/>
            <a:ext cx="1526976" cy="14455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smiles44" descr="C:\Users\xxx\Pictures\smilik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14305" y="3436010"/>
            <a:ext cx="1526976" cy="14455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smiles45" descr="http://s19.rimg.info/abb536c18089f3d087bf62f6773e6c21.gi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8584" y="620688"/>
            <a:ext cx="1504596" cy="15045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60025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-8.09623E-7 L 0.27674 -0.0654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37" y="-328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68332E-7 L 0.2875 -0.0726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75" y="-363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9956E-6 L 0.30139 -0.0751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69" y="-377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4.67731E-6 L 0.29427 -0.0740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22" y="-37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0608 0.10502 L 0.04375 0.3835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83" y="13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45061E-6 L -0.40607 0.10502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13" y="52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vorobey">
            <a:hlinkClick r:id="" action="ppaction://macro?name=PlayerCorrect100" highlightClick="1"/>
          </p:cNvPr>
          <p:cNvSpPr/>
          <p:nvPr/>
        </p:nvSpPr>
        <p:spPr>
          <a:xfrm rot="5400000">
            <a:off x="1441746" y="3597899"/>
            <a:ext cx="2651077" cy="2457302"/>
          </a:xfrm>
          <a:prstGeom prst="actionButtonBlan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vorobey">
            <a:hlinkClick r:id="" action="ppaction://macro?name=PlayerCorrect100" highlightClick="1"/>
          </p:cNvPr>
          <p:cNvSpPr/>
          <p:nvPr/>
        </p:nvSpPr>
        <p:spPr>
          <a:xfrm>
            <a:off x="5264720" y="3685767"/>
            <a:ext cx="2928938" cy="2088232"/>
          </a:xfrm>
          <a:prstGeom prst="actionButtonBlank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097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620688"/>
            <a:ext cx="4674228" cy="268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sinica" descr="http://www.yaplakal.com/uploads/post-3-1165051814.jpg">
            <a:hlinkClick r:id="" action="ppaction://macro?name=PlayerCorrect15">
              <a:snd r:embed="rId3" name="applause.wav"/>
            </a:hlinkClick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510601" y="3905544"/>
            <a:ext cx="2437175" cy="164867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snegir" descr="http://storage.pressfoto.ru/2011.11/9065528806abaae2d00dd65444bfd5cfd981409a3e_s.jpg">
            <a:hlinkClick r:id="" action="ppaction://macro?name=PlayerInCorrect15minus">
              <a:snd r:embed="rId5" name="wind.wav"/>
            </a:hlinkClick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63688" y="3717032"/>
            <a:ext cx="1969631" cy="216024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smiles51" descr="C:\Users\xxx\Pictures\smilik.gi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61590" y="116632"/>
            <a:ext cx="1474309" cy="13956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smiles52" descr="C:\Users\xxx\Pictures\smilik.gi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3347" y="1268760"/>
            <a:ext cx="1474309" cy="13956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smiles53" descr="C:\Users\xxx\Pictures\smilik.gi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93178" y="2424700"/>
            <a:ext cx="1474309" cy="13956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smiles54" descr="C:\Users\xxx\Pictures\smilik.gi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93175" y="3523248"/>
            <a:ext cx="1474309" cy="13956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smiles55" descr="C:\Users\xxx\Pictures\smilik.gi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93177" y="4612392"/>
            <a:ext cx="1474309" cy="13956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smiles56" descr="http://s19.rimg.info/abb536c18089f3d087bf62f6773e6c21.gif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8584" y="620688"/>
            <a:ext cx="1504596" cy="15045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527229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0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40805E-6 L 0.21215 -0.0492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08" y="-247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79759E-6 L 0.21458 -0.0594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29" y="-298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90377E-6 L 0.21563 -0.0603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81" y="-303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1189E-6 L 0.22344 -0.0525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63" y="-263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78348E-6 L 0.23125 -0.0536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563" y="-26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45061E-6 L -0.40607 0.1050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13" y="52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0608 0.10502 L 0.04375 0.38353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83" y="13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1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C10389957999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AA03D9D-1A7C-4E82-89E1-AD4A2CA13FE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TC103899579990</Template>
  <TotalTime>2883</TotalTime>
  <Words>152</Words>
  <Application>Microsoft Office PowerPoint</Application>
  <PresentationFormat>Экран (4:3)</PresentationFormat>
  <Paragraphs>28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TC103899579990</vt:lpstr>
      <vt:lpstr>Викторина "Зимующие птицы" для детей старшей коррекционной группы</vt:lpstr>
      <vt:lpstr>Цель:</vt:lpstr>
      <vt:lpstr>РАУНД 1  "ЗАГАДКИ"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Зимующие птицы</dc:title>
  <dc:creator>xxx;Юлчебаева Н.С.</dc:creator>
  <cp:lastModifiedBy>Microsoft Office</cp:lastModifiedBy>
  <cp:revision>387</cp:revision>
  <dcterms:modified xsi:type="dcterms:W3CDTF">2017-12-28T12:24:52Z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TC103899579990</vt:lpwstr>
  </property>
</Properties>
</file>