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2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23.12.2015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23.12.2015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23.12.2015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23.12.2015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23.12.2015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23.12.2015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23.12.2015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23.12.2015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23.12.2015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23.12.2015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23.12.2015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linda6035.ucoz.ru/" TargetMode="Externa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 cstate="email">
            <a:duotone>
              <a:prstClr val="black"/>
              <a:schemeClr val="accent2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1500166" y="142852"/>
            <a:ext cx="7500990" cy="6572296"/>
          </a:xfrm>
          <a:prstGeom prst="rect">
            <a:avLst/>
          </a:prstGeom>
          <a:blipFill>
            <a:blip r:embed="rId13" cstate="email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42844" y="142852"/>
            <a:ext cx="1214446" cy="6572296"/>
          </a:xfrm>
          <a:prstGeom prst="rect">
            <a:avLst/>
          </a:prstGeom>
          <a:blipFill>
            <a:blip r:embed="rId13" cstate="email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40" name="Рисунок 39" descr="0_b4102_1793a431_S.png"/>
          <p:cNvPicPr>
            <a:picLocks noChangeAspect="1"/>
          </p:cNvPicPr>
          <p:nvPr/>
        </p:nvPicPr>
        <p:blipFill>
          <a:blip r:embed="rId14" cstate="email"/>
          <a:stretch>
            <a:fillRect/>
          </a:stretch>
        </p:blipFill>
        <p:spPr>
          <a:xfrm>
            <a:off x="214282" y="3071810"/>
            <a:ext cx="522290" cy="456133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42844" y="6500834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  <a:hlinkClick r:id="rId15"/>
              </a:rPr>
              <a:t>http://linda6035.ucoz.ru/</a:t>
            </a:r>
            <a:endParaRPr lang="ru-RU" sz="800" dirty="0">
              <a:solidFill>
                <a:srgbClr val="4F81BD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img-fotki.yandex.ru/get/9299/134091466.f5/0_d4d6e_ccd0a668_S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 flipH="1">
            <a:off x="285720" y="5072074"/>
            <a:ext cx="1009650" cy="1428750"/>
          </a:xfrm>
          <a:prstGeom prst="rect">
            <a:avLst/>
          </a:prstGeom>
          <a:noFill/>
        </p:spPr>
      </p:pic>
      <p:pic>
        <p:nvPicPr>
          <p:cNvPr id="17412" name="Picture 4" descr="http://img-fotki.yandex.ru/get/6613/134091466.a/0_8eae3_6ea58e84_S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285720" y="1500174"/>
            <a:ext cx="1071570" cy="1190633"/>
          </a:xfrm>
          <a:prstGeom prst="rect">
            <a:avLst/>
          </a:prstGeom>
          <a:noFill/>
        </p:spPr>
      </p:pic>
      <p:pic>
        <p:nvPicPr>
          <p:cNvPr id="17414" name="Picture 6" descr="http://img-fotki.yandex.ru/get/9300/134091466.c5/0_c98b9_19d24419_S"/>
          <p:cNvPicPr>
            <a:picLocks noChangeAspect="1" noChangeArrowheads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142844" y="0"/>
            <a:ext cx="1214446" cy="1214446"/>
          </a:xfrm>
          <a:prstGeom prst="rect">
            <a:avLst/>
          </a:prstGeom>
          <a:noFill/>
        </p:spPr>
      </p:pic>
      <p:pic>
        <p:nvPicPr>
          <p:cNvPr id="17418" name="Picture 10" descr="http://img-fotki.yandex.ru/get/4904/134091466.f5/0_d4d6d_4740c1eb_S"/>
          <p:cNvPicPr>
            <a:picLocks noChangeAspect="1" noChangeArrowheads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142844" y="3000372"/>
            <a:ext cx="1176112" cy="642942"/>
          </a:xfrm>
          <a:prstGeom prst="rect">
            <a:avLst/>
          </a:prstGeom>
          <a:noFill/>
        </p:spPr>
      </p:pic>
      <p:pic>
        <p:nvPicPr>
          <p:cNvPr id="17420" name="Picture 12" descr="http://img-fotki.yandex.ru/get/9558/134091466.9a/0_c0378_bebb161_S"/>
          <p:cNvPicPr>
            <a:picLocks noChangeAspect="1" noChangeArrowheads="1"/>
          </p:cNvPicPr>
          <p:nvPr/>
        </p:nvPicPr>
        <p:blipFill>
          <a:blip r:embed="rId20" cstate="email"/>
          <a:srcRect/>
          <a:stretch>
            <a:fillRect/>
          </a:stretch>
        </p:blipFill>
        <p:spPr bwMode="auto">
          <a:xfrm>
            <a:off x="214282" y="4000504"/>
            <a:ext cx="1043121" cy="78581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71670" y="2357430"/>
            <a:ext cx="6643734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1500" b="1" dirty="0" err="1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Алкены</a:t>
            </a: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72198" y="5072074"/>
            <a:ext cx="30905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Учитель химии </a:t>
            </a:r>
          </a:p>
          <a:p>
            <a:r>
              <a:rPr lang="ru-RU" dirty="0" smtClean="0"/>
              <a:t>МАОУ «СОШ №16» г. Губкин</a:t>
            </a:r>
          </a:p>
          <a:p>
            <a:r>
              <a:rPr lang="ru-RU" dirty="0" smtClean="0"/>
              <a:t>Белгородской области</a:t>
            </a:r>
          </a:p>
          <a:p>
            <a:r>
              <a:rPr lang="ru-RU" dirty="0" smtClean="0"/>
              <a:t>Горбунова Наталья Павловна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74638"/>
            <a:ext cx="7186634" cy="1143000"/>
          </a:xfrm>
        </p:spPr>
        <p:txBody>
          <a:bodyPr/>
          <a:lstStyle/>
          <a:p>
            <a:r>
              <a:rPr lang="ru-RU" dirty="0" smtClean="0"/>
              <a:t>Химические свойства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928670"/>
            <a:ext cx="7186634" cy="5643602"/>
          </a:xfrm>
        </p:spPr>
        <p:txBody>
          <a:bodyPr/>
          <a:lstStyle/>
          <a:p>
            <a:pPr marL="571500" indent="-571500" algn="ctr">
              <a:buNone/>
            </a:pPr>
            <a:r>
              <a:rPr lang="en-US" dirty="0" smtClean="0"/>
              <a:t>III.   </a:t>
            </a:r>
            <a:r>
              <a:rPr lang="ru-RU" dirty="0" smtClean="0"/>
              <a:t>Реакции с разрывом связи С</a:t>
            </a:r>
            <a:r>
              <a:rPr lang="en-US" dirty="0" smtClean="0"/>
              <a:t>-</a:t>
            </a:r>
            <a:r>
              <a:rPr lang="ru-RU" dirty="0" smtClean="0"/>
              <a:t>С</a:t>
            </a:r>
            <a:r>
              <a:rPr lang="en-US" dirty="0" smtClean="0"/>
              <a:t>, C-H</a:t>
            </a:r>
            <a:endParaRPr lang="ru-RU" dirty="0" smtClean="0"/>
          </a:p>
          <a:p>
            <a:pPr marL="514350" indent="-514350" algn="just">
              <a:buNone/>
            </a:pPr>
            <a:r>
              <a:rPr lang="ru-RU" dirty="0" smtClean="0"/>
              <a:t>  Окисление :</a:t>
            </a:r>
          </a:p>
          <a:p>
            <a:pPr marL="514350" indent="-514350" algn="just">
              <a:buNone/>
            </a:pPr>
            <a:r>
              <a:rPr lang="ru-RU" dirty="0" smtClean="0"/>
              <a:t>а)</a:t>
            </a:r>
            <a:r>
              <a:rPr lang="en-US" dirty="0" smtClean="0"/>
              <a:t>CH</a:t>
            </a:r>
            <a:r>
              <a:rPr lang="ru-RU" sz="1600" dirty="0" smtClean="0"/>
              <a:t>2</a:t>
            </a:r>
            <a:r>
              <a:rPr lang="en-US" dirty="0" smtClean="0"/>
              <a:t>=CH</a:t>
            </a:r>
            <a:r>
              <a:rPr lang="ru-RU" sz="1600" dirty="0" smtClean="0"/>
              <a:t>2</a:t>
            </a:r>
            <a:r>
              <a:rPr lang="en-US" dirty="0" smtClean="0"/>
              <a:t>+ </a:t>
            </a:r>
            <a:r>
              <a:rPr lang="ru-RU" dirty="0" smtClean="0"/>
              <a:t>1/2О</a:t>
            </a:r>
            <a:r>
              <a:rPr lang="en-US" sz="1800" dirty="0" smtClean="0"/>
              <a:t>2</a:t>
            </a:r>
            <a:r>
              <a:rPr lang="en-US" dirty="0" smtClean="0"/>
              <a:t> </a:t>
            </a:r>
            <a:r>
              <a:rPr lang="en-US" dirty="0" smtClean="0">
                <a:latin typeface="Times New Roman"/>
                <a:cs typeface="Times New Roman"/>
              </a:rPr>
              <a:t>→ </a:t>
            </a:r>
            <a:r>
              <a:rPr lang="ru-RU" dirty="0" smtClean="0"/>
              <a:t> </a:t>
            </a:r>
            <a:r>
              <a:rPr lang="en-US" dirty="0" smtClean="0"/>
              <a:t>CH</a:t>
            </a:r>
            <a:r>
              <a:rPr lang="en-US" sz="1600" dirty="0" smtClean="0"/>
              <a:t>2</a:t>
            </a:r>
            <a:r>
              <a:rPr lang="en-US" dirty="0" smtClean="0"/>
              <a:t>-CH</a:t>
            </a:r>
            <a:r>
              <a:rPr lang="en-US" sz="1600" dirty="0" smtClean="0"/>
              <a:t>2</a:t>
            </a:r>
            <a:endParaRPr lang="en-US" dirty="0" smtClean="0"/>
          </a:p>
          <a:p>
            <a:pPr marL="514350" indent="-514350" algn="just">
              <a:buNone/>
            </a:pPr>
            <a:r>
              <a:rPr lang="en-US" dirty="0" smtClean="0"/>
              <a:t>   </a:t>
            </a:r>
            <a:r>
              <a:rPr lang="ru-RU" dirty="0" smtClean="0"/>
              <a:t>                                          О  </a:t>
            </a:r>
          </a:p>
          <a:p>
            <a:pPr marL="514350" indent="-514350" algn="just">
              <a:buNone/>
            </a:pPr>
            <a:r>
              <a:rPr lang="ru-RU" dirty="0" smtClean="0"/>
              <a:t>б) Реакция Вагнера:</a:t>
            </a:r>
          </a:p>
          <a:p>
            <a:pPr marL="514350" indent="-514350" algn="just">
              <a:buNone/>
            </a:pPr>
            <a:r>
              <a:rPr lang="en-US" dirty="0" smtClean="0"/>
              <a:t> </a:t>
            </a:r>
            <a:r>
              <a:rPr lang="ru-RU" dirty="0" smtClean="0"/>
              <a:t>3</a:t>
            </a:r>
            <a:r>
              <a:rPr lang="en-US" dirty="0" smtClean="0"/>
              <a:t>R-CH=CH-R’ + 2KMnO</a:t>
            </a:r>
            <a:r>
              <a:rPr lang="en-US" sz="1800" dirty="0" smtClean="0"/>
              <a:t>4</a:t>
            </a:r>
            <a:r>
              <a:rPr lang="en-US" dirty="0" smtClean="0"/>
              <a:t> + 4H</a:t>
            </a:r>
            <a:r>
              <a:rPr lang="en-US" sz="1800" dirty="0" smtClean="0"/>
              <a:t>2</a:t>
            </a:r>
            <a:r>
              <a:rPr lang="en-US" dirty="0" smtClean="0"/>
              <a:t>O </a:t>
            </a:r>
            <a:r>
              <a:rPr lang="en-US" dirty="0" smtClean="0">
                <a:latin typeface="Times New Roman"/>
                <a:cs typeface="Times New Roman"/>
              </a:rPr>
              <a:t>→ </a:t>
            </a:r>
            <a:r>
              <a:rPr lang="ru-RU" dirty="0" smtClean="0"/>
              <a:t> </a:t>
            </a:r>
            <a:endParaRPr lang="en-US" dirty="0" smtClean="0"/>
          </a:p>
          <a:p>
            <a:pPr marL="514350" indent="-514350" algn="just">
              <a:buNone/>
            </a:pPr>
            <a:r>
              <a:rPr lang="en-US" dirty="0" smtClean="0"/>
              <a:t>R-CHOH-CHOH-R’ + MnO</a:t>
            </a:r>
            <a:r>
              <a:rPr lang="en-US" sz="1600" dirty="0" smtClean="0"/>
              <a:t>2</a:t>
            </a:r>
            <a:r>
              <a:rPr lang="en-US" dirty="0" smtClean="0"/>
              <a:t> + 2KOH</a:t>
            </a:r>
          </a:p>
          <a:p>
            <a:pPr marL="514350" indent="-514350" algn="just">
              <a:buNone/>
            </a:pPr>
            <a:r>
              <a:rPr lang="en-US" dirty="0" smtClean="0"/>
              <a:t> </a:t>
            </a:r>
            <a:r>
              <a:rPr lang="ru-RU" dirty="0" smtClean="0"/>
              <a:t>в) горение </a:t>
            </a:r>
          </a:p>
          <a:p>
            <a:pPr marL="514350" indent="-514350" algn="just">
              <a:buNone/>
            </a:pPr>
            <a:r>
              <a:rPr lang="en-US" dirty="0" smtClean="0"/>
              <a:t>           </a:t>
            </a:r>
            <a:endParaRPr lang="ru-RU" dirty="0" smtClean="0"/>
          </a:p>
          <a:p>
            <a:pPr marL="514350" indent="-514350" algn="just">
              <a:buNone/>
            </a:pPr>
            <a:endParaRPr lang="en-US" dirty="0" smtClean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357818" y="2500306"/>
            <a:ext cx="500066" cy="2857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5965041" y="2536025"/>
            <a:ext cx="285752" cy="2143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74638"/>
            <a:ext cx="7043758" cy="1143000"/>
          </a:xfrm>
        </p:spPr>
        <p:txBody>
          <a:bodyPr/>
          <a:lstStyle/>
          <a:p>
            <a:r>
              <a:rPr lang="ru-RU" dirty="0" smtClean="0"/>
              <a:t>Получение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928670"/>
            <a:ext cx="7043758" cy="564360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Реакции </a:t>
            </a:r>
            <a:r>
              <a:rPr lang="ru-RU" b="1" dirty="0" smtClean="0"/>
              <a:t>элиминирования</a:t>
            </a:r>
          </a:p>
          <a:p>
            <a:pPr algn="ctr">
              <a:buNone/>
            </a:pPr>
            <a:r>
              <a:rPr lang="ru-RU" b="1" dirty="0" smtClean="0"/>
              <a:t>Правило Зайцева:</a:t>
            </a:r>
          </a:p>
          <a:p>
            <a:pPr algn="ctr">
              <a:buNone/>
            </a:pPr>
            <a:r>
              <a:rPr lang="ru-RU" sz="2400" b="1" i="1" dirty="0" smtClean="0"/>
              <a:t>При отщеплении молекул типа </a:t>
            </a:r>
            <a:r>
              <a:rPr lang="en-US" sz="2400" b="1" i="1" dirty="0" smtClean="0"/>
              <a:t>H-X (H-Hal, H-OH)</a:t>
            </a:r>
            <a:r>
              <a:rPr lang="ru-RU" sz="2400" b="1" i="1" dirty="0" smtClean="0"/>
              <a:t>  от несимметричного </a:t>
            </a:r>
            <a:r>
              <a:rPr lang="ru-RU" sz="2400" b="1" i="1" dirty="0" err="1" smtClean="0"/>
              <a:t>галогеноалкана</a:t>
            </a:r>
            <a:r>
              <a:rPr lang="ru-RU" sz="2400" b="1" i="1" dirty="0" smtClean="0"/>
              <a:t> или спирта атом водорода </a:t>
            </a:r>
            <a:r>
              <a:rPr lang="ru-RU" sz="2400" b="1" i="1" dirty="0" err="1" smtClean="0"/>
              <a:t>приемущественно</a:t>
            </a:r>
            <a:r>
              <a:rPr lang="ru-RU" sz="2400" b="1" i="1" dirty="0" smtClean="0"/>
              <a:t> отщепляется от того из соседних атомов углерода, который связан с наименьшим числом атомов водорода</a:t>
            </a:r>
          </a:p>
          <a:p>
            <a:pPr algn="just">
              <a:buNone/>
            </a:pP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143108" y="4857760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4786322"/>
            <a:ext cx="704299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74638"/>
            <a:ext cx="7043758" cy="1143000"/>
          </a:xfrm>
        </p:spPr>
        <p:txBody>
          <a:bodyPr/>
          <a:lstStyle/>
          <a:p>
            <a:r>
              <a:rPr lang="ru-RU" dirty="0" smtClean="0"/>
              <a:t>Получение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928670"/>
            <a:ext cx="7043758" cy="5643602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В ПРОМЫШЛЕННОСТИ 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Крекинг </a:t>
            </a:r>
            <a:r>
              <a:rPr lang="ru-RU" dirty="0" err="1" smtClean="0"/>
              <a:t>алканов</a:t>
            </a:r>
            <a:r>
              <a:rPr lang="ru-RU" dirty="0" smtClean="0"/>
              <a:t>:</a:t>
            </a:r>
          </a:p>
          <a:p>
            <a:pPr marL="514350" indent="-514350" algn="just">
              <a:buAutoNum type="arabicPeriod"/>
            </a:pPr>
            <a:endParaRPr lang="ru-RU" dirty="0" smtClean="0"/>
          </a:p>
          <a:p>
            <a:pPr marL="514350" indent="-514350" algn="just">
              <a:buAutoNum type="arabicPeriod"/>
            </a:pPr>
            <a:r>
              <a:rPr lang="ru-RU" dirty="0" smtClean="0"/>
              <a:t>Дегидрирование </a:t>
            </a:r>
            <a:r>
              <a:rPr lang="ru-RU" dirty="0" err="1" smtClean="0"/>
              <a:t>алканов</a:t>
            </a:r>
            <a:r>
              <a:rPr lang="ru-RU" dirty="0" smtClean="0"/>
              <a:t>(500</a:t>
            </a:r>
            <a:r>
              <a:rPr lang="ru-RU" dirty="0" smtClean="0">
                <a:latin typeface="Times New Roman"/>
                <a:cs typeface="Times New Roman"/>
              </a:rPr>
              <a:t>°С)</a:t>
            </a:r>
            <a:r>
              <a:rPr lang="ru-RU" dirty="0" smtClean="0"/>
              <a:t>:</a:t>
            </a:r>
          </a:p>
          <a:p>
            <a:pPr marL="514350" indent="-514350" algn="just">
              <a:buAutoNum type="arabicPeriod"/>
            </a:pPr>
            <a:endParaRPr lang="ru-RU" dirty="0" smtClean="0"/>
          </a:p>
          <a:p>
            <a:pPr marL="514350" indent="-514350" algn="ctr">
              <a:buNone/>
            </a:pPr>
            <a:r>
              <a:rPr lang="ru-RU" b="1" dirty="0" smtClean="0"/>
              <a:t>В ЛАБОРАТОРИИ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/>
              <a:t>Каталитическое гидрирование </a:t>
            </a:r>
            <a:r>
              <a:rPr lang="ru-RU" dirty="0" err="1" smtClean="0"/>
              <a:t>алкинов</a:t>
            </a:r>
            <a:r>
              <a:rPr lang="ru-RU" dirty="0" smtClean="0"/>
              <a:t> (</a:t>
            </a:r>
            <a:r>
              <a:rPr lang="en-US" dirty="0" smtClean="0"/>
              <a:t>Pt, Pd, Ni)</a:t>
            </a:r>
            <a:endParaRPr lang="ru-RU" dirty="0" smtClean="0"/>
          </a:p>
          <a:p>
            <a:pPr algn="ctr">
              <a:buNone/>
            </a:pPr>
            <a:endParaRPr lang="ru-RU" sz="2800" b="1" dirty="0" smtClean="0"/>
          </a:p>
          <a:p>
            <a:pPr algn="just"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74638"/>
            <a:ext cx="7043758" cy="1143000"/>
          </a:xfrm>
        </p:spPr>
        <p:txBody>
          <a:bodyPr/>
          <a:lstStyle/>
          <a:p>
            <a:r>
              <a:rPr lang="ru-RU" dirty="0" smtClean="0"/>
              <a:t>Получение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785794"/>
            <a:ext cx="7043758" cy="5643602"/>
          </a:xfrm>
        </p:spPr>
        <p:txBody>
          <a:bodyPr/>
          <a:lstStyle/>
          <a:p>
            <a:pPr marL="514350" indent="-514350" algn="ctr">
              <a:buNone/>
            </a:pPr>
            <a:r>
              <a:rPr lang="ru-RU" b="1" dirty="0" smtClean="0"/>
              <a:t>В ЛАБОРАТОРИИ</a:t>
            </a:r>
          </a:p>
          <a:p>
            <a:pPr marL="514350" indent="-514350" algn="just">
              <a:buAutoNum type="arabicPeriod" startAt="2"/>
            </a:pPr>
            <a:r>
              <a:rPr lang="ru-RU" dirty="0" smtClean="0"/>
              <a:t>Дегидратация спиртов (</a:t>
            </a:r>
            <a:r>
              <a:rPr lang="en-US" dirty="0" smtClean="0"/>
              <a:t>H</a:t>
            </a:r>
            <a:r>
              <a:rPr lang="en-US" sz="1600" dirty="0" smtClean="0"/>
              <a:t>2</a:t>
            </a:r>
            <a:r>
              <a:rPr lang="en-US" dirty="0" smtClean="0"/>
              <a:t>SO</a:t>
            </a:r>
            <a:r>
              <a:rPr lang="en-US" sz="1600" dirty="0" smtClean="0"/>
              <a:t>4</a:t>
            </a:r>
            <a:r>
              <a:rPr lang="en-US" dirty="0" smtClean="0"/>
              <a:t>,</a:t>
            </a:r>
            <a:r>
              <a:rPr lang="ru-RU" dirty="0" smtClean="0"/>
              <a:t> </a:t>
            </a:r>
            <a:r>
              <a:rPr lang="en-US" dirty="0" smtClean="0"/>
              <a:t>t</a:t>
            </a:r>
            <a:r>
              <a:rPr lang="en-US" dirty="0" smtClean="0">
                <a:latin typeface="Times New Roman"/>
                <a:cs typeface="Times New Roman"/>
              </a:rPr>
              <a:t>&gt;150°C)</a:t>
            </a:r>
            <a:endParaRPr lang="ru-RU" dirty="0" smtClean="0">
              <a:latin typeface="Times New Roman"/>
              <a:cs typeface="Times New Roman"/>
            </a:endParaRPr>
          </a:p>
          <a:p>
            <a:pPr marL="514350" indent="-514350" algn="just">
              <a:buAutoNum type="arabicPeriod" startAt="2"/>
            </a:pPr>
            <a:r>
              <a:rPr lang="ru-RU" dirty="0" err="1" smtClean="0">
                <a:latin typeface="Times New Roman"/>
                <a:cs typeface="Times New Roman"/>
              </a:rPr>
              <a:t>Дегидрогалогенирование</a:t>
            </a:r>
            <a:r>
              <a:rPr lang="ru-RU" dirty="0" smtClean="0">
                <a:latin typeface="Times New Roman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cs typeface="Times New Roman"/>
              </a:rPr>
              <a:t>галогеноалканов</a:t>
            </a:r>
            <a:r>
              <a:rPr lang="ru-RU" dirty="0" smtClean="0">
                <a:latin typeface="Times New Roman"/>
                <a:cs typeface="Times New Roman"/>
              </a:rPr>
              <a:t> (спиртовой раствор щелочи</a:t>
            </a:r>
            <a:r>
              <a:rPr lang="en-US" dirty="0" smtClean="0">
                <a:latin typeface="Times New Roman"/>
                <a:cs typeface="Times New Roman"/>
              </a:rPr>
              <a:t>)</a:t>
            </a:r>
            <a:endParaRPr lang="ru-RU" dirty="0" smtClean="0">
              <a:latin typeface="Times New Roman"/>
              <a:cs typeface="Times New Roman"/>
            </a:endParaRPr>
          </a:p>
          <a:p>
            <a:pPr marL="514350" indent="-514350" algn="just">
              <a:buAutoNum type="arabicPeriod" startAt="2"/>
            </a:pPr>
            <a:r>
              <a:rPr lang="ru-RU" dirty="0" err="1" smtClean="0">
                <a:latin typeface="Times New Roman"/>
                <a:cs typeface="Times New Roman"/>
              </a:rPr>
              <a:t>Дегалогенирование</a:t>
            </a:r>
            <a:r>
              <a:rPr lang="ru-RU" dirty="0" smtClean="0">
                <a:latin typeface="Times New Roman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cs typeface="Times New Roman"/>
              </a:rPr>
              <a:t>дигалогеналканов</a:t>
            </a:r>
            <a:r>
              <a:rPr lang="ru-RU" dirty="0" smtClean="0">
                <a:latin typeface="Times New Roman"/>
                <a:cs typeface="Times New Roman"/>
              </a:rPr>
              <a:t> с помощью цинка или магния</a:t>
            </a:r>
          </a:p>
          <a:p>
            <a:pPr marL="514350" indent="-514350" algn="just">
              <a:buAutoNum type="arabicPeriod" startAt="2"/>
            </a:pPr>
            <a:r>
              <a:rPr lang="ru-RU" dirty="0" smtClean="0">
                <a:latin typeface="Times New Roman"/>
                <a:cs typeface="Times New Roman"/>
              </a:rPr>
              <a:t>Дегидрирование </a:t>
            </a:r>
            <a:r>
              <a:rPr lang="ru-RU" dirty="0" err="1" smtClean="0">
                <a:latin typeface="Times New Roman"/>
                <a:cs typeface="Times New Roman"/>
              </a:rPr>
              <a:t>алканов</a:t>
            </a:r>
            <a:r>
              <a:rPr lang="ru-RU" dirty="0" smtClean="0">
                <a:latin typeface="Times New Roman"/>
                <a:cs typeface="Times New Roman"/>
              </a:rPr>
              <a:t> (</a:t>
            </a:r>
            <a:r>
              <a:rPr lang="en-US" dirty="0" smtClean="0">
                <a:latin typeface="Times New Roman"/>
                <a:cs typeface="Times New Roman"/>
              </a:rPr>
              <a:t>Cr</a:t>
            </a:r>
            <a:r>
              <a:rPr lang="en-US" sz="1600" dirty="0" smtClean="0">
                <a:latin typeface="Times New Roman"/>
                <a:cs typeface="Times New Roman"/>
              </a:rPr>
              <a:t>2</a:t>
            </a:r>
            <a:r>
              <a:rPr lang="en-US" dirty="0" smtClean="0">
                <a:latin typeface="Times New Roman"/>
                <a:cs typeface="Times New Roman"/>
              </a:rPr>
              <a:t>O</a:t>
            </a:r>
            <a:r>
              <a:rPr lang="en-US" sz="1600" dirty="0" smtClean="0">
                <a:latin typeface="Times New Roman"/>
                <a:cs typeface="Times New Roman"/>
              </a:rPr>
              <a:t>3</a:t>
            </a:r>
            <a:r>
              <a:rPr lang="en-US" dirty="0" smtClean="0">
                <a:latin typeface="Times New Roman"/>
                <a:cs typeface="Times New Roman"/>
              </a:rPr>
              <a:t>, Pt, t)</a:t>
            </a:r>
            <a:endParaRPr lang="ru-RU" dirty="0" smtClean="0">
              <a:latin typeface="Times New Roman"/>
              <a:cs typeface="Times New Roman"/>
            </a:endParaRPr>
          </a:p>
          <a:p>
            <a:pPr marL="514350" indent="-514350" algn="just">
              <a:buAutoNum type="arabicPeriod" startAt="2"/>
            </a:pPr>
            <a:endParaRPr lang="ru-RU" dirty="0" smtClean="0">
              <a:latin typeface="Times New Roman"/>
              <a:cs typeface="Times New Roman"/>
            </a:endParaRPr>
          </a:p>
          <a:p>
            <a:pPr marL="514350" indent="-514350" algn="just">
              <a:buAutoNum type="arabicPeriod" startAt="2"/>
            </a:pPr>
            <a:endParaRPr lang="ru-RU" dirty="0" smtClean="0">
              <a:latin typeface="Times New Roman"/>
              <a:cs typeface="Times New Roman"/>
            </a:endParaRPr>
          </a:p>
          <a:p>
            <a:pPr marL="514350" indent="-514350" algn="just">
              <a:buAutoNum type="arabicPeriod" startAt="2"/>
            </a:pPr>
            <a:endParaRPr lang="ru-RU" dirty="0" smtClean="0">
              <a:latin typeface="Times New Roman"/>
              <a:cs typeface="Times New Roman"/>
            </a:endParaRPr>
          </a:p>
          <a:p>
            <a:pPr marL="514350" indent="-514350" algn="just">
              <a:buAutoNum type="arabicPeriod" startAt="2"/>
            </a:pPr>
            <a:endParaRPr lang="ru-RU" dirty="0" smtClean="0">
              <a:latin typeface="Times New Roman"/>
              <a:cs typeface="Times New Roman"/>
            </a:endParaRPr>
          </a:p>
          <a:p>
            <a:pPr marL="514350" indent="-514350" algn="just">
              <a:buAutoNum type="arabicPeriod" startAt="2"/>
            </a:pPr>
            <a:endParaRPr lang="ru-RU" dirty="0" smtClean="0"/>
          </a:p>
          <a:p>
            <a:pPr algn="just"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74638"/>
            <a:ext cx="7186634" cy="1143000"/>
          </a:xfrm>
        </p:spPr>
        <p:txBody>
          <a:bodyPr/>
          <a:lstStyle/>
          <a:p>
            <a:r>
              <a:rPr lang="ru-RU" dirty="0" smtClean="0"/>
              <a:t>Применение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357290" y="857232"/>
          <a:ext cx="7786710" cy="6127466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357455"/>
                <a:gridCol w="2928958"/>
                <a:gridCol w="250029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Название процесса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Уравнение процесса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Характер использования продуктов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/>
                        <a:t>1. Полимеризация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b="0" dirty="0" smtClean="0"/>
                        <a:t>n</a:t>
                      </a:r>
                      <a:r>
                        <a:rPr lang="ru-RU" sz="2000" b="0" dirty="0" smtClean="0"/>
                        <a:t>СН</a:t>
                      </a:r>
                      <a:r>
                        <a:rPr lang="ru-RU" sz="1200" b="0" dirty="0" smtClean="0"/>
                        <a:t>2</a:t>
                      </a:r>
                      <a:r>
                        <a:rPr lang="ru-RU" sz="2000" b="0" dirty="0" smtClean="0"/>
                        <a:t>=СН</a:t>
                      </a:r>
                      <a:r>
                        <a:rPr lang="en-US" sz="1200" b="0" dirty="0" smtClean="0"/>
                        <a:t>2</a:t>
                      </a:r>
                      <a:r>
                        <a:rPr lang="en-US" sz="2000" b="0" dirty="0" smtClean="0"/>
                        <a:t> </a:t>
                      </a:r>
                      <a:r>
                        <a:rPr lang="en-US" sz="2000" b="0" dirty="0" smtClean="0">
                          <a:latin typeface="Times New Roman"/>
                          <a:cs typeface="Times New Roman"/>
                        </a:rPr>
                        <a:t>→ </a:t>
                      </a:r>
                      <a:endParaRPr lang="ru-RU" sz="2000" b="0" dirty="0" smtClean="0">
                        <a:latin typeface="Times New Roman"/>
                        <a:cs typeface="Times New Roman"/>
                      </a:endParaRPr>
                    </a:p>
                    <a:p>
                      <a:pPr algn="just"/>
                      <a:r>
                        <a:rPr lang="ru-RU" sz="2000" b="0" dirty="0" smtClean="0">
                          <a:latin typeface="Times New Roman"/>
                          <a:cs typeface="Times New Roman"/>
                        </a:rPr>
                        <a:t>этилен→полиэтилен</a:t>
                      </a:r>
                      <a:endParaRPr lang="ru-RU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/>
                        <a:t>Производство</a:t>
                      </a:r>
                      <a:r>
                        <a:rPr lang="ru-RU" sz="2000" baseline="0" dirty="0" smtClean="0"/>
                        <a:t> полимеров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/>
                        <a:t>2. Гидратация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0" dirty="0" smtClean="0"/>
                        <a:t>СН</a:t>
                      </a:r>
                      <a:r>
                        <a:rPr lang="ru-RU" sz="1200" b="0" dirty="0" smtClean="0"/>
                        <a:t>2</a:t>
                      </a:r>
                      <a:r>
                        <a:rPr lang="ru-RU" sz="2000" b="0" dirty="0" smtClean="0"/>
                        <a:t>=СН</a:t>
                      </a:r>
                      <a:r>
                        <a:rPr lang="en-US" sz="1200" b="0" dirty="0" smtClean="0"/>
                        <a:t>2</a:t>
                      </a:r>
                      <a:r>
                        <a:rPr lang="en-US" sz="2000" b="0" dirty="0" smtClean="0"/>
                        <a:t> </a:t>
                      </a:r>
                      <a:r>
                        <a:rPr lang="ru-RU" sz="2000" b="0" dirty="0" smtClean="0"/>
                        <a:t>+ </a:t>
                      </a:r>
                      <a:r>
                        <a:rPr lang="en-US" sz="2000" dirty="0" smtClean="0"/>
                        <a:t>H</a:t>
                      </a:r>
                      <a:r>
                        <a:rPr lang="en-US" sz="1200" dirty="0" smtClean="0"/>
                        <a:t>2</a:t>
                      </a:r>
                      <a:r>
                        <a:rPr lang="en-US" sz="2000" dirty="0" smtClean="0"/>
                        <a:t>O</a:t>
                      </a:r>
                      <a:r>
                        <a:rPr lang="en-US" sz="2000" b="0" dirty="0" smtClean="0">
                          <a:latin typeface="Times New Roman"/>
                          <a:cs typeface="Times New Roman"/>
                        </a:rPr>
                        <a:t>→ </a:t>
                      </a:r>
                      <a:endParaRPr lang="ru-RU" sz="2000" b="0" dirty="0" smtClean="0">
                        <a:latin typeface="Times New Roman"/>
                        <a:cs typeface="Times New Roman"/>
                      </a:endParaRPr>
                    </a:p>
                    <a:p>
                      <a:pPr algn="just"/>
                      <a:r>
                        <a:rPr lang="ru-RU" sz="2000" b="0" dirty="0" smtClean="0">
                          <a:latin typeface="Times New Roman"/>
                          <a:cs typeface="Times New Roman"/>
                        </a:rPr>
                        <a:t>   → этиловый спирт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Растворитель, в медицине, в производстве синтетического каучука</a:t>
                      </a:r>
                      <a:endParaRPr lang="ru-RU" sz="1800" dirty="0"/>
                    </a:p>
                  </a:txBody>
                  <a:tcPr/>
                </a:tc>
              </a:tr>
              <a:tr h="854426">
                <a:tc rowSpan="2">
                  <a:txBody>
                    <a:bodyPr/>
                    <a:lstStyle/>
                    <a:p>
                      <a:pPr algn="just"/>
                      <a:r>
                        <a:rPr lang="ru-RU" sz="2000" dirty="0" smtClean="0"/>
                        <a:t>3. Галогенирование </a:t>
                      </a:r>
                      <a:r>
                        <a:rPr lang="ru-RU" sz="2000" dirty="0" err="1" smtClean="0"/>
                        <a:t>гидрогалогени-рование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 smtClean="0"/>
                        <a:t>СН</a:t>
                      </a:r>
                      <a:r>
                        <a:rPr lang="ru-RU" sz="1200" b="0" dirty="0" smtClean="0"/>
                        <a:t>2</a:t>
                      </a:r>
                      <a:r>
                        <a:rPr lang="ru-RU" sz="2000" b="0" dirty="0" smtClean="0"/>
                        <a:t>=СН</a:t>
                      </a:r>
                      <a:r>
                        <a:rPr lang="ru-RU" sz="1200" b="0" dirty="0" smtClean="0"/>
                        <a:t>2</a:t>
                      </a:r>
                      <a:r>
                        <a:rPr lang="en-US" sz="2000" b="0" dirty="0" smtClean="0"/>
                        <a:t> + Cl</a:t>
                      </a:r>
                      <a:r>
                        <a:rPr lang="en-US" sz="1200" b="0" dirty="0" smtClean="0"/>
                        <a:t>2</a:t>
                      </a:r>
                      <a:r>
                        <a:rPr lang="en-US" sz="2000" b="0" dirty="0" smtClean="0"/>
                        <a:t> </a:t>
                      </a:r>
                      <a:r>
                        <a:rPr lang="en-US" sz="2000" b="0" dirty="0" smtClean="0">
                          <a:latin typeface="Times New Roman"/>
                          <a:cs typeface="Times New Roman"/>
                        </a:rPr>
                        <a:t>→</a:t>
                      </a:r>
                    </a:p>
                    <a:p>
                      <a:pPr algn="just"/>
                      <a:r>
                        <a:rPr lang="ru-RU" sz="2000" dirty="0" smtClean="0"/>
                        <a:t> </a:t>
                      </a:r>
                      <a:r>
                        <a:rPr lang="ru-RU" sz="2000" dirty="0" smtClean="0">
                          <a:latin typeface="Times New Roman"/>
                          <a:cs typeface="Times New Roman"/>
                        </a:rPr>
                        <a:t>→</a:t>
                      </a:r>
                      <a:r>
                        <a:rPr lang="ru-RU" sz="2000" dirty="0" smtClean="0"/>
                        <a:t>дихлорэтан</a:t>
                      </a:r>
                      <a:endParaRPr lang="ru-RU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Растворитель, в </a:t>
                      </a:r>
                      <a:r>
                        <a:rPr lang="ru-RU" sz="1800" dirty="0" err="1" smtClean="0"/>
                        <a:t>оргсинтезе</a:t>
                      </a:r>
                      <a:endParaRPr lang="ru-RU" sz="1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3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 smtClean="0"/>
                        <a:t>СН</a:t>
                      </a:r>
                      <a:r>
                        <a:rPr lang="ru-RU" sz="1200" b="0" dirty="0" smtClean="0"/>
                        <a:t>2</a:t>
                      </a:r>
                      <a:r>
                        <a:rPr lang="ru-RU" sz="2000" b="0" dirty="0" smtClean="0"/>
                        <a:t>=СН</a:t>
                      </a:r>
                      <a:r>
                        <a:rPr lang="ru-RU" sz="1200" b="0" dirty="0" smtClean="0"/>
                        <a:t>2</a:t>
                      </a:r>
                      <a:r>
                        <a:rPr lang="en-US" sz="2000" b="0" dirty="0" smtClean="0"/>
                        <a:t> + </a:t>
                      </a:r>
                      <a:r>
                        <a:rPr lang="ru-RU" sz="2000" b="0" dirty="0" smtClean="0"/>
                        <a:t>Н</a:t>
                      </a:r>
                      <a:r>
                        <a:rPr lang="en-US" sz="2000" b="0" dirty="0" err="1" smtClean="0"/>
                        <a:t>Cl</a:t>
                      </a:r>
                      <a:r>
                        <a:rPr lang="en-US" sz="2000" b="0" dirty="0" smtClean="0"/>
                        <a:t> </a:t>
                      </a:r>
                      <a:r>
                        <a:rPr lang="en-US" sz="2000" b="0" dirty="0" smtClean="0">
                          <a:latin typeface="Times New Roman"/>
                          <a:cs typeface="Times New Roman"/>
                        </a:rPr>
                        <a:t>→</a:t>
                      </a:r>
                    </a:p>
                    <a:p>
                      <a:pPr algn="just"/>
                      <a:r>
                        <a:rPr lang="ru-RU" sz="2000" dirty="0" smtClean="0"/>
                        <a:t> </a:t>
                      </a:r>
                      <a:r>
                        <a:rPr lang="ru-RU" sz="2000" dirty="0" smtClean="0">
                          <a:latin typeface="Times New Roman"/>
                          <a:cs typeface="Times New Roman"/>
                        </a:rPr>
                        <a:t>→</a:t>
                      </a:r>
                      <a:r>
                        <a:rPr lang="ru-RU" sz="2000" dirty="0" err="1" smtClean="0"/>
                        <a:t>хлорэтан</a:t>
                      </a:r>
                      <a:endParaRPr lang="ru-RU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 err="1" smtClean="0"/>
                        <a:t>Раствоитель</a:t>
                      </a:r>
                      <a:r>
                        <a:rPr lang="ru-RU" sz="1800" dirty="0" smtClean="0"/>
                        <a:t>, местная </a:t>
                      </a:r>
                      <a:r>
                        <a:rPr lang="ru-RU" sz="1800" dirty="0" err="1" smtClean="0"/>
                        <a:t>анастезия</a:t>
                      </a:r>
                      <a:r>
                        <a:rPr lang="ru-RU" sz="1800" dirty="0" smtClean="0"/>
                        <a:t>, обеззараживание зернохранилищ</a:t>
                      </a:r>
                      <a:endParaRPr lang="ru-RU" sz="1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/>
                        <a:t>4. Окисление раствором </a:t>
                      </a:r>
                      <a:r>
                        <a:rPr lang="en-US" sz="2000" dirty="0" smtClean="0"/>
                        <a:t>KMnO</a:t>
                      </a:r>
                      <a:r>
                        <a:rPr lang="en-US" sz="1200" dirty="0" smtClean="0"/>
                        <a:t>4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0" dirty="0" smtClean="0"/>
                        <a:t>СН</a:t>
                      </a:r>
                      <a:r>
                        <a:rPr lang="ru-RU" sz="1200" b="0" dirty="0" smtClean="0"/>
                        <a:t>2</a:t>
                      </a:r>
                      <a:r>
                        <a:rPr lang="ru-RU" sz="2000" b="0" dirty="0" smtClean="0"/>
                        <a:t>=СН</a:t>
                      </a:r>
                      <a:r>
                        <a:rPr lang="ru-RU" sz="1200" b="0" dirty="0" smtClean="0"/>
                        <a:t>2</a:t>
                      </a:r>
                      <a:r>
                        <a:rPr lang="en-US" sz="2000" b="0" dirty="0" smtClean="0"/>
                        <a:t> </a:t>
                      </a:r>
                      <a:r>
                        <a:rPr lang="ru-RU" sz="2000" dirty="0" smtClean="0"/>
                        <a:t>+ </a:t>
                      </a:r>
                      <a:r>
                        <a:rPr lang="en-US" sz="2000" dirty="0" smtClean="0"/>
                        <a:t>KMnO</a:t>
                      </a:r>
                      <a:r>
                        <a:rPr lang="en-US" sz="1200" dirty="0" smtClean="0"/>
                        <a:t>4</a:t>
                      </a:r>
                      <a:r>
                        <a:rPr lang="ru-RU" sz="1200" dirty="0" smtClean="0"/>
                        <a:t> </a:t>
                      </a:r>
                      <a:r>
                        <a:rPr lang="ru-RU" sz="2000" b="0" dirty="0" smtClean="0"/>
                        <a:t>+ </a:t>
                      </a:r>
                      <a:r>
                        <a:rPr lang="en-US" sz="2000" dirty="0" smtClean="0"/>
                        <a:t>H</a:t>
                      </a:r>
                      <a:r>
                        <a:rPr lang="en-US" sz="1200" dirty="0" smtClean="0"/>
                        <a:t>2</a:t>
                      </a:r>
                      <a:r>
                        <a:rPr lang="en-US" sz="2000" dirty="0" smtClean="0"/>
                        <a:t>O</a:t>
                      </a:r>
                      <a:r>
                        <a:rPr lang="en-US" sz="2000" b="0" dirty="0" smtClean="0">
                          <a:latin typeface="Times New Roman"/>
                          <a:cs typeface="Times New Roman"/>
                        </a:rPr>
                        <a:t>→</a:t>
                      </a:r>
                      <a:endParaRPr lang="ru-RU" sz="2000" b="0" dirty="0" smtClean="0">
                        <a:latin typeface="Times New Roman"/>
                        <a:cs typeface="Times New Roman"/>
                      </a:endParaRPr>
                    </a:p>
                    <a:p>
                      <a:pPr algn="just"/>
                      <a:r>
                        <a:rPr lang="ru-RU" sz="2000" dirty="0" smtClean="0">
                          <a:latin typeface="Times New Roman"/>
                          <a:cs typeface="Times New Roman"/>
                        </a:rPr>
                        <a:t> → этандиол-1,2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 smtClean="0"/>
                        <a:t>Получение антифризов, тормозных жидкостей, пластмасс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Литература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600200"/>
            <a:ext cx="7258072" cy="4525963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None/>
              <a:defRPr/>
            </a:pPr>
            <a:r>
              <a:rPr lang="ru-RU" dirty="0" smtClean="0"/>
              <a:t>1. Рудзитис, Г.Е. Химия. Органическая химия. 10 класс [Текст]: учеб. для </a:t>
            </a:r>
            <a:r>
              <a:rPr lang="ru-RU" dirty="0" err="1" smtClean="0"/>
              <a:t>общеобразоват</a:t>
            </a:r>
            <a:r>
              <a:rPr lang="ru-RU" dirty="0" smtClean="0"/>
              <a:t>. учреждений с прил. на электрон. носителе / Г.Е. Рудзитис, Ф.Г. Фельдман. – 15-е изд. – М.: Просвещение, 2012. – 192 с.: ил. – </a:t>
            </a:r>
            <a:r>
              <a:rPr lang="en-US" dirty="0" smtClean="0"/>
              <a:t>ISBN</a:t>
            </a:r>
            <a:r>
              <a:rPr lang="ru-RU" dirty="0" smtClean="0"/>
              <a:t> 978-5-09-026516-4.</a:t>
            </a:r>
            <a:endParaRPr lang="en-US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dirty="0" smtClean="0"/>
              <a:t>2. Дерябина, Н.Е. Органическая химия. Книга 1. Углеводороды и многофункциональные производные </a:t>
            </a:r>
            <a:r>
              <a:rPr lang="en-US" dirty="0" smtClean="0"/>
              <a:t>[</a:t>
            </a:r>
            <a:r>
              <a:rPr lang="ru-RU" dirty="0" smtClean="0"/>
              <a:t>Текст</a:t>
            </a:r>
            <a:r>
              <a:rPr lang="en-US" dirty="0" smtClean="0"/>
              <a:t>]</a:t>
            </a:r>
            <a:r>
              <a:rPr lang="ru-RU" dirty="0" smtClean="0"/>
              <a:t>: учебник - тетрадь/ Н.Е. Дерябина. – М.: ИПО «У </a:t>
            </a:r>
            <a:r>
              <a:rPr lang="ru-RU" dirty="0" err="1" smtClean="0"/>
              <a:t>Никитских</a:t>
            </a:r>
            <a:r>
              <a:rPr lang="ru-RU" dirty="0" smtClean="0"/>
              <a:t> ворот», 2012. – 200с. – </a:t>
            </a:r>
            <a:r>
              <a:rPr lang="en-US" dirty="0" smtClean="0"/>
              <a:t>ISBN </a:t>
            </a:r>
            <a:r>
              <a:rPr lang="ru-RU" dirty="0" smtClean="0"/>
              <a:t>978-5-91366-375-7.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71604" y="274638"/>
            <a:ext cx="7115196" cy="1143000"/>
          </a:xfrm>
        </p:spPr>
        <p:txBody>
          <a:bodyPr/>
          <a:lstStyle/>
          <a:p>
            <a:r>
              <a:rPr lang="ru-RU" dirty="0" smtClean="0"/>
              <a:t>Заполни таблицу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571604" y="1000108"/>
          <a:ext cx="7186612" cy="539496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3286148"/>
                <a:gridCol w="390046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Общая</a:t>
                      </a:r>
                      <a:r>
                        <a:rPr lang="ru-RU" sz="2800" baseline="0" dirty="0" smtClean="0"/>
                        <a:t> формула гомологического ряда, молярная масса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C</a:t>
                      </a:r>
                      <a:r>
                        <a:rPr lang="en-US" sz="1600" dirty="0" err="1" smtClean="0"/>
                        <a:t>n</a:t>
                      </a:r>
                      <a:r>
                        <a:rPr lang="en-US" sz="2800" dirty="0" err="1" smtClean="0"/>
                        <a:t>H</a:t>
                      </a:r>
                      <a:r>
                        <a:rPr lang="en-US" sz="2800" dirty="0" smtClean="0"/>
                        <a:t>_</a:t>
                      </a:r>
                      <a:r>
                        <a:rPr lang="en-US" sz="2800" baseline="0" dirty="0" smtClean="0"/>
                        <a:t>  , n ≥ _  ,  </a:t>
                      </a:r>
                      <a:endParaRPr lang="ru-RU" sz="2800" baseline="0" dirty="0" smtClean="0"/>
                    </a:p>
                    <a:p>
                      <a:r>
                        <a:rPr lang="en-US" sz="2800" baseline="0" dirty="0" smtClean="0"/>
                        <a:t>M = </a:t>
                      </a:r>
                      <a:r>
                        <a:rPr lang="ru-RU" sz="2800" baseline="0" dirty="0" smtClean="0"/>
                        <a:t>______  г/моль</a:t>
                      </a:r>
                      <a:endParaRPr lang="en-US" sz="2800" baseline="0" dirty="0" smtClean="0"/>
                    </a:p>
                    <a:p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Виды изомерии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а) ______, б) _____</a:t>
                      </a:r>
                    </a:p>
                    <a:p>
                      <a:r>
                        <a:rPr lang="ru-RU" sz="2800" b="1" dirty="0" smtClean="0"/>
                        <a:t>в) ______,</a:t>
                      </a:r>
                      <a:r>
                        <a:rPr lang="ru-RU" sz="2800" b="1" baseline="0" dirty="0" smtClean="0"/>
                        <a:t> </a:t>
                      </a:r>
                      <a:r>
                        <a:rPr lang="ru-RU" sz="2800" b="1" dirty="0" smtClean="0"/>
                        <a:t>г) ______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Номенклатура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____________</a:t>
                      </a:r>
                    </a:p>
                    <a:p>
                      <a:r>
                        <a:rPr lang="ru-RU" sz="2800" b="1" dirty="0" smtClean="0"/>
                        <a:t>Тривиальные названия радикалов:</a:t>
                      </a:r>
                    </a:p>
                    <a:p>
                      <a:r>
                        <a:rPr lang="ru-RU" sz="2800" b="1" dirty="0" smtClean="0"/>
                        <a:t>винил:СН</a:t>
                      </a:r>
                      <a:r>
                        <a:rPr lang="ru-RU" sz="1600" b="1" dirty="0" smtClean="0"/>
                        <a:t>2</a:t>
                      </a:r>
                      <a:r>
                        <a:rPr lang="ru-RU" sz="2800" b="1" dirty="0" smtClean="0"/>
                        <a:t>=СН-</a:t>
                      </a:r>
                    </a:p>
                    <a:p>
                      <a:r>
                        <a:rPr lang="ru-RU" sz="2800" b="1" dirty="0" err="1" smtClean="0"/>
                        <a:t>аллил</a:t>
                      </a:r>
                      <a:r>
                        <a:rPr lang="ru-RU" sz="2800" b="1" dirty="0" smtClean="0"/>
                        <a:t>: СН</a:t>
                      </a:r>
                      <a:r>
                        <a:rPr lang="ru-RU" sz="1600" b="1" dirty="0" smtClean="0"/>
                        <a:t>2</a:t>
                      </a:r>
                      <a:r>
                        <a:rPr lang="ru-RU" sz="2800" b="1" dirty="0" smtClean="0"/>
                        <a:t>=СН-СН</a:t>
                      </a:r>
                      <a:r>
                        <a:rPr lang="ru-RU" sz="1600" b="1" dirty="0" smtClean="0"/>
                        <a:t>2</a:t>
                      </a:r>
                      <a:r>
                        <a:rPr lang="ru-RU" sz="2800" b="1" dirty="0" smtClean="0"/>
                        <a:t>-</a:t>
                      </a:r>
                    </a:p>
                    <a:p>
                      <a:r>
                        <a:rPr lang="ru-RU" sz="2800" b="1" dirty="0" err="1" smtClean="0"/>
                        <a:t>пропенил</a:t>
                      </a:r>
                      <a:r>
                        <a:rPr lang="ru-RU" sz="2800" b="1" dirty="0" smtClean="0"/>
                        <a:t>: СН</a:t>
                      </a:r>
                      <a:r>
                        <a:rPr lang="ru-RU" sz="1600" b="1" dirty="0" smtClean="0"/>
                        <a:t>3</a:t>
                      </a:r>
                      <a:r>
                        <a:rPr lang="ru-RU" sz="2800" b="1" dirty="0" smtClean="0"/>
                        <a:t>-СН=СН-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74638"/>
            <a:ext cx="7115196" cy="1143000"/>
          </a:xfrm>
        </p:spPr>
        <p:txBody>
          <a:bodyPr/>
          <a:lstStyle/>
          <a:p>
            <a:r>
              <a:rPr lang="ru-RU" dirty="0" smtClean="0"/>
              <a:t>Физические свойства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600200"/>
            <a:ext cx="7115196" cy="4525963"/>
          </a:xfrm>
        </p:spPr>
        <p:txBody>
          <a:bodyPr/>
          <a:lstStyle/>
          <a:p>
            <a:r>
              <a:rPr lang="ru-RU" dirty="0" smtClean="0"/>
              <a:t>При н.у. </a:t>
            </a:r>
            <a:r>
              <a:rPr lang="ru-RU" dirty="0" err="1" smtClean="0"/>
              <a:t>алкены</a:t>
            </a:r>
            <a:r>
              <a:rPr lang="ru-RU" dirty="0" smtClean="0"/>
              <a:t>: С</a:t>
            </a:r>
            <a:r>
              <a:rPr lang="ru-RU" sz="1600" dirty="0" smtClean="0"/>
              <a:t>2</a:t>
            </a:r>
            <a:r>
              <a:rPr lang="ru-RU" dirty="0" smtClean="0"/>
              <a:t> – С</a:t>
            </a:r>
            <a:r>
              <a:rPr lang="ru-RU" sz="1600" dirty="0" smtClean="0"/>
              <a:t>4</a:t>
            </a:r>
            <a:r>
              <a:rPr lang="ru-RU" dirty="0" smtClean="0"/>
              <a:t> _____</a:t>
            </a:r>
          </a:p>
          <a:p>
            <a:pPr>
              <a:buNone/>
            </a:pPr>
            <a:r>
              <a:rPr lang="ru-RU" dirty="0" smtClean="0"/>
              <a:t>                                    С</a:t>
            </a:r>
            <a:r>
              <a:rPr lang="ru-RU" sz="1600" dirty="0" smtClean="0"/>
              <a:t>5</a:t>
            </a:r>
            <a:r>
              <a:rPr lang="ru-RU" dirty="0" smtClean="0"/>
              <a:t> – С</a:t>
            </a:r>
            <a:r>
              <a:rPr lang="ru-RU" sz="1600" dirty="0" smtClean="0"/>
              <a:t>16 </a:t>
            </a:r>
            <a:r>
              <a:rPr lang="ru-RU" dirty="0" smtClean="0"/>
              <a:t>_____</a:t>
            </a:r>
          </a:p>
          <a:p>
            <a:pPr>
              <a:buNone/>
            </a:pPr>
            <a:r>
              <a:rPr lang="ru-RU" dirty="0" smtClean="0"/>
              <a:t>                                    С</a:t>
            </a:r>
            <a:r>
              <a:rPr lang="ru-RU" sz="1600" dirty="0" smtClean="0"/>
              <a:t>17</a:t>
            </a:r>
            <a:r>
              <a:rPr lang="ru-RU" dirty="0" smtClean="0"/>
              <a:t> и далее ____</a:t>
            </a:r>
          </a:p>
          <a:p>
            <a:r>
              <a:rPr lang="ru-RU" dirty="0" smtClean="0"/>
              <a:t>С ростом молекулярной массы температура кипения и плавления _______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74638"/>
            <a:ext cx="7186634" cy="1143000"/>
          </a:xfrm>
        </p:spPr>
        <p:txBody>
          <a:bodyPr/>
          <a:lstStyle/>
          <a:p>
            <a:r>
              <a:rPr lang="ru-RU" dirty="0" smtClean="0"/>
              <a:t>Химические свойства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600200"/>
            <a:ext cx="7186634" cy="4525963"/>
          </a:xfrm>
        </p:spPr>
        <p:txBody>
          <a:bodyPr/>
          <a:lstStyle/>
          <a:p>
            <a:pPr marL="571500" indent="-571500" algn="ctr">
              <a:buFont typeface="+mj-lt"/>
              <a:buAutoNum type="romanUcPeriod"/>
            </a:pPr>
            <a:r>
              <a:rPr lang="ru-RU" dirty="0" smtClean="0"/>
              <a:t>Реакции с разрывом </a:t>
            </a:r>
            <a:r>
              <a:rPr lang="el-GR" dirty="0" smtClean="0"/>
              <a:t>π</a:t>
            </a:r>
            <a:r>
              <a:rPr lang="ru-RU" dirty="0" smtClean="0"/>
              <a:t>-связи С=С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/>
              <a:t>Галогенирование:</a:t>
            </a:r>
          </a:p>
          <a:p>
            <a:pPr marL="514350" indent="-514350" algn="just">
              <a:buNone/>
            </a:pPr>
            <a:r>
              <a:rPr lang="ru-RU" dirty="0" smtClean="0"/>
              <a:t> </a:t>
            </a:r>
            <a:r>
              <a:rPr lang="en-US" dirty="0" smtClean="0"/>
              <a:t>R-CH=CH-R’ + Br</a:t>
            </a:r>
            <a:r>
              <a:rPr lang="en-US" sz="1800" dirty="0" smtClean="0"/>
              <a:t>2</a:t>
            </a:r>
            <a:r>
              <a:rPr lang="en-US" dirty="0" smtClean="0"/>
              <a:t> </a:t>
            </a:r>
            <a:r>
              <a:rPr lang="en-US" dirty="0" smtClean="0">
                <a:latin typeface="Times New Roman"/>
                <a:cs typeface="Times New Roman"/>
              </a:rPr>
              <a:t>→ </a:t>
            </a:r>
            <a:r>
              <a:rPr lang="ru-RU" dirty="0" smtClean="0"/>
              <a:t> </a:t>
            </a:r>
            <a:r>
              <a:rPr lang="en-US" dirty="0" smtClean="0"/>
              <a:t>R-</a:t>
            </a:r>
            <a:r>
              <a:rPr lang="en-US" dirty="0" err="1" smtClean="0"/>
              <a:t>CHBr</a:t>
            </a:r>
            <a:r>
              <a:rPr lang="en-US" dirty="0" smtClean="0"/>
              <a:t>-</a:t>
            </a:r>
            <a:r>
              <a:rPr lang="en-US" dirty="0" err="1" smtClean="0"/>
              <a:t>CHBr</a:t>
            </a:r>
            <a:r>
              <a:rPr lang="en-US" dirty="0" smtClean="0"/>
              <a:t>-R’ </a:t>
            </a:r>
          </a:p>
          <a:p>
            <a:pPr marL="514350" indent="-514350" algn="just">
              <a:buNone/>
            </a:pPr>
            <a:r>
              <a:rPr lang="ru-RU" b="1" dirty="0" smtClean="0"/>
              <a:t>СН</a:t>
            </a:r>
            <a:r>
              <a:rPr lang="ru-RU" sz="1800" b="1" dirty="0" smtClean="0"/>
              <a:t>2</a:t>
            </a:r>
            <a:r>
              <a:rPr lang="ru-RU" b="1" dirty="0" smtClean="0"/>
              <a:t>=СН-СН</a:t>
            </a:r>
            <a:r>
              <a:rPr lang="en-US" sz="1800" b="1" dirty="0" smtClean="0"/>
              <a:t>3</a:t>
            </a:r>
            <a:r>
              <a:rPr lang="en-US" b="1" dirty="0" smtClean="0"/>
              <a:t> + Br</a:t>
            </a:r>
            <a:r>
              <a:rPr lang="en-US" sz="1800" b="1" dirty="0" smtClean="0"/>
              <a:t>2</a:t>
            </a:r>
            <a:r>
              <a:rPr lang="en-US" b="1" dirty="0" smtClean="0"/>
              <a:t> </a:t>
            </a:r>
            <a:r>
              <a:rPr lang="en-US" b="1" dirty="0" smtClean="0">
                <a:latin typeface="Times New Roman"/>
                <a:cs typeface="Times New Roman"/>
              </a:rPr>
              <a:t>→</a:t>
            </a:r>
          </a:p>
          <a:p>
            <a:pPr marL="514350" indent="-514350" algn="just">
              <a:buNone/>
            </a:pPr>
            <a:r>
              <a:rPr lang="en-US" b="1" dirty="0" smtClean="0">
                <a:latin typeface="Times New Roman"/>
                <a:cs typeface="Times New Roman"/>
              </a:rPr>
              <a:t>______ + _____ → </a:t>
            </a:r>
            <a:r>
              <a:rPr lang="ru-RU" b="1" dirty="0" smtClean="0"/>
              <a:t>СН</a:t>
            </a:r>
            <a:r>
              <a:rPr lang="en-US" sz="1800" b="1" dirty="0" smtClean="0"/>
              <a:t>3</a:t>
            </a:r>
            <a:r>
              <a:rPr lang="en-US" b="1" dirty="0" smtClean="0"/>
              <a:t>-</a:t>
            </a:r>
            <a:r>
              <a:rPr lang="ru-RU" b="1" dirty="0" smtClean="0"/>
              <a:t>СН</a:t>
            </a:r>
            <a:r>
              <a:rPr lang="en-US" b="1" dirty="0" err="1" smtClean="0"/>
              <a:t>Cl-CHCl</a:t>
            </a:r>
            <a:r>
              <a:rPr lang="ru-RU" b="1" dirty="0" smtClean="0"/>
              <a:t>-СН</a:t>
            </a:r>
            <a:r>
              <a:rPr lang="en-US" sz="1800" b="1" dirty="0" smtClean="0"/>
              <a:t>3</a:t>
            </a:r>
            <a:r>
              <a:rPr lang="en-US" b="1" dirty="0" smtClean="0"/>
              <a:t> </a:t>
            </a:r>
            <a:endParaRPr lang="en-US" dirty="0" smtClean="0"/>
          </a:p>
          <a:p>
            <a:pPr marL="514350" indent="-514350" algn="just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74638"/>
            <a:ext cx="7186634" cy="1143000"/>
          </a:xfrm>
        </p:spPr>
        <p:txBody>
          <a:bodyPr/>
          <a:lstStyle/>
          <a:p>
            <a:r>
              <a:rPr lang="ru-RU" dirty="0" smtClean="0"/>
              <a:t>Химические свойства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600200"/>
            <a:ext cx="7186634" cy="5257800"/>
          </a:xfrm>
        </p:spPr>
        <p:txBody>
          <a:bodyPr/>
          <a:lstStyle/>
          <a:p>
            <a:pPr marL="571500" indent="-571500" algn="ctr">
              <a:buFont typeface="+mj-lt"/>
              <a:buAutoNum type="romanUcPeriod"/>
            </a:pPr>
            <a:r>
              <a:rPr lang="ru-RU" dirty="0" smtClean="0"/>
              <a:t>Реакции с разрывом </a:t>
            </a:r>
            <a:r>
              <a:rPr lang="el-GR" dirty="0" smtClean="0"/>
              <a:t>π</a:t>
            </a:r>
            <a:r>
              <a:rPr lang="ru-RU" dirty="0" smtClean="0"/>
              <a:t>-связи С=С</a:t>
            </a:r>
          </a:p>
          <a:p>
            <a:pPr marL="514350" indent="-514350" algn="just">
              <a:buNone/>
            </a:pPr>
            <a:r>
              <a:rPr lang="ru-RU" dirty="0" smtClean="0"/>
              <a:t>2</a:t>
            </a:r>
            <a:r>
              <a:rPr lang="ru-RU" dirty="0" smtClean="0"/>
              <a:t>.   </a:t>
            </a:r>
            <a:r>
              <a:rPr lang="ru-RU" dirty="0" err="1" smtClean="0"/>
              <a:t>Гидрогалогенирование</a:t>
            </a:r>
            <a:r>
              <a:rPr lang="ru-RU" dirty="0" smtClean="0"/>
              <a:t>:</a:t>
            </a:r>
          </a:p>
          <a:p>
            <a:pPr marL="514350" indent="-514350" algn="just">
              <a:buNone/>
            </a:pPr>
            <a:r>
              <a:rPr lang="en-US" dirty="0" smtClean="0"/>
              <a:t>CH</a:t>
            </a:r>
            <a:r>
              <a:rPr lang="ru-RU" sz="1800" dirty="0" smtClean="0"/>
              <a:t>2</a:t>
            </a:r>
            <a:r>
              <a:rPr lang="ru-RU" dirty="0" smtClean="0"/>
              <a:t> </a:t>
            </a:r>
            <a:r>
              <a:rPr lang="en-US" dirty="0" smtClean="0"/>
              <a:t>=</a:t>
            </a:r>
            <a:r>
              <a:rPr lang="en-US" dirty="0" smtClean="0"/>
              <a:t>CH-R’ </a:t>
            </a:r>
            <a:r>
              <a:rPr lang="en-US" dirty="0" smtClean="0"/>
              <a:t>+ </a:t>
            </a:r>
            <a:r>
              <a:rPr lang="en-US" dirty="0" err="1" smtClean="0"/>
              <a:t>HCl</a:t>
            </a:r>
            <a:r>
              <a:rPr lang="en-US" dirty="0" smtClean="0"/>
              <a:t> </a:t>
            </a:r>
            <a:r>
              <a:rPr lang="en-US" dirty="0" smtClean="0">
                <a:latin typeface="Times New Roman"/>
                <a:cs typeface="Times New Roman"/>
              </a:rPr>
              <a:t>→ </a:t>
            </a:r>
            <a:r>
              <a:rPr lang="ru-RU" dirty="0" smtClean="0"/>
              <a:t> </a:t>
            </a:r>
            <a:r>
              <a:rPr lang="en-US" dirty="0" smtClean="0"/>
              <a:t>CH</a:t>
            </a:r>
            <a:r>
              <a:rPr lang="ru-RU" sz="1800" dirty="0" smtClean="0"/>
              <a:t>3</a:t>
            </a:r>
            <a:r>
              <a:rPr lang="en-US" dirty="0" smtClean="0"/>
              <a:t>-CH-R’ </a:t>
            </a:r>
            <a:endParaRPr lang="en-US" dirty="0" smtClean="0"/>
          </a:p>
          <a:p>
            <a:pPr marL="514350" indent="-514350" algn="ctr">
              <a:buNone/>
            </a:pPr>
            <a:r>
              <a:rPr lang="ru-RU" b="1" dirty="0" smtClean="0"/>
              <a:t>                </a:t>
            </a:r>
            <a:r>
              <a:rPr lang="en-US" dirty="0" err="1" smtClean="0"/>
              <a:t>Cl</a:t>
            </a:r>
            <a:endParaRPr lang="ru-RU" b="1" dirty="0" smtClean="0"/>
          </a:p>
          <a:p>
            <a:pPr marL="514350" indent="-514350" algn="ctr">
              <a:buNone/>
            </a:pPr>
            <a:r>
              <a:rPr lang="ru-RU" b="1" dirty="0" smtClean="0"/>
              <a:t>Правило </a:t>
            </a:r>
            <a:r>
              <a:rPr lang="ru-RU" b="1" dirty="0" err="1" smtClean="0"/>
              <a:t>Марковникова</a:t>
            </a:r>
            <a:endParaRPr lang="ru-RU" b="1" dirty="0" smtClean="0"/>
          </a:p>
          <a:p>
            <a:pPr marL="514350" indent="-514350" algn="ctr">
              <a:buNone/>
            </a:pPr>
            <a:r>
              <a:rPr lang="ru-RU" sz="2400" b="1" i="1" dirty="0" smtClean="0"/>
              <a:t>Водород присоединяется к наиболее </a:t>
            </a:r>
            <a:r>
              <a:rPr lang="ru-RU" sz="2400" b="1" i="1" dirty="0" err="1" smtClean="0"/>
              <a:t>гидрогенизированному</a:t>
            </a:r>
            <a:r>
              <a:rPr lang="ru-RU" sz="2400" b="1" i="1" dirty="0" smtClean="0"/>
              <a:t> </a:t>
            </a:r>
            <a:r>
              <a:rPr lang="ru-RU" sz="2400" b="1" i="1" dirty="0" smtClean="0"/>
              <a:t>атому углерода, а галоген – к наименее </a:t>
            </a:r>
            <a:r>
              <a:rPr lang="ru-RU" sz="2400" b="1" i="1" dirty="0" err="1" smtClean="0"/>
              <a:t>гидрогенизированному</a:t>
            </a:r>
            <a:r>
              <a:rPr lang="ru-RU" sz="2400" b="1" i="1" dirty="0" smtClean="0"/>
              <a:t>.</a:t>
            </a:r>
            <a:endParaRPr lang="ru-RU" sz="2400" i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5643570" y="3357562"/>
            <a:ext cx="2857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74638"/>
            <a:ext cx="7186634" cy="1143000"/>
          </a:xfrm>
        </p:spPr>
        <p:txBody>
          <a:bodyPr/>
          <a:lstStyle/>
          <a:p>
            <a:r>
              <a:rPr lang="ru-RU" dirty="0" smtClean="0"/>
              <a:t>Химические свойства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600200"/>
            <a:ext cx="7186634" cy="4525963"/>
          </a:xfrm>
        </p:spPr>
        <p:txBody>
          <a:bodyPr/>
          <a:lstStyle/>
          <a:p>
            <a:pPr marL="571500" indent="-571500" algn="ctr">
              <a:buFont typeface="+mj-lt"/>
              <a:buAutoNum type="romanUcPeriod"/>
            </a:pPr>
            <a:r>
              <a:rPr lang="ru-RU" dirty="0" smtClean="0"/>
              <a:t>Реакции с разрывом </a:t>
            </a:r>
            <a:r>
              <a:rPr lang="el-GR" dirty="0" smtClean="0"/>
              <a:t>π</a:t>
            </a:r>
            <a:r>
              <a:rPr lang="ru-RU" dirty="0" smtClean="0"/>
              <a:t>-связи С=С</a:t>
            </a:r>
          </a:p>
          <a:p>
            <a:pPr marL="514350" indent="-514350" algn="just">
              <a:buNone/>
            </a:pPr>
            <a:r>
              <a:rPr lang="ru-RU" dirty="0" smtClean="0"/>
              <a:t>3.   Гидратация (в присутствии </a:t>
            </a:r>
            <a:r>
              <a:rPr lang="en-US" dirty="0" smtClean="0"/>
              <a:t>H</a:t>
            </a:r>
            <a:r>
              <a:rPr lang="en-US" sz="1600" dirty="0" smtClean="0"/>
              <a:t>2</a:t>
            </a:r>
            <a:r>
              <a:rPr lang="en-US" dirty="0" smtClean="0"/>
              <a:t>SO</a:t>
            </a:r>
            <a:r>
              <a:rPr lang="en-US" sz="1600" dirty="0" smtClean="0"/>
              <a:t>4</a:t>
            </a:r>
            <a:r>
              <a:rPr lang="en-US" dirty="0" smtClean="0"/>
              <a:t>, H</a:t>
            </a:r>
            <a:r>
              <a:rPr lang="en-US" sz="1600" dirty="0" smtClean="0"/>
              <a:t>3</a:t>
            </a:r>
            <a:r>
              <a:rPr lang="en-US" dirty="0" smtClean="0"/>
              <a:t>PO</a:t>
            </a:r>
            <a:r>
              <a:rPr lang="en-US" sz="1600" dirty="0" smtClean="0"/>
              <a:t>4</a:t>
            </a:r>
            <a:r>
              <a:rPr lang="en-US" dirty="0" smtClean="0"/>
              <a:t>)</a:t>
            </a:r>
            <a:r>
              <a:rPr lang="ru-RU" dirty="0" smtClean="0"/>
              <a:t>:</a:t>
            </a:r>
          </a:p>
          <a:p>
            <a:pPr marL="514350" indent="-514350" algn="just">
              <a:buNone/>
            </a:pPr>
            <a:r>
              <a:rPr lang="ru-RU" dirty="0" smtClean="0"/>
              <a:t> </a:t>
            </a:r>
            <a:r>
              <a:rPr lang="en-US" dirty="0" smtClean="0"/>
              <a:t>R-CH=CH</a:t>
            </a:r>
            <a:r>
              <a:rPr lang="en-US" sz="1600" dirty="0" smtClean="0"/>
              <a:t>2</a:t>
            </a:r>
            <a:r>
              <a:rPr lang="en-US" dirty="0" smtClean="0"/>
              <a:t>+ H-OH </a:t>
            </a:r>
            <a:r>
              <a:rPr lang="en-US" dirty="0" smtClean="0">
                <a:latin typeface="Times New Roman"/>
                <a:cs typeface="Times New Roman"/>
              </a:rPr>
              <a:t>→ </a:t>
            </a:r>
            <a:r>
              <a:rPr lang="ru-RU" dirty="0" smtClean="0"/>
              <a:t> </a:t>
            </a:r>
            <a:r>
              <a:rPr lang="en-US" dirty="0" smtClean="0"/>
              <a:t>R-CHOH-CH</a:t>
            </a:r>
            <a:r>
              <a:rPr lang="en-US" sz="1600" dirty="0" smtClean="0"/>
              <a:t>3</a:t>
            </a:r>
            <a:endParaRPr lang="en-US" dirty="0" smtClean="0"/>
          </a:p>
          <a:p>
            <a:pPr marL="514350" indent="-514350" algn="just">
              <a:buNone/>
            </a:pPr>
            <a:r>
              <a:rPr lang="ru-RU" b="1" dirty="0" smtClean="0"/>
              <a:t>СН</a:t>
            </a:r>
            <a:r>
              <a:rPr lang="ru-RU" sz="1800" b="1" dirty="0" smtClean="0"/>
              <a:t>2</a:t>
            </a:r>
            <a:r>
              <a:rPr lang="ru-RU" b="1" dirty="0" smtClean="0"/>
              <a:t>=СН-С</a:t>
            </a:r>
            <a:r>
              <a:rPr lang="en-US" sz="1600" b="1" dirty="0" smtClean="0"/>
              <a:t>2</a:t>
            </a:r>
            <a:r>
              <a:rPr lang="ru-RU" b="1" dirty="0" smtClean="0"/>
              <a:t>Н</a:t>
            </a:r>
            <a:r>
              <a:rPr lang="en-US" sz="1800" b="1" dirty="0" smtClean="0"/>
              <a:t>5</a:t>
            </a:r>
            <a:r>
              <a:rPr lang="en-US" b="1" dirty="0" smtClean="0"/>
              <a:t> + H</a:t>
            </a:r>
            <a:r>
              <a:rPr lang="en-US" sz="1800" b="1" dirty="0" smtClean="0"/>
              <a:t>2</a:t>
            </a:r>
            <a:r>
              <a:rPr lang="en-US" b="1" dirty="0" smtClean="0"/>
              <a:t>O</a:t>
            </a:r>
            <a:r>
              <a:rPr lang="en-US" b="1" dirty="0" smtClean="0">
                <a:latin typeface="Times New Roman"/>
                <a:cs typeface="Times New Roman"/>
              </a:rPr>
              <a:t>→</a:t>
            </a:r>
          </a:p>
          <a:p>
            <a:pPr marL="514350" indent="-514350" algn="just">
              <a:buNone/>
            </a:pPr>
            <a:r>
              <a:rPr lang="ru-RU" b="1" dirty="0" smtClean="0"/>
              <a:t>СН</a:t>
            </a:r>
            <a:r>
              <a:rPr lang="ru-RU" sz="1800" b="1" dirty="0" smtClean="0"/>
              <a:t>2</a:t>
            </a:r>
            <a:r>
              <a:rPr lang="ru-RU" b="1" dirty="0" smtClean="0"/>
              <a:t>=СН-СН</a:t>
            </a:r>
            <a:r>
              <a:rPr lang="en-US" sz="1800" b="1" dirty="0" smtClean="0"/>
              <a:t>3</a:t>
            </a:r>
            <a:r>
              <a:rPr lang="en-US" b="1" dirty="0" smtClean="0"/>
              <a:t> + H</a:t>
            </a:r>
            <a:r>
              <a:rPr lang="en-US" sz="1800" b="1" dirty="0" smtClean="0"/>
              <a:t>2</a:t>
            </a:r>
            <a:r>
              <a:rPr lang="en-US" b="1" dirty="0" smtClean="0"/>
              <a:t>O</a:t>
            </a:r>
            <a:r>
              <a:rPr lang="en-US" b="1" dirty="0" smtClean="0">
                <a:latin typeface="Times New Roman"/>
                <a:cs typeface="Times New Roman"/>
              </a:rPr>
              <a:t>→</a:t>
            </a:r>
          </a:p>
          <a:p>
            <a:pPr marL="514350" indent="-514350" algn="just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74638"/>
            <a:ext cx="7186634" cy="1143000"/>
          </a:xfrm>
        </p:spPr>
        <p:txBody>
          <a:bodyPr/>
          <a:lstStyle/>
          <a:p>
            <a:r>
              <a:rPr lang="ru-RU" dirty="0" smtClean="0"/>
              <a:t>Химические свойства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600200"/>
            <a:ext cx="7186634" cy="4525963"/>
          </a:xfrm>
        </p:spPr>
        <p:txBody>
          <a:bodyPr/>
          <a:lstStyle/>
          <a:p>
            <a:pPr marL="571500" indent="-571500" algn="ctr">
              <a:buFont typeface="+mj-lt"/>
              <a:buAutoNum type="romanUcPeriod"/>
            </a:pPr>
            <a:r>
              <a:rPr lang="ru-RU" dirty="0" smtClean="0"/>
              <a:t>Реакции с разрывом </a:t>
            </a:r>
            <a:r>
              <a:rPr lang="el-GR" dirty="0" smtClean="0"/>
              <a:t>π</a:t>
            </a:r>
            <a:r>
              <a:rPr lang="ru-RU" dirty="0" smtClean="0"/>
              <a:t>-связи С=С</a:t>
            </a:r>
          </a:p>
          <a:p>
            <a:pPr marL="514350" indent="-514350" algn="just">
              <a:buNone/>
            </a:pPr>
            <a:r>
              <a:rPr lang="en-US" dirty="0" smtClean="0"/>
              <a:t>4</a:t>
            </a:r>
            <a:r>
              <a:rPr lang="ru-RU" dirty="0" smtClean="0"/>
              <a:t>.   Гидрирование (в присутствии </a:t>
            </a:r>
            <a:r>
              <a:rPr lang="en-US" dirty="0" smtClean="0"/>
              <a:t>Pt, Ni, 150</a:t>
            </a:r>
            <a:r>
              <a:rPr lang="en-US" dirty="0" smtClean="0">
                <a:latin typeface="Times New Roman"/>
                <a:cs typeface="Times New Roman"/>
              </a:rPr>
              <a:t>°C</a:t>
            </a:r>
            <a:r>
              <a:rPr lang="en-US" dirty="0" smtClean="0"/>
              <a:t>)</a:t>
            </a:r>
            <a:r>
              <a:rPr lang="ru-RU" dirty="0" smtClean="0"/>
              <a:t>:</a:t>
            </a:r>
          </a:p>
          <a:p>
            <a:pPr marL="514350" indent="-514350" algn="just">
              <a:buNone/>
            </a:pPr>
            <a:r>
              <a:rPr lang="ru-RU" dirty="0" smtClean="0"/>
              <a:t> </a:t>
            </a:r>
            <a:r>
              <a:rPr lang="en-US" dirty="0" smtClean="0"/>
              <a:t>R-CH=CH-R’ + H</a:t>
            </a:r>
            <a:r>
              <a:rPr lang="en-US" sz="1800" dirty="0" smtClean="0"/>
              <a:t>2</a:t>
            </a:r>
            <a:r>
              <a:rPr lang="en-US" dirty="0" smtClean="0"/>
              <a:t> </a:t>
            </a:r>
            <a:r>
              <a:rPr lang="en-US" dirty="0" smtClean="0">
                <a:latin typeface="Times New Roman"/>
                <a:cs typeface="Times New Roman"/>
              </a:rPr>
              <a:t>→ </a:t>
            </a:r>
            <a:r>
              <a:rPr lang="ru-RU" dirty="0" smtClean="0"/>
              <a:t> </a:t>
            </a:r>
            <a:r>
              <a:rPr lang="en-US" dirty="0" smtClean="0"/>
              <a:t>R-CH</a:t>
            </a:r>
            <a:r>
              <a:rPr lang="en-US" sz="1600" dirty="0" smtClean="0"/>
              <a:t>2</a:t>
            </a:r>
            <a:r>
              <a:rPr lang="en-US" dirty="0" smtClean="0"/>
              <a:t>-CH</a:t>
            </a:r>
            <a:r>
              <a:rPr lang="en-US" sz="1600" dirty="0" smtClean="0"/>
              <a:t>2</a:t>
            </a:r>
            <a:r>
              <a:rPr lang="en-US" dirty="0" smtClean="0"/>
              <a:t>-R’</a:t>
            </a:r>
          </a:p>
          <a:p>
            <a:pPr marL="514350" indent="-514350" algn="just">
              <a:buNone/>
            </a:pPr>
            <a:r>
              <a:rPr lang="en-US" b="1" dirty="0" smtClean="0"/>
              <a:t>                      + H</a:t>
            </a:r>
            <a:r>
              <a:rPr lang="en-US" sz="1800" b="1" dirty="0" smtClean="0"/>
              <a:t>2</a:t>
            </a:r>
            <a:r>
              <a:rPr lang="en-US" b="1" dirty="0" smtClean="0">
                <a:latin typeface="Times New Roman"/>
                <a:cs typeface="Times New Roman"/>
              </a:rPr>
              <a:t>→ </a:t>
            </a:r>
            <a:r>
              <a:rPr lang="ru-RU" b="1" dirty="0" smtClean="0"/>
              <a:t>СН</a:t>
            </a:r>
            <a:r>
              <a:rPr lang="en-US" sz="1800" b="1" dirty="0" smtClean="0"/>
              <a:t>3</a:t>
            </a:r>
            <a:r>
              <a:rPr lang="en-US" b="1" dirty="0" smtClean="0"/>
              <a:t>-</a:t>
            </a:r>
            <a:r>
              <a:rPr lang="ru-RU" b="1" dirty="0" smtClean="0"/>
              <a:t>СН</a:t>
            </a:r>
            <a:r>
              <a:rPr lang="en-US" sz="1600" b="1" dirty="0" smtClean="0"/>
              <a:t>2</a:t>
            </a:r>
            <a:r>
              <a:rPr lang="en-US" b="1" dirty="0" smtClean="0"/>
              <a:t>-</a:t>
            </a:r>
            <a:r>
              <a:rPr lang="ru-RU" b="1" dirty="0" smtClean="0"/>
              <a:t>СН</a:t>
            </a:r>
            <a:r>
              <a:rPr lang="en-US" sz="1600" b="1" dirty="0" smtClean="0"/>
              <a:t>2</a:t>
            </a:r>
            <a:r>
              <a:rPr lang="en-US" b="1" dirty="0" smtClean="0"/>
              <a:t>-CH</a:t>
            </a:r>
            <a:r>
              <a:rPr lang="en-US" sz="1600" b="1" dirty="0" smtClean="0"/>
              <a:t>2</a:t>
            </a:r>
            <a:r>
              <a:rPr lang="ru-RU" b="1" dirty="0" smtClean="0"/>
              <a:t>-СН</a:t>
            </a:r>
            <a:r>
              <a:rPr lang="en-US" sz="1800" b="1" dirty="0" smtClean="0"/>
              <a:t>3</a:t>
            </a:r>
            <a:r>
              <a:rPr lang="en-US" b="1" dirty="0" smtClean="0"/>
              <a:t> </a:t>
            </a:r>
            <a:endParaRPr lang="en-US" b="1" dirty="0" smtClean="0">
              <a:latin typeface="Times New Roman"/>
              <a:cs typeface="Times New Roman"/>
            </a:endParaRPr>
          </a:p>
          <a:p>
            <a:pPr marL="514350" indent="-514350" algn="just">
              <a:buNone/>
            </a:pPr>
            <a:r>
              <a:rPr lang="ru-RU" b="1" dirty="0" smtClean="0"/>
              <a:t>СН</a:t>
            </a:r>
            <a:r>
              <a:rPr lang="ru-RU" sz="1800" b="1" dirty="0" smtClean="0"/>
              <a:t>2</a:t>
            </a:r>
            <a:r>
              <a:rPr lang="ru-RU" b="1" dirty="0" smtClean="0"/>
              <a:t>=СН-СН</a:t>
            </a:r>
            <a:r>
              <a:rPr lang="en-US" sz="1800" b="1" dirty="0" smtClean="0"/>
              <a:t>3</a:t>
            </a:r>
            <a:r>
              <a:rPr lang="en-US" b="1" dirty="0" smtClean="0"/>
              <a:t> + H</a:t>
            </a:r>
            <a:r>
              <a:rPr lang="en-US" sz="1800" b="1" dirty="0" smtClean="0"/>
              <a:t>2</a:t>
            </a:r>
            <a:r>
              <a:rPr lang="en-US" b="1" dirty="0" smtClean="0">
                <a:latin typeface="Times New Roman"/>
                <a:cs typeface="Times New Roman"/>
              </a:rPr>
              <a:t>→</a:t>
            </a:r>
          </a:p>
          <a:p>
            <a:pPr marL="514350" indent="-514350" algn="just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74638"/>
            <a:ext cx="7186634" cy="1143000"/>
          </a:xfrm>
        </p:spPr>
        <p:txBody>
          <a:bodyPr/>
          <a:lstStyle/>
          <a:p>
            <a:r>
              <a:rPr lang="ru-RU" dirty="0" smtClean="0"/>
              <a:t>Химические свойства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643050"/>
            <a:ext cx="7186634" cy="4525963"/>
          </a:xfrm>
        </p:spPr>
        <p:txBody>
          <a:bodyPr/>
          <a:lstStyle/>
          <a:p>
            <a:pPr marL="571500" indent="-571500" algn="ctr">
              <a:buFont typeface="+mj-lt"/>
              <a:buAutoNum type="romanUcPeriod"/>
            </a:pPr>
            <a:r>
              <a:rPr lang="ru-RU" dirty="0" smtClean="0"/>
              <a:t>Реакции с разрывом </a:t>
            </a:r>
            <a:r>
              <a:rPr lang="el-GR" dirty="0" smtClean="0"/>
              <a:t>π</a:t>
            </a:r>
            <a:r>
              <a:rPr lang="ru-RU" dirty="0" smtClean="0"/>
              <a:t>-связи С=С</a:t>
            </a:r>
          </a:p>
          <a:p>
            <a:pPr marL="514350" indent="-514350" algn="just">
              <a:buNone/>
            </a:pPr>
            <a:r>
              <a:rPr lang="en-US" dirty="0" smtClean="0"/>
              <a:t>5</a:t>
            </a:r>
            <a:r>
              <a:rPr lang="ru-RU" dirty="0" smtClean="0"/>
              <a:t>.   Полимеризация (</a:t>
            </a:r>
            <a:r>
              <a:rPr lang="en-US" dirty="0" err="1" smtClean="0"/>
              <a:t>kat</a:t>
            </a:r>
            <a:r>
              <a:rPr lang="en-US" dirty="0" smtClean="0"/>
              <a:t>)</a:t>
            </a:r>
            <a:r>
              <a:rPr lang="ru-RU" dirty="0" smtClean="0"/>
              <a:t>:</a:t>
            </a:r>
          </a:p>
          <a:p>
            <a:pPr marL="514350" indent="-514350" algn="just">
              <a:buNone/>
            </a:pPr>
            <a:r>
              <a:rPr lang="en-US" dirty="0" smtClean="0"/>
              <a:t>n</a:t>
            </a:r>
            <a:r>
              <a:rPr lang="ru-RU" dirty="0" smtClean="0"/>
              <a:t> </a:t>
            </a:r>
            <a:r>
              <a:rPr lang="en-US" dirty="0" smtClean="0"/>
              <a:t>R-CH=CH-R’ </a:t>
            </a:r>
            <a:r>
              <a:rPr lang="en-US" dirty="0" smtClean="0">
                <a:latin typeface="Times New Roman"/>
                <a:cs typeface="Times New Roman"/>
              </a:rPr>
              <a:t>→ (</a:t>
            </a:r>
            <a:r>
              <a:rPr lang="en-US" dirty="0" smtClean="0"/>
              <a:t>-CH-CH-)</a:t>
            </a:r>
            <a:r>
              <a:rPr lang="en-US" sz="1600" dirty="0" smtClean="0"/>
              <a:t>n</a:t>
            </a:r>
            <a:r>
              <a:rPr lang="en-US" dirty="0" smtClean="0"/>
              <a:t> </a:t>
            </a:r>
          </a:p>
          <a:p>
            <a:pPr marL="514350" indent="-514350" algn="just">
              <a:buNone/>
            </a:pPr>
            <a:endParaRPr lang="en-US" sz="1600" dirty="0" smtClean="0"/>
          </a:p>
          <a:p>
            <a:pPr marL="514350" indent="-514350" algn="just">
              <a:buNone/>
            </a:pPr>
            <a:r>
              <a:rPr lang="en-US" dirty="0" smtClean="0"/>
              <a:t>                                   R     </a:t>
            </a:r>
            <a:r>
              <a:rPr lang="en-US" dirty="0" err="1" smtClean="0"/>
              <a:t>R</a:t>
            </a:r>
            <a:r>
              <a:rPr lang="en-US" dirty="0" smtClean="0"/>
              <a:t>’</a:t>
            </a:r>
          </a:p>
          <a:p>
            <a:pPr marL="514350" indent="-514350" algn="just">
              <a:buNone/>
            </a:pPr>
            <a:r>
              <a:rPr lang="en-US" b="1" dirty="0" smtClean="0"/>
              <a:t>n</a:t>
            </a:r>
            <a:r>
              <a:rPr lang="ru-RU" b="1" dirty="0" smtClean="0"/>
              <a:t>СН</a:t>
            </a:r>
            <a:r>
              <a:rPr lang="ru-RU" sz="1800" b="1" dirty="0" smtClean="0"/>
              <a:t>2</a:t>
            </a:r>
            <a:r>
              <a:rPr lang="ru-RU" b="1" dirty="0" smtClean="0"/>
              <a:t>=СН</a:t>
            </a:r>
            <a:r>
              <a:rPr lang="en-US" sz="1800" b="1" dirty="0" smtClean="0"/>
              <a:t>2</a:t>
            </a:r>
            <a:r>
              <a:rPr lang="en-US" b="1" dirty="0" smtClean="0"/>
              <a:t> </a:t>
            </a:r>
            <a:r>
              <a:rPr lang="en-US" b="1" dirty="0" smtClean="0">
                <a:latin typeface="Times New Roman"/>
                <a:cs typeface="Times New Roman"/>
              </a:rPr>
              <a:t>→ (-</a:t>
            </a:r>
            <a:r>
              <a:rPr lang="ru-RU" b="1" dirty="0" smtClean="0"/>
              <a:t>СН</a:t>
            </a:r>
            <a:r>
              <a:rPr lang="ru-RU" sz="1800" b="1" dirty="0" smtClean="0"/>
              <a:t>2</a:t>
            </a:r>
            <a:r>
              <a:rPr lang="en-US" b="1" dirty="0" smtClean="0"/>
              <a:t>-</a:t>
            </a:r>
            <a:r>
              <a:rPr lang="ru-RU" b="1" dirty="0" smtClean="0"/>
              <a:t>СН</a:t>
            </a:r>
            <a:r>
              <a:rPr lang="en-US" sz="1800" b="1" dirty="0" smtClean="0"/>
              <a:t>2 </a:t>
            </a:r>
            <a:r>
              <a:rPr lang="en-US" b="1" dirty="0" smtClean="0"/>
              <a:t>-)</a:t>
            </a:r>
            <a:r>
              <a:rPr lang="en-US" sz="1800" b="1" dirty="0" smtClean="0"/>
              <a:t>n</a:t>
            </a:r>
            <a:r>
              <a:rPr lang="en-US" b="1" dirty="0" smtClean="0"/>
              <a:t> </a:t>
            </a:r>
          </a:p>
          <a:p>
            <a:pPr marL="514350" indent="-514350" algn="just">
              <a:buNone/>
            </a:pPr>
            <a:r>
              <a:rPr lang="ru-RU" b="1" dirty="0" smtClean="0">
                <a:latin typeface="Times New Roman"/>
                <a:cs typeface="Times New Roman"/>
              </a:rPr>
              <a:t>Полимеризация пропилена:</a:t>
            </a:r>
            <a:endParaRPr lang="en-US" b="1" dirty="0" smtClean="0">
              <a:latin typeface="Times New Roman"/>
              <a:cs typeface="Times New Roman"/>
            </a:endParaRPr>
          </a:p>
          <a:p>
            <a:pPr marL="514350" indent="-514350" algn="just">
              <a:buNone/>
            </a:pPr>
            <a:endParaRPr lang="en-US" dirty="0" smtClean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4644232" y="3499644"/>
            <a:ext cx="570710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5251455" y="3535363"/>
            <a:ext cx="6429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74638"/>
            <a:ext cx="7186634" cy="1143000"/>
          </a:xfrm>
        </p:spPr>
        <p:txBody>
          <a:bodyPr/>
          <a:lstStyle/>
          <a:p>
            <a:r>
              <a:rPr lang="ru-RU" dirty="0" smtClean="0"/>
              <a:t>Химические свойства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928670"/>
            <a:ext cx="7186634" cy="5643602"/>
          </a:xfrm>
        </p:spPr>
        <p:txBody>
          <a:bodyPr/>
          <a:lstStyle/>
          <a:p>
            <a:pPr marL="571500" indent="-571500" algn="ctr">
              <a:buNone/>
            </a:pPr>
            <a:r>
              <a:rPr lang="en-US" dirty="0" smtClean="0"/>
              <a:t>II.    </a:t>
            </a:r>
            <a:r>
              <a:rPr lang="ru-RU" dirty="0" smtClean="0"/>
              <a:t>Реакции с разрывом связи С-Н</a:t>
            </a:r>
          </a:p>
          <a:p>
            <a:pPr marL="514350" indent="-514350" algn="just">
              <a:buNone/>
            </a:pPr>
            <a:r>
              <a:rPr lang="ru-RU" dirty="0" smtClean="0"/>
              <a:t>  </a:t>
            </a:r>
            <a:r>
              <a:rPr lang="ru-RU" sz="2400" dirty="0" smtClean="0"/>
              <a:t>Радикальное галогенирование (</a:t>
            </a:r>
            <a:r>
              <a:rPr lang="en-US" sz="2400" dirty="0" smtClean="0"/>
              <a:t>t=</a:t>
            </a:r>
            <a:r>
              <a:rPr lang="ru-RU" sz="2400" dirty="0" smtClean="0"/>
              <a:t>400-500</a:t>
            </a:r>
            <a:r>
              <a:rPr lang="en-US" sz="2400" dirty="0" smtClean="0">
                <a:latin typeface="Times New Roman"/>
                <a:cs typeface="Times New Roman"/>
              </a:rPr>
              <a:t>°C</a:t>
            </a:r>
            <a:r>
              <a:rPr lang="ru-RU" sz="2400" dirty="0" smtClean="0">
                <a:latin typeface="Times New Roman"/>
                <a:cs typeface="Times New Roman"/>
              </a:rPr>
              <a:t> или при облучении</a:t>
            </a:r>
            <a:r>
              <a:rPr lang="en-US" sz="2400" dirty="0" smtClean="0"/>
              <a:t>)</a:t>
            </a:r>
            <a:r>
              <a:rPr lang="ru-RU" sz="2400" dirty="0" smtClean="0"/>
              <a:t> – </a:t>
            </a:r>
            <a:r>
              <a:rPr lang="ru-RU" sz="2400" u="sng" dirty="0" smtClean="0"/>
              <a:t>двойная связь сохраняется!</a:t>
            </a:r>
            <a:r>
              <a:rPr lang="ru-RU" sz="2400" dirty="0" smtClean="0"/>
              <a:t>:</a:t>
            </a:r>
            <a:endParaRPr lang="ru-RU" dirty="0" smtClean="0"/>
          </a:p>
          <a:p>
            <a:pPr marL="514350" indent="-514350" algn="just">
              <a:buNone/>
            </a:pPr>
            <a:r>
              <a:rPr lang="en-US" dirty="0" smtClean="0"/>
              <a:t>R-CH</a:t>
            </a:r>
            <a:r>
              <a:rPr lang="en-US" sz="1800" dirty="0" smtClean="0"/>
              <a:t>2</a:t>
            </a:r>
            <a:r>
              <a:rPr lang="en-US" dirty="0" smtClean="0"/>
              <a:t>-CH=CH</a:t>
            </a:r>
            <a:r>
              <a:rPr lang="ru-RU" sz="1600" dirty="0" smtClean="0"/>
              <a:t>2</a:t>
            </a:r>
            <a:r>
              <a:rPr lang="en-US" dirty="0" smtClean="0"/>
              <a:t> + </a:t>
            </a:r>
            <a:r>
              <a:rPr lang="en-US" dirty="0" err="1" smtClean="0"/>
              <a:t>Cl</a:t>
            </a:r>
            <a:r>
              <a:rPr lang="ru-RU" sz="1600" dirty="0" smtClean="0"/>
              <a:t>2</a:t>
            </a:r>
            <a:r>
              <a:rPr lang="en-US" dirty="0" smtClean="0">
                <a:latin typeface="Times New Roman"/>
                <a:cs typeface="Times New Roman"/>
              </a:rPr>
              <a:t>→</a:t>
            </a:r>
            <a:r>
              <a:rPr lang="en-US" dirty="0" smtClean="0"/>
              <a:t>R-</a:t>
            </a:r>
            <a:r>
              <a:rPr lang="en-US" dirty="0" err="1" smtClean="0"/>
              <a:t>CHCl</a:t>
            </a:r>
            <a:r>
              <a:rPr lang="en-US" dirty="0" smtClean="0"/>
              <a:t>-CH=CH</a:t>
            </a:r>
            <a:r>
              <a:rPr lang="ru-RU" sz="1600" dirty="0" smtClean="0"/>
              <a:t>2</a:t>
            </a:r>
            <a:r>
              <a:rPr lang="ru-RU" dirty="0" smtClean="0"/>
              <a:t> + </a:t>
            </a:r>
            <a:r>
              <a:rPr lang="en-US" dirty="0" err="1" smtClean="0"/>
              <a:t>HCl</a:t>
            </a:r>
            <a:endParaRPr lang="en-US" dirty="0" smtClean="0"/>
          </a:p>
          <a:p>
            <a:pPr marL="514350" indent="-514350" algn="just">
              <a:buNone/>
            </a:pPr>
            <a:r>
              <a:rPr lang="en-US" sz="1200" b="1" dirty="0" smtClean="0"/>
              <a:t>                                                                               </a:t>
            </a:r>
            <a:r>
              <a:rPr lang="en-US" sz="1600" b="1" dirty="0" smtClean="0"/>
              <a:t>450</a:t>
            </a:r>
            <a:r>
              <a:rPr lang="en-US" sz="1600" b="1" dirty="0" smtClean="0">
                <a:latin typeface="Times New Roman"/>
                <a:cs typeface="Times New Roman"/>
              </a:rPr>
              <a:t>°C</a:t>
            </a:r>
            <a:endParaRPr lang="en-US" sz="1600" b="1" dirty="0" smtClean="0"/>
          </a:p>
          <a:p>
            <a:pPr marL="514350" indent="-514350" algn="just">
              <a:buNone/>
            </a:pPr>
            <a:r>
              <a:rPr lang="ru-RU" b="1" dirty="0" smtClean="0"/>
              <a:t>СН</a:t>
            </a:r>
            <a:r>
              <a:rPr lang="ru-RU" sz="1800" b="1" dirty="0" smtClean="0"/>
              <a:t>2</a:t>
            </a:r>
            <a:r>
              <a:rPr lang="ru-RU" b="1" dirty="0" smtClean="0"/>
              <a:t>=СН-С</a:t>
            </a:r>
            <a:r>
              <a:rPr lang="en-US" sz="1600" b="1" dirty="0" smtClean="0"/>
              <a:t>2</a:t>
            </a:r>
            <a:r>
              <a:rPr lang="ru-RU" b="1" dirty="0" smtClean="0"/>
              <a:t>Н</a:t>
            </a:r>
            <a:r>
              <a:rPr lang="en-US" sz="1800" b="1" dirty="0" smtClean="0"/>
              <a:t>5</a:t>
            </a:r>
            <a:r>
              <a:rPr lang="en-US" b="1" dirty="0" smtClean="0"/>
              <a:t> + Cl</a:t>
            </a:r>
            <a:r>
              <a:rPr lang="en-US" sz="1800" b="1" dirty="0" smtClean="0"/>
              <a:t>2</a:t>
            </a:r>
            <a:r>
              <a:rPr lang="en-US" b="1" dirty="0" smtClean="0">
                <a:latin typeface="Times New Roman"/>
                <a:cs typeface="Times New Roman"/>
              </a:rPr>
              <a:t>→</a:t>
            </a:r>
          </a:p>
          <a:p>
            <a:pPr marL="514350" indent="-514350" algn="just">
              <a:buNone/>
            </a:pPr>
            <a:r>
              <a:rPr lang="en-US" sz="1200" b="1" dirty="0" smtClean="0"/>
              <a:t>                                                                              </a:t>
            </a:r>
            <a:r>
              <a:rPr lang="en-US" sz="1600" b="1" dirty="0" smtClean="0"/>
              <a:t>500</a:t>
            </a:r>
            <a:r>
              <a:rPr lang="en-US" sz="1600" b="1" dirty="0" smtClean="0">
                <a:latin typeface="Times New Roman"/>
                <a:cs typeface="Times New Roman"/>
              </a:rPr>
              <a:t>°C</a:t>
            </a:r>
            <a:endParaRPr lang="en-US" sz="1600" b="1" dirty="0" smtClean="0"/>
          </a:p>
          <a:p>
            <a:pPr marL="514350" indent="-514350" algn="just">
              <a:buNone/>
            </a:pPr>
            <a:r>
              <a:rPr lang="ru-RU" b="1" dirty="0" smtClean="0"/>
              <a:t>СН</a:t>
            </a:r>
            <a:r>
              <a:rPr lang="en-US" sz="1800" b="1" dirty="0" smtClean="0"/>
              <a:t>3</a:t>
            </a:r>
            <a:r>
              <a:rPr lang="en-US" b="1" dirty="0" smtClean="0"/>
              <a:t>-</a:t>
            </a:r>
            <a:r>
              <a:rPr lang="ru-RU" b="1" dirty="0" smtClean="0"/>
              <a:t>СН</a:t>
            </a:r>
            <a:r>
              <a:rPr lang="en-US" b="1" dirty="0" smtClean="0"/>
              <a:t>=</a:t>
            </a:r>
            <a:r>
              <a:rPr lang="ru-RU" b="1" dirty="0" smtClean="0"/>
              <a:t>СН</a:t>
            </a:r>
            <a:r>
              <a:rPr lang="ru-RU" sz="1800" b="1" dirty="0" smtClean="0"/>
              <a:t>2</a:t>
            </a:r>
            <a:r>
              <a:rPr lang="en-US" sz="1800" b="1" dirty="0" smtClean="0"/>
              <a:t> </a:t>
            </a:r>
            <a:r>
              <a:rPr lang="en-US" b="1" dirty="0" smtClean="0"/>
              <a:t>+ Br</a:t>
            </a:r>
            <a:r>
              <a:rPr lang="en-US" sz="1800" b="1" dirty="0" smtClean="0"/>
              <a:t>2</a:t>
            </a:r>
            <a:r>
              <a:rPr lang="en-US" b="1" dirty="0" smtClean="0">
                <a:latin typeface="Times New Roman"/>
                <a:cs typeface="Times New Roman"/>
              </a:rPr>
              <a:t>→</a:t>
            </a:r>
          </a:p>
          <a:p>
            <a:pPr marL="514350" indent="-514350" algn="just">
              <a:buNone/>
            </a:pPr>
            <a:r>
              <a:rPr lang="en-US" sz="1200" b="1" dirty="0" smtClean="0"/>
              <a:t>                                                                                           </a:t>
            </a:r>
            <a:r>
              <a:rPr lang="en-US" sz="1800" b="1" dirty="0" smtClean="0"/>
              <a:t>   h</a:t>
            </a:r>
            <a:r>
              <a:rPr lang="el-GR" sz="1800" b="1" dirty="0" smtClean="0">
                <a:latin typeface="Times New Roman"/>
                <a:cs typeface="Times New Roman"/>
              </a:rPr>
              <a:t>ν</a:t>
            </a:r>
            <a:endParaRPr lang="en-US" sz="1800" b="1" dirty="0" smtClean="0"/>
          </a:p>
          <a:p>
            <a:pPr marL="514350" indent="-514350" algn="just">
              <a:buNone/>
            </a:pPr>
            <a:r>
              <a:rPr lang="ru-RU" b="1" dirty="0" smtClean="0"/>
              <a:t>СН</a:t>
            </a:r>
            <a:r>
              <a:rPr lang="en-US" sz="1800" b="1" dirty="0" smtClean="0"/>
              <a:t>3</a:t>
            </a:r>
            <a:r>
              <a:rPr lang="en-US" b="1" dirty="0" smtClean="0"/>
              <a:t>-</a:t>
            </a:r>
            <a:r>
              <a:rPr lang="ru-RU" b="1" dirty="0" smtClean="0"/>
              <a:t>СН</a:t>
            </a:r>
            <a:r>
              <a:rPr lang="en-US" b="1" dirty="0" smtClean="0"/>
              <a:t>=</a:t>
            </a:r>
            <a:r>
              <a:rPr lang="ru-RU" b="1" dirty="0" smtClean="0"/>
              <a:t>С</a:t>
            </a:r>
            <a:r>
              <a:rPr lang="en-US" b="1" dirty="0" smtClean="0"/>
              <a:t>(C</a:t>
            </a:r>
            <a:r>
              <a:rPr lang="ru-RU" b="1" dirty="0" smtClean="0"/>
              <a:t>Н</a:t>
            </a:r>
            <a:r>
              <a:rPr lang="en-US" sz="1600" b="1" dirty="0" smtClean="0"/>
              <a:t>3</a:t>
            </a:r>
            <a:r>
              <a:rPr lang="en-US" b="1" dirty="0" smtClean="0"/>
              <a:t>)</a:t>
            </a:r>
            <a:r>
              <a:rPr lang="ru-RU" sz="1800" b="1" dirty="0" smtClean="0"/>
              <a:t>2</a:t>
            </a:r>
            <a:r>
              <a:rPr lang="en-US" sz="1800" b="1" dirty="0" smtClean="0"/>
              <a:t> </a:t>
            </a:r>
            <a:r>
              <a:rPr lang="en-US" b="1" dirty="0" smtClean="0"/>
              <a:t>+ Cl</a:t>
            </a:r>
            <a:r>
              <a:rPr lang="en-US" sz="1800" b="1" dirty="0" smtClean="0"/>
              <a:t>2</a:t>
            </a:r>
            <a:r>
              <a:rPr lang="en-US" b="1" dirty="0" smtClean="0">
                <a:latin typeface="Times New Roman"/>
                <a:cs typeface="Times New Roman"/>
              </a:rPr>
              <a:t>→</a:t>
            </a:r>
          </a:p>
          <a:p>
            <a:pPr marL="514350" indent="-514350" algn="just">
              <a:buNone/>
            </a:pPr>
            <a:r>
              <a:rPr lang="en-US" sz="1200" b="1" dirty="0" smtClean="0"/>
              <a:t> </a:t>
            </a:r>
            <a:r>
              <a:rPr lang="en-US" sz="1600" b="1" dirty="0" smtClean="0"/>
              <a:t>                                                               25</a:t>
            </a:r>
            <a:r>
              <a:rPr lang="en-US" sz="1600" b="1" dirty="0" smtClean="0">
                <a:latin typeface="Times New Roman"/>
                <a:cs typeface="Times New Roman"/>
              </a:rPr>
              <a:t>°C</a:t>
            </a:r>
            <a:endParaRPr lang="en-US" sz="1600" b="1" dirty="0" smtClean="0"/>
          </a:p>
          <a:p>
            <a:pPr marL="514350" indent="-514350" algn="just">
              <a:buNone/>
            </a:pPr>
            <a:r>
              <a:rPr lang="ru-RU" b="1" dirty="0" smtClean="0"/>
              <a:t>СН</a:t>
            </a:r>
            <a:r>
              <a:rPr lang="en-US" sz="1800" b="1" dirty="0" smtClean="0"/>
              <a:t>3</a:t>
            </a:r>
            <a:r>
              <a:rPr lang="en-US" b="1" dirty="0" smtClean="0"/>
              <a:t>-</a:t>
            </a:r>
            <a:r>
              <a:rPr lang="ru-RU" b="1" dirty="0" smtClean="0"/>
              <a:t>СН</a:t>
            </a:r>
            <a:r>
              <a:rPr lang="en-US" b="1" dirty="0" smtClean="0"/>
              <a:t>=</a:t>
            </a:r>
            <a:r>
              <a:rPr lang="ru-RU" b="1" dirty="0" smtClean="0"/>
              <a:t>СН</a:t>
            </a:r>
            <a:r>
              <a:rPr lang="ru-RU" sz="1800" b="1" dirty="0" smtClean="0"/>
              <a:t>2</a:t>
            </a:r>
            <a:r>
              <a:rPr lang="en-US" sz="1800" b="1" dirty="0" smtClean="0"/>
              <a:t> </a:t>
            </a:r>
            <a:r>
              <a:rPr lang="en-US" b="1" dirty="0" smtClean="0"/>
              <a:t>+ Cl</a:t>
            </a:r>
            <a:r>
              <a:rPr lang="en-US" sz="1800" b="1" dirty="0" smtClean="0"/>
              <a:t>2</a:t>
            </a:r>
            <a:r>
              <a:rPr lang="en-US" b="1" dirty="0" smtClean="0">
                <a:latin typeface="Times New Roman"/>
                <a:cs typeface="Times New Roman"/>
              </a:rPr>
              <a:t>→</a:t>
            </a:r>
          </a:p>
          <a:p>
            <a:pPr marL="514350" indent="-514350" algn="just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1_Тема Office">
  <a:themeElements>
    <a:clrScheme name="Другая 15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53734"/>
      </a:hlink>
      <a:folHlink>
        <a:srgbClr val="632423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717</Words>
  <Application>Microsoft Office PowerPoint</Application>
  <PresentationFormat>Экран (4:3)</PresentationFormat>
  <Paragraphs>126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1_Тема Office</vt:lpstr>
      <vt:lpstr>Слайд 1</vt:lpstr>
      <vt:lpstr>Заполни таблицу</vt:lpstr>
      <vt:lpstr>Физические свойства</vt:lpstr>
      <vt:lpstr>Химические свойства</vt:lpstr>
      <vt:lpstr>Химические свойства</vt:lpstr>
      <vt:lpstr>Химические свойства</vt:lpstr>
      <vt:lpstr>Химические свойства</vt:lpstr>
      <vt:lpstr>Химические свойства</vt:lpstr>
      <vt:lpstr>Химические свойства</vt:lpstr>
      <vt:lpstr>Химические свойства</vt:lpstr>
      <vt:lpstr>Получение </vt:lpstr>
      <vt:lpstr>Получение </vt:lpstr>
      <vt:lpstr>Получение </vt:lpstr>
      <vt:lpstr>Применение </vt:lpstr>
      <vt:lpstr>Литература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Наталья</cp:lastModifiedBy>
  <cp:revision>22</cp:revision>
  <dcterms:created xsi:type="dcterms:W3CDTF">2014-07-17T09:15:06Z</dcterms:created>
  <dcterms:modified xsi:type="dcterms:W3CDTF">2015-12-23T15:31:55Z</dcterms:modified>
</cp:coreProperties>
</file>