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62" r:id="rId5"/>
    <p:sldId id="261" r:id="rId6"/>
    <p:sldId id="259" r:id="rId7"/>
    <p:sldId id="260" r:id="rId8"/>
    <p:sldId id="264" r:id="rId9"/>
    <p:sldId id="265" r:id="rId10"/>
    <p:sldId id="263"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9999"/>
    <a:srgbClr val="FFCCFF"/>
    <a:srgbClr val="FF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0" autoAdjust="0"/>
    <p:restoredTop sz="94638" autoAdjust="0"/>
  </p:normalViewPr>
  <p:slideViewPr>
    <p:cSldViewPr>
      <p:cViewPr varScale="1">
        <p:scale>
          <a:sx n="69" d="100"/>
          <a:sy n="69" d="100"/>
        </p:scale>
        <p:origin x="-54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A8AD6840-05AE-46DB-9D06-34775DBAACF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D6840-05AE-46DB-9D06-34775DBAACF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D6840-05AE-46DB-9D06-34775DBAACF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D6840-05AE-46DB-9D06-34775DBAACF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D6840-05AE-46DB-9D06-34775DBAACF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D6840-05AE-46DB-9D06-34775DBAACF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8AD6840-05AE-46DB-9D06-34775DBAACF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8AD6840-05AE-46DB-9D06-34775DBAACF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8AD6840-05AE-46DB-9D06-34775DBAACF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D6840-05AE-46DB-9D06-34775DBAACF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CC6A18D-748E-4830-BE12-06FD8606F22C}" type="datetimeFigureOut">
              <a:rPr lang="ru-RU" smtClean="0"/>
              <a:pPr/>
              <a:t>29.12.2017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A8AD6840-05AE-46DB-9D06-34775DBAACF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CC6A18D-748E-4830-BE12-06FD8606F22C}" type="datetimeFigureOut">
              <a:rPr lang="ru-RU" smtClean="0"/>
              <a:pPr/>
              <a:t>29.12.2017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8AD6840-05AE-46DB-9D06-34775DBAACF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physbook.ru/index.php/%D0%A4%D0%B0%D0%B9%D0%BB:Img_EMWaves_Ref_001.jpg"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4414" y="1928802"/>
            <a:ext cx="6912768" cy="1500198"/>
          </a:xfrm>
        </p:spPr>
        <p:style>
          <a:lnRef idx="1">
            <a:schemeClr val="accent4"/>
          </a:lnRef>
          <a:fillRef idx="2">
            <a:schemeClr val="accent4"/>
          </a:fillRef>
          <a:effectRef idx="1">
            <a:schemeClr val="accent4"/>
          </a:effectRef>
          <a:fontRef idx="minor">
            <a:schemeClr val="dk1"/>
          </a:fontRef>
        </p:style>
        <p:txBody>
          <a:bodyPr>
            <a:normAutofit/>
          </a:bodyPr>
          <a:lstStyle/>
          <a:p>
            <a:pPr algn="ctr"/>
            <a:r>
              <a:rPr lang="ru-RU" sz="4800" dirty="0" smtClean="0">
                <a:solidFill>
                  <a:schemeClr val="accent2">
                    <a:lumMod val="50000"/>
                  </a:schemeClr>
                </a:solidFill>
              </a:rPr>
              <a:t>Электромагнитное  </a:t>
            </a:r>
            <a:r>
              <a:rPr lang="ru-RU" sz="4800" dirty="0" smtClean="0">
                <a:solidFill>
                  <a:schemeClr val="accent2">
                    <a:lumMod val="50000"/>
                  </a:schemeClr>
                </a:solidFill>
              </a:rPr>
              <a:t>поле </a:t>
            </a:r>
            <a:endParaRPr lang="ru-RU" sz="4800" dirty="0">
              <a:solidFill>
                <a:schemeClr val="accent2">
                  <a:lumMod val="50000"/>
                </a:schemeClr>
              </a:solidFill>
            </a:endParaRPr>
          </a:p>
        </p:txBody>
      </p:sp>
      <p:sp>
        <p:nvSpPr>
          <p:cNvPr id="4" name="Прямоугольник 3"/>
          <p:cNvSpPr/>
          <p:nvPr/>
        </p:nvSpPr>
        <p:spPr>
          <a:xfrm>
            <a:off x="2786050" y="5715016"/>
            <a:ext cx="5643570" cy="646331"/>
          </a:xfrm>
          <a:prstGeom prst="rect">
            <a:avLst/>
          </a:prstGeom>
        </p:spPr>
        <p:txBody>
          <a:bodyPr wrap="square">
            <a:spAutoFit/>
          </a:bodyPr>
          <a:lstStyle/>
          <a:p>
            <a:r>
              <a:rPr lang="ru-RU" dirty="0" smtClean="0">
                <a:solidFill>
                  <a:schemeClr val="accent1">
                    <a:lumMod val="50000"/>
                  </a:schemeClr>
                </a:solidFill>
              </a:rPr>
              <a:t>Выполнила: Пиксайкина Ольга, </a:t>
            </a:r>
            <a:r>
              <a:rPr lang="ru-RU" dirty="0" smtClean="0">
                <a:solidFill>
                  <a:schemeClr val="accent1">
                    <a:lumMod val="50000"/>
                  </a:schemeClr>
                </a:solidFill>
              </a:rPr>
              <a:t>ученица 11 </a:t>
            </a:r>
            <a:r>
              <a:rPr lang="ru-RU" dirty="0" smtClean="0">
                <a:solidFill>
                  <a:schemeClr val="accent1">
                    <a:lumMod val="50000"/>
                  </a:schemeClr>
                </a:solidFill>
              </a:rPr>
              <a:t>класса МОУ «Гимназия № 20» городского округа Саранск</a:t>
            </a:r>
            <a:endParaRPr lang="ru-RU" dirty="0">
              <a:solidFill>
                <a:schemeClr val="accent1">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08920"/>
            <a:ext cx="8295456" cy="864096"/>
          </a:xfrm>
          <a:ln>
            <a:solidFill>
              <a:schemeClr val="bg1"/>
            </a:solidFill>
          </a:ln>
        </p:spPr>
        <p:style>
          <a:lnRef idx="1">
            <a:schemeClr val="accent2"/>
          </a:lnRef>
          <a:fillRef idx="2">
            <a:schemeClr val="accent2"/>
          </a:fillRef>
          <a:effectRef idx="1">
            <a:schemeClr val="accent2"/>
          </a:effectRef>
          <a:fontRef idx="minor">
            <a:schemeClr val="dk1"/>
          </a:fontRef>
        </p:style>
        <p:txBody>
          <a:bodyPr/>
          <a:lstStyle/>
          <a:p>
            <a:r>
              <a:rPr lang="ru-RU" b="1" dirty="0" smtClean="0"/>
              <a:t>      Спасибо за внимание!</a:t>
            </a:r>
            <a:endParaRPr lang="ru-RU"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8229600" cy="938368"/>
          </a:xfrm>
        </p:spPr>
        <p:txBody>
          <a:bodyPr>
            <a:normAutofit/>
          </a:bodyPr>
          <a:lstStyle/>
          <a:p>
            <a:r>
              <a:rPr lang="ru-RU" sz="4400" b="1" dirty="0" smtClean="0">
                <a:solidFill>
                  <a:schemeClr val="tx2">
                    <a:lumMod val="75000"/>
                  </a:schemeClr>
                </a:solidFill>
              </a:rPr>
              <a:t>Из истории: </a:t>
            </a:r>
            <a:r>
              <a:rPr lang="ru-RU" sz="4000" dirty="0" smtClean="0">
                <a:solidFill>
                  <a:schemeClr val="tx2">
                    <a:lumMod val="75000"/>
                  </a:schemeClr>
                </a:solidFill>
              </a:rPr>
              <a:t>первое исследование </a:t>
            </a:r>
            <a:endParaRPr lang="ru-RU" sz="4000" dirty="0">
              <a:solidFill>
                <a:schemeClr val="tx2">
                  <a:lumMod val="75000"/>
                </a:schemeClr>
              </a:solidFill>
            </a:endParaRPr>
          </a:p>
        </p:txBody>
      </p:sp>
      <p:sp>
        <p:nvSpPr>
          <p:cNvPr id="3" name="Содержимое 2"/>
          <p:cNvSpPr>
            <a:spLocks noGrp="1"/>
          </p:cNvSpPr>
          <p:nvPr>
            <p:ph idx="1"/>
          </p:nvPr>
        </p:nvSpPr>
        <p:spPr>
          <a:xfrm>
            <a:off x="4067944" y="1935480"/>
            <a:ext cx="4618856" cy="4389120"/>
          </a:xfrm>
          <a:solidFill>
            <a:schemeClr val="accent4">
              <a:lumMod val="40000"/>
              <a:lumOff val="60000"/>
            </a:schemeClr>
          </a:solidFill>
        </p:spPr>
        <p:txBody>
          <a:bodyPr>
            <a:normAutofit fontScale="62500" lnSpcReduction="20000"/>
          </a:bodyPr>
          <a:lstStyle/>
          <a:p>
            <a:r>
              <a:rPr lang="ru-RU" dirty="0" smtClean="0"/>
              <a:t>В 1600 году английский ученый Уильям Гильберт в своей книге «О магните, магнитных телах и большом магните - Земле» представил Землю, как гигантский постоянный магнит, ось которого не совпадает с осью вращения Земли. </a:t>
            </a:r>
            <a:br>
              <a:rPr lang="ru-RU" dirty="0" smtClean="0"/>
            </a:br>
            <a:r>
              <a:rPr lang="ru-RU" dirty="0" smtClean="0"/>
              <a:t>Гильберт подтвердил свое предположение на опыте: он выточил из естественного магнита большой шар. Приближая к поверхности шара магнитную стрелку, он показал, что она всегда устанавливается в определенном положении, так же как стрелка компаса на Земле.</a:t>
            </a:r>
          </a:p>
          <a:p>
            <a:pPr>
              <a:buNone/>
            </a:pPr>
            <a:r>
              <a:rPr lang="ru-RU" dirty="0" smtClean="0"/>
              <a:t>     Также Гильберт описал явление магнитной индукции, способы намагничивания железа и стали. Его книга явилась первым научным исследованием магнитных явлений.</a:t>
            </a:r>
            <a:br>
              <a:rPr lang="ru-RU" dirty="0" smtClean="0"/>
            </a:br>
            <a:endParaRPr lang="ru-RU" dirty="0"/>
          </a:p>
        </p:txBody>
      </p:sp>
      <p:pic>
        <p:nvPicPr>
          <p:cNvPr id="1026" name="Picture 2" descr="Картинки по запросу уильям гильберт"/>
          <p:cNvPicPr>
            <a:picLocks noChangeAspect="1" noChangeArrowheads="1"/>
          </p:cNvPicPr>
          <p:nvPr/>
        </p:nvPicPr>
        <p:blipFill>
          <a:blip r:embed="rId2" cstate="print"/>
          <a:srcRect/>
          <a:stretch>
            <a:fillRect/>
          </a:stretch>
        </p:blipFill>
        <p:spPr bwMode="auto">
          <a:xfrm>
            <a:off x="323528" y="1988840"/>
            <a:ext cx="3528392" cy="432048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052736"/>
            <a:ext cx="8219256" cy="794352"/>
          </a:xfrm>
          <a:solidFill>
            <a:schemeClr val="accent4">
              <a:lumMod val="40000"/>
              <a:lumOff val="60000"/>
            </a:schemeClr>
          </a:solidFill>
        </p:spPr>
        <p:txBody>
          <a:bodyPr>
            <a:normAutofit/>
          </a:bodyPr>
          <a:lstStyle/>
          <a:p>
            <a:r>
              <a:rPr lang="ru-RU" sz="3200" b="1" dirty="0" smtClean="0"/>
              <a:t>Из истории</a:t>
            </a:r>
            <a:r>
              <a:rPr lang="ru-RU" sz="3200" dirty="0" smtClean="0"/>
              <a:t>: причина наличия магнитного поля</a:t>
            </a:r>
            <a:endParaRPr lang="ru-RU" sz="3200" dirty="0"/>
          </a:p>
        </p:txBody>
      </p:sp>
      <p:sp>
        <p:nvSpPr>
          <p:cNvPr id="3" name="Содержимое 2"/>
          <p:cNvSpPr>
            <a:spLocks noGrp="1"/>
          </p:cNvSpPr>
          <p:nvPr>
            <p:ph idx="1"/>
          </p:nvPr>
        </p:nvSpPr>
        <p:spPr>
          <a:xfrm>
            <a:off x="3995936" y="2276872"/>
            <a:ext cx="4690864" cy="4047728"/>
          </a:xfrm>
          <a:solidFill>
            <a:schemeClr val="accent5">
              <a:lumMod val="60000"/>
              <a:lumOff val="40000"/>
            </a:schemeClr>
          </a:solidFill>
        </p:spPr>
        <p:txBody>
          <a:bodyPr>
            <a:normAutofit fontScale="70000" lnSpcReduction="20000"/>
          </a:bodyPr>
          <a:lstStyle/>
          <a:p>
            <a:r>
              <a:rPr lang="ru-RU" dirty="0" smtClean="0"/>
              <a:t>В 1702 году Э. Галлей создал первые магнитные карты Земли. </a:t>
            </a:r>
            <a:br>
              <a:rPr lang="ru-RU" dirty="0" smtClean="0"/>
            </a:br>
            <a:r>
              <a:rPr lang="ru-RU" dirty="0" smtClean="0"/>
              <a:t>Основная причина наличия магнитного поля Земли в том, что ядро Земли состоит из раскаленного железа (хорошего проводника электрических токов, возникающих внутри Земли) . </a:t>
            </a:r>
            <a:br>
              <a:rPr lang="ru-RU" dirty="0" smtClean="0"/>
            </a:br>
            <a:r>
              <a:rPr lang="ru-RU" dirty="0" smtClean="0"/>
              <a:t>Магнитное поле Земли образует магнитосферу, простирающуюся на 70-80 тыс. км в направление Солнца. Она экранирует поверхность Земли, защищает от вредного влияния заряженных частиц, высоких энергий и космических лучей, определяет характер погоды</a:t>
            </a:r>
            <a:endParaRPr lang="ru-RU" dirty="0"/>
          </a:p>
        </p:txBody>
      </p:sp>
      <p:pic>
        <p:nvPicPr>
          <p:cNvPr id="15362" name="Picture 2" descr="Похожее изображение"/>
          <p:cNvPicPr>
            <a:picLocks noChangeAspect="1" noChangeArrowheads="1"/>
          </p:cNvPicPr>
          <p:nvPr/>
        </p:nvPicPr>
        <p:blipFill>
          <a:blip r:embed="rId2" cstate="print"/>
          <a:srcRect/>
          <a:stretch>
            <a:fillRect/>
          </a:stretch>
        </p:blipFill>
        <p:spPr bwMode="auto">
          <a:xfrm>
            <a:off x="755576" y="4293096"/>
            <a:ext cx="2880320" cy="2016224"/>
          </a:xfrm>
          <a:prstGeom prst="rect">
            <a:avLst/>
          </a:prstGeom>
          <a:noFill/>
        </p:spPr>
      </p:pic>
      <p:pic>
        <p:nvPicPr>
          <p:cNvPr id="15364" name="Picture 4" descr="Картинки по запросу галилей"/>
          <p:cNvPicPr>
            <a:picLocks noChangeAspect="1" noChangeArrowheads="1"/>
          </p:cNvPicPr>
          <p:nvPr/>
        </p:nvPicPr>
        <p:blipFill>
          <a:blip r:embed="rId3" cstate="print"/>
          <a:srcRect/>
          <a:stretch>
            <a:fillRect/>
          </a:stretch>
        </p:blipFill>
        <p:spPr bwMode="auto">
          <a:xfrm>
            <a:off x="1115616" y="1988840"/>
            <a:ext cx="2088232" cy="216024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96752"/>
            <a:ext cx="8229600" cy="650336"/>
          </a:xfrm>
          <a:solidFill>
            <a:schemeClr val="accent6">
              <a:lumMod val="40000"/>
              <a:lumOff val="60000"/>
            </a:schemeClr>
          </a:solidFill>
        </p:spPr>
        <p:txBody>
          <a:bodyPr>
            <a:normAutofit fontScale="90000"/>
          </a:bodyPr>
          <a:lstStyle/>
          <a:p>
            <a:r>
              <a:rPr lang="ru-RU" b="1" dirty="0" smtClean="0"/>
              <a:t>Теория электромагнитного поля</a:t>
            </a:r>
            <a:endParaRPr lang="ru-RU" b="1" dirty="0"/>
          </a:p>
        </p:txBody>
      </p:sp>
      <p:sp>
        <p:nvSpPr>
          <p:cNvPr id="3" name="Содержимое 2"/>
          <p:cNvSpPr>
            <a:spLocks noGrp="1"/>
          </p:cNvSpPr>
          <p:nvPr>
            <p:ph idx="1"/>
          </p:nvPr>
        </p:nvSpPr>
        <p:spPr>
          <a:xfrm>
            <a:off x="3203848" y="2276872"/>
            <a:ext cx="5482952" cy="4176464"/>
          </a:xfrm>
          <a:solidFill>
            <a:srgbClr val="99CCFF"/>
          </a:solidFill>
          <a:ln>
            <a:solidFill>
              <a:schemeClr val="accent6">
                <a:lumMod val="60000"/>
                <a:lumOff val="40000"/>
              </a:schemeClr>
            </a:solidFill>
          </a:ln>
        </p:spPr>
        <p:txBody>
          <a:bodyPr>
            <a:normAutofit fontScale="47500" lnSpcReduction="20000"/>
          </a:bodyPr>
          <a:lstStyle/>
          <a:p>
            <a:r>
              <a:rPr lang="ru-RU" dirty="0" smtClean="0"/>
              <a:t>Максвелл теоретически доказал свое предположение, создав теорию электромагнитного поля на основе двух постулатов:</a:t>
            </a:r>
          </a:p>
          <a:p>
            <a:r>
              <a:rPr lang="ru-RU" dirty="0" smtClean="0"/>
              <a:t>Переменное магнитное поле создает в окружающем его пространстве вихревое электрическое поле.</a:t>
            </a:r>
          </a:p>
          <a:p>
            <a:r>
              <a:rPr lang="ru-RU" dirty="0" smtClean="0"/>
              <a:t>Переменное электрическое поле создает в окружающем его пространстве вихревое магнитное поле (которое связано с переменным электрическим так же правилом правого винта). При этом, чем больше скорость изменения напряженности электрического поля, тем более сильное возникает магнитное поле, связанное с электрическим. Точно также, чем больше скорость изменения индукции магнитного поля, тем более сильное возникает электрическое поле.</a:t>
            </a:r>
          </a:p>
          <a:p>
            <a:r>
              <a:rPr lang="ru-RU" dirty="0" smtClean="0"/>
              <a:t>Таким образом, электрическое и магнитное поля «сцеплены» друг с другом, существуют одновременно, взаимно порождают и поддерживают друг друга. Нельзя создать переменное магнитное поле без того, чтобы одновременно в пространстве не возникло переменное электрическое поле. Не менее важно то обстоятельство, что электрическое поле без магнитного, и наоборот, могут существовать лишь по отношению к определенным системам отсчета. Так, покоящийся заряд создает только электрическое поле. Но ведь заряд покоится лишь относительно определенной системы отсчета, а относительно другой он будет двигаться и, следовательно, создавать магнитное поле.</a:t>
            </a:r>
          </a:p>
          <a:p>
            <a:r>
              <a:rPr lang="ru-RU" dirty="0" smtClean="0"/>
              <a:t>Совокупность неразрывно связанных друг с другом изменяющихся электрического и магнитного полей представляет собой </a:t>
            </a:r>
            <a:r>
              <a:rPr lang="ru-RU" i="1" dirty="0" smtClean="0"/>
              <a:t>электромагнитное поле</a:t>
            </a:r>
            <a:r>
              <a:rPr lang="ru-RU" dirty="0" smtClean="0"/>
              <a:t>.</a:t>
            </a:r>
          </a:p>
          <a:p>
            <a:endParaRPr lang="ru-RU" dirty="0"/>
          </a:p>
        </p:txBody>
      </p:sp>
      <p:pic>
        <p:nvPicPr>
          <p:cNvPr id="22530" name="Picture 2" descr="Картинки по запросу максвелл"/>
          <p:cNvPicPr>
            <a:picLocks noChangeAspect="1" noChangeArrowheads="1"/>
          </p:cNvPicPr>
          <p:nvPr/>
        </p:nvPicPr>
        <p:blipFill>
          <a:blip r:embed="rId2" cstate="print"/>
          <a:srcRect/>
          <a:stretch>
            <a:fillRect/>
          </a:stretch>
        </p:blipFill>
        <p:spPr bwMode="auto">
          <a:xfrm>
            <a:off x="395536" y="2348880"/>
            <a:ext cx="2483768" cy="38195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52736"/>
            <a:ext cx="8229600" cy="794352"/>
          </a:xfrm>
          <a:solidFill>
            <a:schemeClr val="accent1">
              <a:lumMod val="40000"/>
              <a:lumOff val="60000"/>
            </a:schemeClr>
          </a:solidFill>
        </p:spPr>
        <p:txBody>
          <a:bodyPr>
            <a:normAutofit fontScale="90000"/>
          </a:bodyPr>
          <a:lstStyle/>
          <a:p>
            <a:pPr algn="ctr"/>
            <a:r>
              <a:rPr lang="ru-RU" b="1" dirty="0" smtClean="0"/>
              <a:t/>
            </a:r>
            <a:br>
              <a:rPr lang="ru-RU" b="1" dirty="0" smtClean="0"/>
            </a:br>
            <a:r>
              <a:rPr lang="ru-RU" b="1" dirty="0" smtClean="0"/>
              <a:t>Электромагнитное поле</a:t>
            </a:r>
            <a:endParaRPr lang="ru-RU" dirty="0"/>
          </a:p>
        </p:txBody>
      </p:sp>
      <p:sp>
        <p:nvSpPr>
          <p:cNvPr id="3" name="Содержимое 2"/>
          <p:cNvSpPr>
            <a:spLocks noGrp="1"/>
          </p:cNvSpPr>
          <p:nvPr>
            <p:ph idx="1"/>
          </p:nvPr>
        </p:nvSpPr>
        <p:spPr>
          <a:xfrm>
            <a:off x="3275856" y="1935480"/>
            <a:ext cx="5410944" cy="4085808"/>
          </a:xfrm>
          <a:solidFill>
            <a:schemeClr val="accent1">
              <a:lumMod val="40000"/>
              <a:lumOff val="60000"/>
            </a:schemeClr>
          </a:solidFill>
        </p:spPr>
        <p:txBody>
          <a:bodyPr>
            <a:normAutofit fontScale="47500" lnSpcReduction="20000"/>
          </a:bodyPr>
          <a:lstStyle/>
          <a:p>
            <a:r>
              <a:rPr lang="ru-RU" sz="2900" b="1" dirty="0" smtClean="0"/>
              <a:t>Электромагнитное поле</a:t>
            </a:r>
          </a:p>
          <a:p>
            <a:r>
              <a:rPr lang="ru-RU" sz="2900" dirty="0" smtClean="0"/>
              <a:t>В пространстве, где изменяется магнитное поле, всегда появляется вихревое электрическое поле (индуцированное электрическое поле). При этом замкнутый контур позволяет только его обнаружить, поскольку поле существует независимо от наличия этого замкнутого контура. Линии напряженности вихревого электрического поля всегда замкнуты и их направление связано с изменением наводящего (индуцирующего) магнитного поля правилом Ленца (правилом правого винта, но учтите, что индукционное поле препятствует причине его вызывающей) (рис. 1а), т.е. это поле носит вихревой, не потенциальный характер, подобно магнитному. Максвелл в связи с этим обстоятельством высказал мысль о возможной равноправности полей: при изменении магнитного поля возникает поле электрическое (рис. 1а) и наоборот, при изменении электрического должно возникать магнитное поле (рис. 1б).</a:t>
            </a:r>
          </a:p>
          <a:p>
            <a:r>
              <a:rPr lang="ru-RU" dirty="0" smtClean="0">
                <a:hlinkClick r:id="rId2"/>
              </a:rPr>
              <a:t/>
            </a:r>
            <a:br>
              <a:rPr lang="ru-RU" dirty="0" smtClean="0">
                <a:hlinkClick r:id="rId2"/>
              </a:rPr>
            </a:br>
            <a:endParaRPr lang="ru-RU" dirty="0"/>
          </a:p>
        </p:txBody>
      </p:sp>
      <p:pic>
        <p:nvPicPr>
          <p:cNvPr id="21506" name="Picture 2" descr="Файл:Img EMWaves Ref 001.jpg"/>
          <p:cNvPicPr>
            <a:picLocks noChangeAspect="1" noChangeArrowheads="1"/>
          </p:cNvPicPr>
          <p:nvPr/>
        </p:nvPicPr>
        <p:blipFill>
          <a:blip r:embed="rId3" cstate="print"/>
          <a:srcRect/>
          <a:stretch>
            <a:fillRect/>
          </a:stretch>
        </p:blipFill>
        <p:spPr bwMode="auto">
          <a:xfrm>
            <a:off x="395536" y="2060848"/>
            <a:ext cx="2752725" cy="1619251"/>
          </a:xfrm>
          <a:prstGeom prst="rect">
            <a:avLst/>
          </a:prstGeom>
          <a:noFill/>
        </p:spPr>
      </p:pic>
      <p:pic>
        <p:nvPicPr>
          <p:cNvPr id="21508" name="Picture 4" descr="Img EMWaves Ref 002.jpg"/>
          <p:cNvPicPr>
            <a:picLocks noChangeAspect="1" noChangeArrowheads="1"/>
          </p:cNvPicPr>
          <p:nvPr/>
        </p:nvPicPr>
        <p:blipFill>
          <a:blip r:embed="rId4" cstate="print"/>
          <a:srcRect/>
          <a:stretch>
            <a:fillRect/>
          </a:stretch>
        </p:blipFill>
        <p:spPr bwMode="auto">
          <a:xfrm>
            <a:off x="539552" y="4149080"/>
            <a:ext cx="2381250" cy="14001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8229600" cy="938368"/>
          </a:xfrm>
          <a:solidFill>
            <a:schemeClr val="accent2">
              <a:lumMod val="40000"/>
              <a:lumOff val="60000"/>
            </a:schemeClr>
          </a:solidFill>
        </p:spPr>
        <p:txBody>
          <a:bodyPr>
            <a:normAutofit/>
          </a:bodyPr>
          <a:lstStyle/>
          <a:p>
            <a:r>
              <a:rPr lang="ru-RU" sz="3600" b="1" dirty="0" smtClean="0"/>
              <a:t>ИЗМЕНЕНИЯ МАГНИТНОГО ПОЛЯ ЗЕМЛИ</a:t>
            </a:r>
            <a:endParaRPr lang="ru-RU" sz="3600" b="1" dirty="0"/>
          </a:p>
        </p:txBody>
      </p:sp>
      <p:sp>
        <p:nvSpPr>
          <p:cNvPr id="3" name="Содержимое 2"/>
          <p:cNvSpPr>
            <a:spLocks noGrp="1"/>
          </p:cNvSpPr>
          <p:nvPr>
            <p:ph idx="1"/>
          </p:nvPr>
        </p:nvSpPr>
        <p:spPr>
          <a:xfrm>
            <a:off x="395536" y="1988840"/>
            <a:ext cx="3970784" cy="4536504"/>
          </a:xfrm>
          <a:solidFill>
            <a:schemeClr val="accent6">
              <a:lumMod val="60000"/>
              <a:lumOff val="40000"/>
            </a:schemeClr>
          </a:solidFill>
        </p:spPr>
        <p:txBody>
          <a:bodyPr>
            <a:normAutofit fontScale="47500" lnSpcReduction="20000"/>
          </a:bodyPr>
          <a:lstStyle/>
          <a:p>
            <a:r>
              <a:rPr lang="ru-RU" dirty="0" smtClean="0"/>
              <a:t/>
            </a:r>
            <a:br>
              <a:rPr lang="ru-RU" dirty="0" smtClean="0"/>
            </a:br>
            <a:r>
              <a:rPr lang="ru-RU" dirty="0" smtClean="0"/>
              <a:t>Еще в 1635 году Геллибранд устанавливает, что магнитное поле Земли меняется. Позднее было установлено, что существуют постоянные и кратковременные изменения магнитного поля Земли. </a:t>
            </a:r>
            <a:br>
              <a:rPr lang="ru-RU" dirty="0" smtClean="0"/>
            </a:br>
            <a:r>
              <a:rPr lang="ru-RU" b="1" dirty="0" smtClean="0"/>
              <a:t>Причиной</a:t>
            </a:r>
            <a:r>
              <a:rPr lang="ru-RU" dirty="0" smtClean="0"/>
              <a:t> постоянных изменений является наличие залежей полезных ископаемых. На Земле имеются такие территории, где ее собственное магнитное поле сильно искажается залеганием железных руд. </a:t>
            </a:r>
            <a:r>
              <a:rPr lang="ru-RU" b="1" dirty="0" smtClean="0"/>
              <a:t>Например, </a:t>
            </a:r>
            <a:r>
              <a:rPr lang="ru-RU" dirty="0" smtClean="0"/>
              <a:t>Курская магнитная аномалия, расположенная в Курской области. Причина кратковременных изменений магнитного поля Земли - действие "солнечного ветра", т. е. действие потока заряженных частиц, выбрасываемых Солнцем. Магнитное поле этого потока взаимодействует с магнитным полем Земли, возникают "магнитные бури". На частоту и силу магнитных бурь </a:t>
            </a:r>
            <a:r>
              <a:rPr lang="ru-RU" b="1" dirty="0" smtClean="0"/>
              <a:t>влияет солнечная активность. </a:t>
            </a:r>
            <a:r>
              <a:rPr lang="ru-RU" dirty="0" smtClean="0"/>
              <a:t/>
            </a:r>
            <a:br>
              <a:rPr lang="ru-RU" dirty="0" smtClean="0"/>
            </a:br>
            <a:r>
              <a:rPr lang="ru-RU" b="1" dirty="0" smtClean="0"/>
              <a:t>В годы максимума солнечной активности </a:t>
            </a:r>
            <a:r>
              <a:rPr lang="ru-RU" dirty="0" smtClean="0"/>
              <a:t>(один раз в каждые 11,5 лет) возникают такие магнитные бури, что нарушается радиосвязь, а стрелки компасов начинают непредсказуемо "плясать". </a:t>
            </a:r>
            <a:br>
              <a:rPr lang="ru-RU" dirty="0" smtClean="0"/>
            </a:br>
            <a:r>
              <a:rPr lang="ru-RU" dirty="0" smtClean="0"/>
              <a:t>Результатом взаимодействия заряженных частиц "солнечного ветра" с атмосферой Земли в северных широтах является такое явление, как "полярное сияние". </a:t>
            </a:r>
            <a:endParaRPr lang="ru-RU" dirty="0"/>
          </a:p>
        </p:txBody>
      </p:sp>
      <p:pic>
        <p:nvPicPr>
          <p:cNvPr id="16386" name="Picture 2" descr="Картинки по запросу курская магнитная аномалия"/>
          <p:cNvPicPr>
            <a:picLocks noChangeAspect="1" noChangeArrowheads="1"/>
          </p:cNvPicPr>
          <p:nvPr/>
        </p:nvPicPr>
        <p:blipFill>
          <a:blip r:embed="rId2" cstate="print"/>
          <a:srcRect/>
          <a:stretch>
            <a:fillRect/>
          </a:stretch>
        </p:blipFill>
        <p:spPr bwMode="auto">
          <a:xfrm>
            <a:off x="4499992" y="1988840"/>
            <a:ext cx="2448272" cy="1800200"/>
          </a:xfrm>
          <a:prstGeom prst="rect">
            <a:avLst/>
          </a:prstGeom>
          <a:noFill/>
        </p:spPr>
      </p:pic>
      <p:pic>
        <p:nvPicPr>
          <p:cNvPr id="16388" name="Picture 4" descr="Картинки по запросу полярное сияние физика"/>
          <p:cNvPicPr>
            <a:picLocks noChangeAspect="1" noChangeArrowheads="1"/>
          </p:cNvPicPr>
          <p:nvPr/>
        </p:nvPicPr>
        <p:blipFill>
          <a:blip r:embed="rId3" cstate="print"/>
          <a:srcRect/>
          <a:stretch>
            <a:fillRect/>
          </a:stretch>
        </p:blipFill>
        <p:spPr bwMode="auto">
          <a:xfrm>
            <a:off x="4644008" y="3933056"/>
            <a:ext cx="4248472" cy="2502004"/>
          </a:xfrm>
          <a:prstGeom prst="rect">
            <a:avLst/>
          </a:prstGeom>
          <a:noFill/>
        </p:spPr>
      </p:pic>
      <p:pic>
        <p:nvPicPr>
          <p:cNvPr id="16390" name="Picture 6" descr="Картинки по запросу солнечная активность и магнитные бури"/>
          <p:cNvPicPr>
            <a:picLocks noChangeAspect="1" noChangeArrowheads="1"/>
          </p:cNvPicPr>
          <p:nvPr/>
        </p:nvPicPr>
        <p:blipFill>
          <a:blip r:embed="rId4" cstate="print"/>
          <a:srcRect/>
          <a:stretch>
            <a:fillRect/>
          </a:stretch>
        </p:blipFill>
        <p:spPr bwMode="auto">
          <a:xfrm>
            <a:off x="7092280" y="2060848"/>
            <a:ext cx="1872208" cy="172819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980728"/>
            <a:ext cx="8435280" cy="938368"/>
          </a:xfrm>
          <a:solidFill>
            <a:schemeClr val="accent4">
              <a:lumMod val="40000"/>
              <a:lumOff val="60000"/>
            </a:schemeClr>
          </a:solidFill>
        </p:spPr>
        <p:txBody>
          <a:bodyPr>
            <a:normAutofit fontScale="90000"/>
          </a:bodyPr>
          <a:lstStyle/>
          <a:p>
            <a:pPr algn="ctr"/>
            <a:r>
              <a:rPr lang="ru-RU" sz="3600" b="1" dirty="0" smtClean="0"/>
              <a:t>ВЛИЯНИЕ МАГНИТНОГО ПОЛЯ ЗЕМЛИ                        НА ЖИВЫЕ ОРГАНИЗМЫ</a:t>
            </a:r>
            <a:endParaRPr lang="ru-RU" sz="3600" b="1" dirty="0"/>
          </a:p>
        </p:txBody>
      </p:sp>
      <p:sp>
        <p:nvSpPr>
          <p:cNvPr id="3" name="Содержимое 2"/>
          <p:cNvSpPr>
            <a:spLocks noGrp="1"/>
          </p:cNvSpPr>
          <p:nvPr>
            <p:ph idx="1"/>
          </p:nvPr>
        </p:nvSpPr>
        <p:spPr>
          <a:xfrm>
            <a:off x="3923928" y="2060848"/>
            <a:ext cx="4762872" cy="4536504"/>
          </a:xfrm>
          <a:solidFill>
            <a:schemeClr val="accent5">
              <a:lumMod val="60000"/>
              <a:lumOff val="40000"/>
            </a:schemeClr>
          </a:solidFill>
        </p:spPr>
        <p:txBody>
          <a:bodyPr>
            <a:noAutofit/>
          </a:bodyPr>
          <a:lstStyle/>
          <a:p>
            <a:pPr>
              <a:buNone/>
            </a:pPr>
            <a:r>
              <a:rPr lang="ru-RU" sz="1200" dirty="0" smtClean="0"/>
              <a:t/>
            </a:r>
            <a:br>
              <a:rPr lang="ru-RU" sz="1200" dirty="0" smtClean="0"/>
            </a:br>
            <a:r>
              <a:rPr lang="ru-RU" sz="1200" dirty="0" smtClean="0"/>
              <a:t>Магнитное поле Земли служит многим живым организмам для ориентации в пространстве. Некоторые морские бактерии располагаются в придонном иле под определенным углом к силовым линиям магнитного поля Земли, что объясняется наличием в них маленьких ферримагнитных частиц. </a:t>
            </a:r>
            <a:br>
              <a:rPr lang="ru-RU" sz="1200" dirty="0" smtClean="0"/>
            </a:br>
            <a:r>
              <a:rPr lang="ru-RU" sz="1200" dirty="0" smtClean="0"/>
              <a:t>Мухи и другие насекомые "садятся" предпочтительно в направлении поперек или вдоль магнитных линий магнитного поля Земли. Например, термиты располагаются на отдых так, что оказываются головами в одном направлении: в одних группах — параллельно, в других — перпендикулярно линиям магнитного поля. </a:t>
            </a:r>
            <a:br>
              <a:rPr lang="ru-RU" sz="1200" dirty="0" smtClean="0"/>
            </a:br>
            <a:r>
              <a:rPr lang="ru-RU" sz="1200" dirty="0" smtClean="0"/>
              <a:t>Ориентиром для перелетных птиц также служит магнитное поле Земли. Недавно ученые узнали, что у птиц в области глаз располагается маленький магнитный "компас" — крохотное тканевое поле, в котором расположены кристаллы магнетита, обладающие способностью намагничиваться в магнитном поле. </a:t>
            </a:r>
            <a:br>
              <a:rPr lang="ru-RU" sz="1200" dirty="0" smtClean="0"/>
            </a:br>
            <a:r>
              <a:rPr lang="ru-RU" sz="1200" dirty="0" smtClean="0"/>
              <a:t>Ботаники установили восприимчивость растений к магнитным полям. Оказывается сильное магнитное поле влияет на рост растений.</a:t>
            </a:r>
            <a:endParaRPr lang="ru-RU" sz="1200" dirty="0"/>
          </a:p>
        </p:txBody>
      </p:sp>
      <p:pic>
        <p:nvPicPr>
          <p:cNvPr id="17410" name="Picture 2" descr="Картинки по запросу ПТИЦЫ ЛЕТЯТ"/>
          <p:cNvPicPr>
            <a:picLocks noChangeAspect="1" noChangeArrowheads="1"/>
          </p:cNvPicPr>
          <p:nvPr/>
        </p:nvPicPr>
        <p:blipFill>
          <a:blip r:embed="rId2" cstate="print"/>
          <a:srcRect/>
          <a:stretch>
            <a:fillRect/>
          </a:stretch>
        </p:blipFill>
        <p:spPr bwMode="auto">
          <a:xfrm>
            <a:off x="251521" y="2132856"/>
            <a:ext cx="3528392" cy="2016224"/>
          </a:xfrm>
          <a:prstGeom prst="rect">
            <a:avLst/>
          </a:prstGeom>
          <a:noFill/>
        </p:spPr>
      </p:pic>
      <p:pic>
        <p:nvPicPr>
          <p:cNvPr id="17412" name="Picture 4" descr="Картинки по запросу МУХИ СИДЯТ"/>
          <p:cNvPicPr>
            <a:picLocks noChangeAspect="1" noChangeArrowheads="1"/>
          </p:cNvPicPr>
          <p:nvPr/>
        </p:nvPicPr>
        <p:blipFill>
          <a:blip r:embed="rId3" cstate="print"/>
          <a:srcRect/>
          <a:stretch>
            <a:fillRect/>
          </a:stretch>
        </p:blipFill>
        <p:spPr bwMode="auto">
          <a:xfrm>
            <a:off x="179512" y="4437112"/>
            <a:ext cx="1728192" cy="2199518"/>
          </a:xfrm>
          <a:prstGeom prst="rect">
            <a:avLst/>
          </a:prstGeom>
          <a:noFill/>
        </p:spPr>
      </p:pic>
      <p:pic>
        <p:nvPicPr>
          <p:cNvPr id="17414" name="Picture 6" descr="Картинки по запросу МАГНИТНОЕ ПОЛЕ И РОСТ РАСТЕНИЙ"/>
          <p:cNvPicPr>
            <a:picLocks noChangeAspect="1" noChangeArrowheads="1"/>
          </p:cNvPicPr>
          <p:nvPr/>
        </p:nvPicPr>
        <p:blipFill>
          <a:blip r:embed="rId4" cstate="print"/>
          <a:srcRect/>
          <a:stretch>
            <a:fillRect/>
          </a:stretch>
        </p:blipFill>
        <p:spPr bwMode="auto">
          <a:xfrm>
            <a:off x="2051720" y="4365104"/>
            <a:ext cx="1728192" cy="216654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52736"/>
            <a:ext cx="8229600" cy="794352"/>
          </a:xfrm>
          <a:solidFill>
            <a:schemeClr val="accent5">
              <a:lumMod val="60000"/>
              <a:lumOff val="40000"/>
            </a:schemeClr>
          </a:solidFill>
        </p:spPr>
        <p:txBody>
          <a:bodyPr>
            <a:normAutofit/>
          </a:bodyPr>
          <a:lstStyle/>
          <a:p>
            <a:r>
              <a:rPr lang="ru-RU" sz="4000" b="1" dirty="0" smtClean="0"/>
              <a:t>Источники электромагнитных полей</a:t>
            </a:r>
            <a:endParaRPr lang="ru-RU" sz="4000" b="1" dirty="0"/>
          </a:p>
        </p:txBody>
      </p:sp>
      <p:sp>
        <p:nvSpPr>
          <p:cNvPr id="3" name="Содержимое 2"/>
          <p:cNvSpPr>
            <a:spLocks noGrp="1"/>
          </p:cNvSpPr>
          <p:nvPr>
            <p:ph sz="half" idx="1"/>
          </p:nvPr>
        </p:nvSpPr>
        <p:spPr>
          <a:xfrm>
            <a:off x="467544" y="4293096"/>
            <a:ext cx="4038600" cy="2445019"/>
          </a:xfrm>
          <a:solidFill>
            <a:schemeClr val="accent1">
              <a:lumMod val="40000"/>
              <a:lumOff val="60000"/>
            </a:schemeClr>
          </a:solidFill>
        </p:spPr>
        <p:txBody>
          <a:bodyPr>
            <a:normAutofit fontScale="47500" lnSpcReduction="20000"/>
          </a:bodyPr>
          <a:lstStyle/>
          <a:p>
            <a:r>
              <a:rPr lang="ru-RU" dirty="0" smtClean="0"/>
              <a:t>Природные источники электромагнитных полей</a:t>
            </a:r>
            <a:br>
              <a:rPr lang="ru-RU" dirty="0" smtClean="0"/>
            </a:br>
            <a:r>
              <a:rPr lang="ru-RU" dirty="0" smtClean="0"/>
              <a:t>Для современного человека не является секретом тот факт, что электромагнитные поля хоть и остаются невидимыми нашему глазу, но окружают нас повсюду.</a:t>
            </a:r>
            <a:br>
              <a:rPr lang="ru-RU" dirty="0" smtClean="0"/>
            </a:br>
            <a:r>
              <a:rPr lang="ru-RU" dirty="0" smtClean="0"/>
              <a:t/>
            </a:r>
            <a:br>
              <a:rPr lang="ru-RU" dirty="0" smtClean="0"/>
            </a:br>
            <a:r>
              <a:rPr lang="ru-RU" dirty="0" smtClean="0"/>
              <a:t>К природным источникам ЭМП относятся:</a:t>
            </a:r>
            <a:br>
              <a:rPr lang="ru-RU" dirty="0" smtClean="0"/>
            </a:br>
            <a:r>
              <a:rPr lang="ru-RU" dirty="0" smtClean="0"/>
              <a:t/>
            </a:r>
            <a:br>
              <a:rPr lang="ru-RU" dirty="0" smtClean="0"/>
            </a:br>
            <a:r>
              <a:rPr lang="ru-RU" dirty="0" smtClean="0"/>
              <a:t>• Во-первых, это постоянное электрическое и магнитное поло Земли.</a:t>
            </a:r>
            <a:br>
              <a:rPr lang="ru-RU" dirty="0" smtClean="0"/>
            </a:br>
            <a:r>
              <a:rPr lang="ru-RU" dirty="0" smtClean="0"/>
              <a:t>• Во-вторых, к таким источникам относятся радиоволны, преобразовывающие такие космические источники, как Солнце, звезды и т.д.</a:t>
            </a:r>
            <a:br>
              <a:rPr lang="ru-RU" dirty="0" smtClean="0"/>
            </a:br>
            <a:r>
              <a:rPr lang="ru-RU" dirty="0" smtClean="0"/>
              <a:t>• В-третьих, этими источниками выступают и такие атмосферные процессы, как разряды молний и т.д.</a:t>
            </a:r>
            <a:br>
              <a:rPr lang="ru-RU" dirty="0" smtClean="0"/>
            </a:br>
            <a:endParaRPr lang="ru-RU" dirty="0"/>
          </a:p>
        </p:txBody>
      </p:sp>
      <p:sp>
        <p:nvSpPr>
          <p:cNvPr id="4" name="Содержимое 3"/>
          <p:cNvSpPr>
            <a:spLocks noGrp="1"/>
          </p:cNvSpPr>
          <p:nvPr>
            <p:ph sz="half" idx="2"/>
          </p:nvPr>
        </p:nvSpPr>
        <p:spPr>
          <a:xfrm>
            <a:off x="4644008" y="4293096"/>
            <a:ext cx="4038600" cy="2445019"/>
          </a:xfrm>
          <a:solidFill>
            <a:schemeClr val="accent6">
              <a:lumMod val="60000"/>
              <a:lumOff val="40000"/>
            </a:schemeClr>
          </a:solidFill>
        </p:spPr>
        <p:txBody>
          <a:bodyPr>
            <a:normAutofit fontScale="47500" lnSpcReduction="20000"/>
          </a:bodyPr>
          <a:lstStyle/>
          <a:p>
            <a:r>
              <a:rPr lang="ru-RU" dirty="0" smtClean="0"/>
              <a:t>Антропогенные (искусственные) источники электромагнитных полей</a:t>
            </a:r>
            <a:br>
              <a:rPr lang="ru-RU" dirty="0" smtClean="0"/>
            </a:br>
            <a:r>
              <a:rPr lang="ru-RU" dirty="0" smtClean="0"/>
              <a:t>Кроме природных источников появления ЭМП, они еще возникают и благодаря антропогенными источниками. К таким источникам можно отнести рентгеновские лучи, которые используют в медицинских учреждениях. Они используются и для передачи информации при помощи различных радиостанций, станций мобильной связи и также ТВ антенн. Да и электричество, которое есть в каждой розетке, также образовывает ЭМП, но правда, более низкой частоты.</a:t>
            </a:r>
          </a:p>
          <a:p>
            <a:endParaRPr lang="ru-RU" dirty="0"/>
          </a:p>
        </p:txBody>
      </p:sp>
      <p:pic>
        <p:nvPicPr>
          <p:cNvPr id="1026" name="Picture 2" descr="Картинки по запросу солнце"/>
          <p:cNvPicPr>
            <a:picLocks noChangeAspect="1" noChangeArrowheads="1"/>
          </p:cNvPicPr>
          <p:nvPr/>
        </p:nvPicPr>
        <p:blipFill>
          <a:blip r:embed="rId2" cstate="print"/>
          <a:srcRect/>
          <a:stretch>
            <a:fillRect/>
          </a:stretch>
        </p:blipFill>
        <p:spPr bwMode="auto">
          <a:xfrm>
            <a:off x="251520" y="2348880"/>
            <a:ext cx="1907704" cy="1656184"/>
          </a:xfrm>
          <a:prstGeom prst="rect">
            <a:avLst/>
          </a:prstGeom>
          <a:noFill/>
        </p:spPr>
      </p:pic>
      <p:pic>
        <p:nvPicPr>
          <p:cNvPr id="1028" name="Picture 4" descr="Картинки по запросу молния"/>
          <p:cNvPicPr>
            <a:picLocks noChangeAspect="1" noChangeArrowheads="1"/>
          </p:cNvPicPr>
          <p:nvPr/>
        </p:nvPicPr>
        <p:blipFill>
          <a:blip r:embed="rId3" cstate="print"/>
          <a:srcRect/>
          <a:stretch>
            <a:fillRect/>
          </a:stretch>
        </p:blipFill>
        <p:spPr bwMode="auto">
          <a:xfrm>
            <a:off x="2339752" y="2348880"/>
            <a:ext cx="1944216" cy="1656184"/>
          </a:xfrm>
          <a:prstGeom prst="rect">
            <a:avLst/>
          </a:prstGeom>
          <a:noFill/>
        </p:spPr>
      </p:pic>
      <p:pic>
        <p:nvPicPr>
          <p:cNvPr id="1030" name="Picture 6" descr="Картинки по запросу рентгеновские лучи"/>
          <p:cNvPicPr>
            <a:picLocks noChangeAspect="1" noChangeArrowheads="1"/>
          </p:cNvPicPr>
          <p:nvPr/>
        </p:nvPicPr>
        <p:blipFill>
          <a:blip r:embed="rId4" cstate="print"/>
          <a:srcRect/>
          <a:stretch>
            <a:fillRect/>
          </a:stretch>
        </p:blipFill>
        <p:spPr bwMode="auto">
          <a:xfrm>
            <a:off x="4860032" y="2348880"/>
            <a:ext cx="2016224" cy="1656184"/>
          </a:xfrm>
          <a:prstGeom prst="rect">
            <a:avLst/>
          </a:prstGeom>
          <a:noFill/>
        </p:spPr>
      </p:pic>
      <p:pic>
        <p:nvPicPr>
          <p:cNvPr id="1032" name="Picture 8" descr="Картинки по запросу рентгеновские лучи"/>
          <p:cNvPicPr>
            <a:picLocks noChangeAspect="1" noChangeArrowheads="1"/>
          </p:cNvPicPr>
          <p:nvPr/>
        </p:nvPicPr>
        <p:blipFill>
          <a:blip r:embed="rId5" cstate="print"/>
          <a:srcRect/>
          <a:stretch>
            <a:fillRect/>
          </a:stretch>
        </p:blipFill>
        <p:spPr bwMode="auto">
          <a:xfrm>
            <a:off x="7020272" y="2348880"/>
            <a:ext cx="1800200" cy="168002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3419872" y="1052513"/>
            <a:ext cx="5266928" cy="5272087"/>
          </a:xfrm>
          <a:solidFill>
            <a:schemeClr val="accent1">
              <a:lumMod val="40000"/>
              <a:lumOff val="60000"/>
            </a:schemeClr>
          </a:solidFill>
        </p:spPr>
        <p:txBody>
          <a:bodyPr>
            <a:normAutofit fontScale="62500" lnSpcReduction="20000"/>
          </a:bodyPr>
          <a:lstStyle/>
          <a:p>
            <a:r>
              <a:rPr lang="ru-RU" dirty="0" smtClean="0"/>
              <a:t>Современное общество в настоящее время не мыслит своей жизни, без таких благ цивилизации, как присутствие различной бытовой техники, компьютеров, мобильной связи. Они, конечно же, облегчают нашу жизнь, но создают вокруг нас электромагнитные поля. Естественно, мы с вами ЭМП не можем видеть, но они нас окружают повсюду. Они присутствуют в наших домах, на работе и даже в транспорте.</a:t>
            </a:r>
            <a:br>
              <a:rPr lang="ru-RU" dirty="0" smtClean="0"/>
            </a:br>
            <a:r>
              <a:rPr lang="ru-RU" dirty="0" smtClean="0"/>
              <a:t/>
            </a:r>
            <a:br>
              <a:rPr lang="ru-RU" dirty="0" smtClean="0"/>
            </a:br>
            <a:r>
              <a:rPr lang="ru-RU" dirty="0" smtClean="0"/>
              <a:t>Можно смело сказать, что современный человек живет в сплошном электромагнитном поле, которое, к сожалению, оказывает огромное влияние на здоровье человека. При длительном влиянии электромагнитного поля на организм человека, появляются такие неприятные симптомы, как хроническая усталость, раздражительность, нарушение сна, внимания и памяти. Такое продолжительное воздействие ЭМП способно вызвать у человека головную боль, бесплодие, нарушения в работе нервной и сердечной систем, а так же появление онкологических заболеваний.</a:t>
            </a:r>
          </a:p>
          <a:p>
            <a:r>
              <a:rPr lang="ru-RU" dirty="0" smtClean="0"/>
              <a:t/>
            </a:r>
            <a:br>
              <a:rPr lang="ru-RU" dirty="0" smtClean="0"/>
            </a:br>
            <a:endParaRPr lang="ru-RU" dirty="0"/>
          </a:p>
        </p:txBody>
      </p:sp>
      <p:pic>
        <p:nvPicPr>
          <p:cNvPr id="22530" name="Picture 2" descr="Картинки по запросу человек и гаджеты"/>
          <p:cNvPicPr>
            <a:picLocks noChangeAspect="1" noChangeArrowheads="1"/>
          </p:cNvPicPr>
          <p:nvPr/>
        </p:nvPicPr>
        <p:blipFill>
          <a:blip r:embed="rId2" cstate="print"/>
          <a:srcRect/>
          <a:stretch>
            <a:fillRect/>
          </a:stretch>
        </p:blipFill>
        <p:spPr bwMode="auto">
          <a:xfrm>
            <a:off x="251520" y="1196752"/>
            <a:ext cx="2857500" cy="2143125"/>
          </a:xfrm>
          <a:prstGeom prst="rect">
            <a:avLst/>
          </a:prstGeom>
          <a:noFill/>
        </p:spPr>
      </p:pic>
      <p:pic>
        <p:nvPicPr>
          <p:cNvPr id="22532" name="Picture 4" descr="Картинки по запросу человек и гаджеты"/>
          <p:cNvPicPr>
            <a:picLocks noChangeAspect="1" noChangeArrowheads="1"/>
          </p:cNvPicPr>
          <p:nvPr/>
        </p:nvPicPr>
        <p:blipFill>
          <a:blip r:embed="rId3" cstate="print"/>
          <a:srcRect/>
          <a:stretch>
            <a:fillRect/>
          </a:stretch>
        </p:blipFill>
        <p:spPr bwMode="auto">
          <a:xfrm>
            <a:off x="395536" y="3789040"/>
            <a:ext cx="2736304" cy="217517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121</TotalTime>
  <Words>524</Words>
  <Application>Microsoft Office PowerPoint</Application>
  <PresentationFormat>Экран (4:3)</PresentationFormat>
  <Paragraphs>27</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Поток</vt:lpstr>
      <vt:lpstr>Электромагнитное  поле </vt:lpstr>
      <vt:lpstr>Из истории: первое исследование </vt:lpstr>
      <vt:lpstr>Из истории: причина наличия магнитного поля</vt:lpstr>
      <vt:lpstr>Теория электромагнитного поля</vt:lpstr>
      <vt:lpstr> Электромагнитное поле</vt:lpstr>
      <vt:lpstr>ИЗМЕНЕНИЯ МАГНИТНОГО ПОЛЯ ЗЕМЛИ</vt:lpstr>
      <vt:lpstr>ВЛИЯНИЕ МАГНИТНОГО ПОЛЯ ЗЕМЛИ                        НА ЖИВЫЕ ОРГАНИЗМЫ</vt:lpstr>
      <vt:lpstr>Источники электромагнитных полей</vt:lpstr>
      <vt:lpstr>Слайд 9</vt:lpstr>
      <vt:lpstr>      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Электромагнитное  поле</dc:title>
  <dc:creator>STINger</dc:creator>
  <cp:lastModifiedBy>Гимназия 20</cp:lastModifiedBy>
  <cp:revision>15</cp:revision>
  <dcterms:created xsi:type="dcterms:W3CDTF">2017-12-28T16:13:14Z</dcterms:created>
  <dcterms:modified xsi:type="dcterms:W3CDTF">2017-12-29T08:07:00Z</dcterms:modified>
</cp:coreProperties>
</file>