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63D1D-342A-407C-9424-D762497C7844}" type="datetimeFigureOut">
              <a:rPr lang="ru-RU" smtClean="0"/>
              <a:pPr/>
              <a:t>29.12.2017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63AF68B-0D22-4401-8ED5-E1A4784481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63D1D-342A-407C-9424-D762497C7844}" type="datetimeFigureOut">
              <a:rPr lang="ru-RU" smtClean="0"/>
              <a:pPr/>
              <a:t>29.12.2017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AF68B-0D22-4401-8ED5-E1A4784481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63D1D-342A-407C-9424-D762497C7844}" type="datetimeFigureOut">
              <a:rPr lang="ru-RU" smtClean="0"/>
              <a:pPr/>
              <a:t>29.12.2017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AF68B-0D22-4401-8ED5-E1A4784481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63D1D-342A-407C-9424-D762497C7844}" type="datetimeFigureOut">
              <a:rPr lang="ru-RU" smtClean="0"/>
              <a:pPr/>
              <a:t>29.12.2017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63AF68B-0D22-4401-8ED5-E1A4784481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63D1D-342A-407C-9424-D762497C7844}" type="datetimeFigureOut">
              <a:rPr lang="ru-RU" smtClean="0"/>
              <a:pPr/>
              <a:t>29.12.2017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AF68B-0D22-4401-8ED5-E1A47844816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63D1D-342A-407C-9424-D762497C7844}" type="datetimeFigureOut">
              <a:rPr lang="ru-RU" smtClean="0"/>
              <a:pPr/>
              <a:t>29.12.2017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AF68B-0D22-4401-8ED5-E1A4784481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63D1D-342A-407C-9424-D762497C7844}" type="datetimeFigureOut">
              <a:rPr lang="ru-RU" smtClean="0"/>
              <a:pPr/>
              <a:t>29.12.2017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163AF68B-0D22-4401-8ED5-E1A47844816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63D1D-342A-407C-9424-D762497C7844}" type="datetimeFigureOut">
              <a:rPr lang="ru-RU" smtClean="0"/>
              <a:pPr/>
              <a:t>29.12.2017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AF68B-0D22-4401-8ED5-E1A4784481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63D1D-342A-407C-9424-D762497C7844}" type="datetimeFigureOut">
              <a:rPr lang="ru-RU" smtClean="0"/>
              <a:pPr/>
              <a:t>29.12.2017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AF68B-0D22-4401-8ED5-E1A4784481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63D1D-342A-407C-9424-D762497C7844}" type="datetimeFigureOut">
              <a:rPr lang="ru-RU" smtClean="0"/>
              <a:pPr/>
              <a:t>29.12.2017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AF68B-0D22-4401-8ED5-E1A4784481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63D1D-342A-407C-9424-D762497C7844}" type="datetimeFigureOut">
              <a:rPr lang="ru-RU" smtClean="0"/>
              <a:pPr/>
              <a:t>29.12.2017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AF68B-0D22-4401-8ED5-E1A47844816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8963D1D-342A-407C-9424-D762497C7844}" type="datetimeFigureOut">
              <a:rPr lang="ru-RU" smtClean="0"/>
              <a:pPr/>
              <a:t>29.12.2017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63AF68B-0D22-4401-8ED5-E1A47844816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2348881"/>
            <a:ext cx="8458200" cy="2016223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chemeClr val="accent6">
                    <a:lumMod val="50000"/>
                  </a:schemeClr>
                </a:solidFill>
              </a:rPr>
              <a:t>  Электромагнитные колебания</a:t>
            </a:r>
            <a:br>
              <a:rPr lang="ru-RU" sz="4000" b="1" i="1" dirty="0" smtClean="0">
                <a:solidFill>
                  <a:schemeClr val="accent6">
                    <a:lumMod val="50000"/>
                  </a:schemeClr>
                </a:solidFill>
              </a:rPr>
            </a:br>
            <a:endParaRPr lang="ru-RU" sz="40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000364" y="5572140"/>
            <a:ext cx="54292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Выполнила: </a:t>
            </a:r>
            <a:r>
              <a:rPr lang="ru-RU" dirty="0" err="1" smtClean="0"/>
              <a:t>Пиксайкина</a:t>
            </a:r>
            <a:r>
              <a:rPr lang="ru-RU" dirty="0" smtClean="0"/>
              <a:t> Ольга, ученица11 класса МОУ «Гимназия № 20» городского округа Саранск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40000"/>
              <a:lumOff val="60000"/>
            </a:schemeClr>
          </a:solidFill>
        </p:spPr>
        <p:txBody>
          <a:bodyPr/>
          <a:lstStyle/>
          <a:p>
            <a:pPr algn="ctr"/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Электромагнитные колебания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03848" y="1554162"/>
            <a:ext cx="5787752" cy="4525963"/>
          </a:xfrm>
          <a:solidFill>
            <a:schemeClr val="accent1">
              <a:lumMod val="60000"/>
              <a:lumOff val="40000"/>
            </a:schemeClr>
          </a:solidFill>
        </p:spPr>
        <p:txBody>
          <a:bodyPr>
            <a:normAutofit fontScale="92500"/>
          </a:bodyPr>
          <a:lstStyle/>
          <a:p>
            <a:r>
              <a:rPr lang="ru-RU" dirty="0" smtClean="0"/>
              <a:t>Электромагнитные колебания- это периодические изменения заряда, силы тока и напряжения. Электромагнитные колебания происходят с большой частотой. </a:t>
            </a:r>
          </a:p>
          <a:p>
            <a:r>
              <a:rPr lang="ru-RU" dirty="0" smtClean="0"/>
              <a:t>В качестве наблюдения используют осциллограф </a:t>
            </a:r>
            <a:endParaRPr lang="ru-RU" dirty="0"/>
          </a:p>
        </p:txBody>
      </p:sp>
      <p:pic>
        <p:nvPicPr>
          <p:cNvPr id="1026" name="Picture 2" descr="Картинки по запросу осциллограф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772816"/>
            <a:ext cx="2736304" cy="22164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60000"/>
              <a:lumOff val="40000"/>
            </a:schemeClr>
          </a:solidFill>
        </p:spPr>
        <p:txBody>
          <a:bodyPr/>
          <a:lstStyle/>
          <a:p>
            <a:pPr algn="ctr"/>
            <a:r>
              <a:rPr lang="ru-RU" dirty="0" smtClean="0"/>
              <a:t>затухающие колебания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63888" y="1554162"/>
            <a:ext cx="5427712" cy="4525963"/>
          </a:xfrm>
          <a:solidFill>
            <a:schemeClr val="accent6">
              <a:lumMod val="60000"/>
              <a:lumOff val="40000"/>
            </a:schemeClr>
          </a:solidFill>
        </p:spPr>
        <p:txBody>
          <a:bodyPr/>
          <a:lstStyle/>
          <a:p>
            <a:r>
              <a:rPr lang="ru-RU" b="1" dirty="0" smtClean="0"/>
              <a:t>  Затухающие колебания</a:t>
            </a:r>
            <a:r>
              <a:rPr lang="ru-RU" dirty="0" smtClean="0"/>
              <a:t> - колебания с постоянно убывающей со временем амплитудой. Их так называют потому, что верхняя пластина заряжается положительно, а нижняя- отрицательно</a:t>
            </a:r>
            <a:endParaRPr lang="ru-RU" dirty="0"/>
          </a:p>
        </p:txBody>
      </p:sp>
      <p:pic>
        <p:nvPicPr>
          <p:cNvPr id="15362" name="Picture 2" descr="Картинки по запросу затухающие колебан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276872"/>
            <a:ext cx="3024336" cy="17312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57200"/>
            <a:ext cx="8160968" cy="523528"/>
          </a:xfrm>
          <a:solidFill>
            <a:schemeClr val="bg1">
              <a:lumMod val="75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Колебательный контур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716016" y="1340768"/>
            <a:ext cx="3672408" cy="286232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/>
              <a:t>Колебательный контур</a:t>
            </a:r>
            <a:r>
              <a:rPr lang="ru-RU" dirty="0"/>
              <a:t> — электрическая цепь, содержащая </a:t>
            </a:r>
            <a:r>
              <a:rPr lang="ru-RU" dirty="0" smtClean="0"/>
              <a:t>катушку индуктивности</a:t>
            </a:r>
            <a:r>
              <a:rPr lang="ru-RU" dirty="0"/>
              <a:t>, конденсатор и источник электрической энергии. При последовательном соединении элементов цепи колебательный контур называется последовательным, при параллельном − параллельным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6386" name="Picture 2" descr="Картинки по запросу катушка индуктивност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556792"/>
            <a:ext cx="1872208" cy="1872208"/>
          </a:xfrm>
          <a:prstGeom prst="rect">
            <a:avLst/>
          </a:prstGeom>
          <a:noFill/>
        </p:spPr>
      </p:pic>
      <p:pic>
        <p:nvPicPr>
          <p:cNvPr id="16388" name="Picture 4" descr="Картинки по запросу конденсатор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1556792"/>
            <a:ext cx="1800200" cy="1728192"/>
          </a:xfrm>
          <a:prstGeom prst="rect">
            <a:avLst/>
          </a:prstGeom>
          <a:noFill/>
        </p:spPr>
      </p:pic>
      <p:pic>
        <p:nvPicPr>
          <p:cNvPr id="16390" name="Picture 6" descr="Картинки по запросу колебательный контуръ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3717032"/>
            <a:ext cx="3312368" cy="2520280"/>
          </a:xfrm>
          <a:prstGeom prst="rect">
            <a:avLst/>
          </a:prstGeom>
          <a:noFill/>
        </p:spPr>
      </p:pic>
      <p:pic>
        <p:nvPicPr>
          <p:cNvPr id="16392" name="Picture 8" descr="Картинки по запросу последовательный и параллельный колебательный контур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8024" y="4437112"/>
            <a:ext cx="3600400" cy="1800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23928" y="1196752"/>
            <a:ext cx="4968552" cy="483209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ru-RU" sz="1400" dirty="0"/>
              <a:t>Если электромагнитные колебания возникают в контуре из катушки и конденсатора, то переменное магнитное поле оказывается связанным с катушкой, а переменное электрическое поле сосредоточенным в пространстве между пластинами конденсатора .</a:t>
            </a:r>
            <a:r>
              <a:rPr lang="ru-RU" sz="1400" b="1" dirty="0"/>
              <a:t>Такой контур называется закрытым</a:t>
            </a:r>
            <a:r>
              <a:rPr lang="ru-RU" sz="1400" dirty="0"/>
              <a:t>. Закрытый колебательный контур практически не излучает электромагнитные волны в окружающее пространство. 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/>
              <a:t>Если контур состоит из катушки и двух пластин плоского конденсатора, не параллельных друг другу, то чем под большим углом развернуты эти пластины. тем более свободно выходит электромагнитное поле в окружающее </a:t>
            </a:r>
            <a:r>
              <a:rPr lang="ru-RU" sz="1400" dirty="0" smtClean="0"/>
              <a:t>пространство. Предельным </a:t>
            </a:r>
            <a:r>
              <a:rPr lang="ru-RU" sz="1400" dirty="0"/>
              <a:t>случаем раскрытия колебательного контура является удаление пластин конденсатора на противоположные концы прямой катушки. </a:t>
            </a:r>
            <a:r>
              <a:rPr lang="ru-RU" sz="1400" b="1" dirty="0"/>
              <a:t>Такая система называется открытым колебательным контуром</a:t>
            </a:r>
            <a:r>
              <a:rPr lang="ru-RU" sz="1400" dirty="0"/>
              <a:t> . Изображение пластин конденсатора на концах катушки открытого колебательного контура является лишь условностью. В действительности контур состоит из катушки и длинного провода — антенны. Один конец антенны заземлен, второй поднят над. поверхностью земли.</a:t>
            </a:r>
          </a:p>
        </p:txBody>
      </p:sp>
      <p:pic>
        <p:nvPicPr>
          <p:cNvPr id="18434" name="Picture 2" descr="Картинки по запросу открытый колебательный контур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268760"/>
            <a:ext cx="3600400" cy="2160240"/>
          </a:xfrm>
          <a:prstGeom prst="rect">
            <a:avLst/>
          </a:prstGeom>
          <a:noFill/>
        </p:spPr>
      </p:pic>
      <p:pic>
        <p:nvPicPr>
          <p:cNvPr id="18436" name="Picture 4" descr="Картинки по запросу закрытый колебательный контур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3933056"/>
            <a:ext cx="2736304" cy="21602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1" descr="C:\Users\STINger\Pictures\Новая папка\slide_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Уравнения, описывающие процессы в колебательном контуре</a:t>
            </a:r>
            <a:endParaRPr lang="ru-RU" dirty="0"/>
          </a:p>
        </p:txBody>
      </p:sp>
      <p:pic>
        <p:nvPicPr>
          <p:cNvPr id="19460" name="Picture 4" descr="http://edufuture.biz/images/f/f6/8.02-4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916832"/>
            <a:ext cx="4092455" cy="936104"/>
          </a:xfrm>
          <a:prstGeom prst="rect">
            <a:avLst/>
          </a:prstGeom>
          <a:noFill/>
        </p:spPr>
      </p:pic>
      <p:pic>
        <p:nvPicPr>
          <p:cNvPr id="19467" name="Picture 11" descr="8.02-5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3140968"/>
            <a:ext cx="4032448" cy="1033264"/>
          </a:xfrm>
          <a:prstGeom prst="rect">
            <a:avLst/>
          </a:prstGeom>
          <a:noFill/>
        </p:spPr>
      </p:pic>
      <p:pic>
        <p:nvPicPr>
          <p:cNvPr id="19469" name="Picture 13" descr="8.02-5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5556" y="4437112"/>
            <a:ext cx="3924436" cy="1080120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5004048" y="5013176"/>
            <a:ext cx="3672408" cy="46166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    Формула Томсона</a:t>
            </a:r>
            <a:endParaRPr lang="ru-RU" sz="2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4932040" y="2132856"/>
            <a:ext cx="3786806" cy="646331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b="1" dirty="0" smtClean="0"/>
              <a:t>Полная энергия электромагнитного </a:t>
            </a:r>
          </a:p>
          <a:p>
            <a:r>
              <a:rPr lang="ru-RU" b="1" dirty="0"/>
              <a:t> </a:t>
            </a:r>
            <a:r>
              <a:rPr lang="ru-RU" b="1" dirty="0" smtClean="0"/>
              <a:t>                           контура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 smtClean="0"/>
              <a:t>ПЕРЕМЕННЫЙ ТОК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63888" y="1554162"/>
            <a:ext cx="5427712" cy="4525963"/>
          </a:xfrm>
          <a:solidFill>
            <a:schemeClr val="accent6">
              <a:lumMod val="60000"/>
              <a:lumOff val="40000"/>
            </a:schemeClr>
          </a:solidFill>
        </p:spPr>
        <p:txBody>
          <a:bodyPr>
            <a:normAutofit fontScale="47500" lnSpcReduction="20000"/>
          </a:bodyPr>
          <a:lstStyle/>
          <a:p>
            <a:r>
              <a:rPr lang="ru-RU" b="1" dirty="0" smtClean="0"/>
              <a:t>Переменный ток</a:t>
            </a:r>
            <a:r>
              <a:rPr lang="ru-RU" dirty="0" smtClean="0"/>
              <a:t>, в отличие от тока постоянного, непрерывно изменяется как по величине, так и по направлению, причем изменения эти происходят периодически, т. е. точно повторяются через равные промежутки времени.</a:t>
            </a:r>
          </a:p>
          <a:p>
            <a:r>
              <a:rPr lang="ru-RU" dirty="0" smtClean="0"/>
              <a:t>Чтобы вызвать в цепи такой ток, используются </a:t>
            </a:r>
            <a:r>
              <a:rPr lang="ru-RU" b="1" dirty="0" smtClean="0"/>
              <a:t>источники переменного тока, создающие переменную ЭДС, периодически изменяющуюся по величине и направлению. </a:t>
            </a:r>
            <a:r>
              <a:rPr lang="ru-RU" dirty="0" smtClean="0"/>
              <a:t>Такие источники называются </a:t>
            </a:r>
            <a:r>
              <a:rPr lang="ru-RU" b="1" dirty="0" smtClean="0"/>
              <a:t>генераторами переменного тока. </a:t>
            </a:r>
            <a:br>
              <a:rPr lang="ru-RU" b="1" dirty="0" smtClean="0"/>
            </a:br>
            <a:endParaRPr lang="ru-RU" dirty="0" smtClean="0"/>
          </a:p>
          <a:p>
            <a:r>
              <a:rPr lang="ru-RU" dirty="0" smtClean="0"/>
              <a:t>На рис. 1 показана схема устройства (модель) простейшего генератора переменного тока</a:t>
            </a:r>
          </a:p>
          <a:p>
            <a:r>
              <a:rPr lang="ru-RU" dirty="0" smtClean="0"/>
              <a:t>Прямоугольная рамка, изготовленная из медной проволоки, укреплена на оси и при помощи ременной передачи вращается в поле магнита. Концы рамки припаяны к медным контактным кольцам, которые, вращаясь вместе с рамкой, скользят по контактным пластинам (щеткам). </a:t>
            </a:r>
            <a:endParaRPr lang="ru-RU" dirty="0"/>
          </a:p>
        </p:txBody>
      </p:sp>
      <p:pic>
        <p:nvPicPr>
          <p:cNvPr id="20482" name="Picture 2" descr="Схема простейшего генератора переменного то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492896"/>
            <a:ext cx="3024336" cy="27363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052736"/>
            <a:ext cx="8784976" cy="8382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97</TotalTime>
  <Words>126</Words>
  <Application>Microsoft Office PowerPoint</Application>
  <PresentationFormat>Экран (4:3)</PresentationFormat>
  <Paragraphs>20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Трек</vt:lpstr>
      <vt:lpstr>  Электромагнитные колебания </vt:lpstr>
      <vt:lpstr>Электромагнитные колебания</vt:lpstr>
      <vt:lpstr>затухающие колебания</vt:lpstr>
      <vt:lpstr>Колебательный контур</vt:lpstr>
      <vt:lpstr>Слайд 5</vt:lpstr>
      <vt:lpstr>Слайд 6</vt:lpstr>
      <vt:lpstr>Уравнения, описывающие процессы в колебательном контуре</vt:lpstr>
      <vt:lpstr>ПЕРЕМЕННЫЙ ТОК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Электромагнитные колебания                       и  волны</dc:title>
  <dc:creator>STINger</dc:creator>
  <cp:lastModifiedBy>Гимназия 20</cp:lastModifiedBy>
  <cp:revision>11</cp:revision>
  <dcterms:created xsi:type="dcterms:W3CDTF">2017-12-28T18:16:35Z</dcterms:created>
  <dcterms:modified xsi:type="dcterms:W3CDTF">2017-12-29T08:09:41Z</dcterms:modified>
</cp:coreProperties>
</file>