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92" r:id="rId3"/>
    <p:sldId id="258" r:id="rId4"/>
    <p:sldId id="259" r:id="rId5"/>
    <p:sldId id="290" r:id="rId6"/>
    <p:sldId id="293" r:id="rId7"/>
    <p:sldId id="260" r:id="rId8"/>
    <p:sldId id="294" r:id="rId9"/>
    <p:sldId id="295" r:id="rId10"/>
    <p:sldId id="291" r:id="rId11"/>
    <p:sldId id="296" r:id="rId12"/>
    <p:sldId id="261" r:id="rId13"/>
    <p:sldId id="297" r:id="rId14"/>
    <p:sldId id="262" r:id="rId15"/>
    <p:sldId id="289" r:id="rId16"/>
    <p:sldId id="301" r:id="rId17"/>
    <p:sldId id="263" r:id="rId18"/>
    <p:sldId id="267" r:id="rId19"/>
    <p:sldId id="299" r:id="rId20"/>
    <p:sldId id="300" r:id="rId21"/>
    <p:sldId id="298" r:id="rId22"/>
    <p:sldId id="287" r:id="rId23"/>
    <p:sldId id="302"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7" autoAdjust="0"/>
    <p:restoredTop sz="94638" autoAdjust="0"/>
  </p:normalViewPr>
  <p:slideViewPr>
    <p:cSldViewPr>
      <p:cViewPr varScale="1">
        <p:scale>
          <a:sx n="67" d="100"/>
          <a:sy n="67" d="100"/>
        </p:scale>
        <p:origin x="-52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DEB79625-FBA3-49CD-9AC1-11F8A3B1980D}" type="datetimeFigureOut">
              <a:rPr lang="ru-RU" smtClean="0"/>
              <a:pPr/>
              <a:t>28.12.2017</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9FEADEE2-776D-405E-99A5-F9A8126E60E4}"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EB79625-FBA3-49CD-9AC1-11F8A3B1980D}" type="datetimeFigureOut">
              <a:rPr lang="ru-RU" smtClean="0"/>
              <a:pPr/>
              <a:t>28.12.2017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FEADEE2-776D-405E-99A5-F9A8126E60E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EB79625-FBA3-49CD-9AC1-11F8A3B1980D}" type="datetimeFigureOut">
              <a:rPr lang="ru-RU" smtClean="0"/>
              <a:pPr/>
              <a:t>28.12.2017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FEADEE2-776D-405E-99A5-F9A8126E60E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EB79625-FBA3-49CD-9AC1-11F8A3B1980D}" type="datetimeFigureOut">
              <a:rPr lang="ru-RU" smtClean="0"/>
              <a:pPr/>
              <a:t>28.12.2017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FEADEE2-776D-405E-99A5-F9A8126E60E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DEB79625-FBA3-49CD-9AC1-11F8A3B1980D}" type="datetimeFigureOut">
              <a:rPr lang="ru-RU" smtClean="0"/>
              <a:pPr/>
              <a:t>28.12.2017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FEADEE2-776D-405E-99A5-F9A8126E60E4}"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EB79625-FBA3-49CD-9AC1-11F8A3B1980D}" type="datetimeFigureOut">
              <a:rPr lang="ru-RU" smtClean="0"/>
              <a:pPr/>
              <a:t>28.12.2017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FEADEE2-776D-405E-99A5-F9A8126E60E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DEB79625-FBA3-49CD-9AC1-11F8A3B1980D}" type="datetimeFigureOut">
              <a:rPr lang="ru-RU" smtClean="0"/>
              <a:pPr/>
              <a:t>28.12.2017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9FEADEE2-776D-405E-99A5-F9A8126E60E4}"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DEB79625-FBA3-49CD-9AC1-11F8A3B1980D}" type="datetimeFigureOut">
              <a:rPr lang="ru-RU" smtClean="0"/>
              <a:pPr/>
              <a:t>28.12.2017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9FEADEE2-776D-405E-99A5-F9A8126E60E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DEB79625-FBA3-49CD-9AC1-11F8A3B1980D}" type="datetimeFigureOut">
              <a:rPr lang="ru-RU" smtClean="0"/>
              <a:pPr/>
              <a:t>28.12.2017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9FEADEE2-776D-405E-99A5-F9A8126E60E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EB79625-FBA3-49CD-9AC1-11F8A3B1980D}" type="datetimeFigureOut">
              <a:rPr lang="ru-RU" smtClean="0"/>
              <a:pPr/>
              <a:t>28.12.2017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FEADEE2-776D-405E-99A5-F9A8126E60E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DEB79625-FBA3-49CD-9AC1-11F8A3B1980D}" type="datetimeFigureOut">
              <a:rPr lang="ru-RU" smtClean="0"/>
              <a:pPr/>
              <a:t>28.12.2017</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9FEADEE2-776D-405E-99A5-F9A8126E60E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DEB79625-FBA3-49CD-9AC1-11F8A3B1980D}" type="datetimeFigureOut">
              <a:rPr lang="ru-RU" smtClean="0"/>
              <a:pPr/>
              <a:t>28.12.2017</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9FEADEE2-776D-405E-99A5-F9A8126E60E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5" Type="http://schemas.openxmlformats.org/officeDocument/2006/relationships/image" Target="../media/image28.jpeg"/><Relationship Id="rId4" Type="http://schemas.openxmlformats.org/officeDocument/2006/relationships/image" Target="../media/image27.jpeg"/></Relationships>
</file>

<file path=ppt/slides/_rels/slide2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8212" y="1340768"/>
            <a:ext cx="6357982" cy="1071570"/>
          </a:xfrm>
        </p:spPr>
        <p:txBody>
          <a:bodyPr/>
          <a:lstStyle/>
          <a:p>
            <a:pPr algn="ctr"/>
            <a:r>
              <a:rPr lang="ru-RU" sz="6600" b="1" i="1" dirty="0" smtClean="0"/>
              <a:t>Оптические явления</a:t>
            </a:r>
            <a:endParaRPr lang="ru-RU" sz="6600" b="1" i="1" dirty="0"/>
          </a:p>
        </p:txBody>
      </p:sp>
      <p:sp>
        <p:nvSpPr>
          <p:cNvPr id="3" name="Объект 2"/>
          <p:cNvSpPr>
            <a:spLocks noGrp="1"/>
          </p:cNvSpPr>
          <p:nvPr>
            <p:ph idx="1"/>
          </p:nvPr>
        </p:nvSpPr>
        <p:spPr>
          <a:xfrm>
            <a:off x="973832" y="3573016"/>
            <a:ext cx="7772400" cy="3168352"/>
          </a:xfrm>
        </p:spPr>
        <p:txBody>
          <a:bodyPr/>
          <a:lstStyle/>
          <a:p>
            <a:pPr marL="68580" indent="0" algn="ctr">
              <a:buNone/>
            </a:pPr>
            <a:r>
              <a:rPr lang="ru-RU" sz="2000" b="1" dirty="0" smtClean="0">
                <a:latin typeface="Times New Roman" pitchFamily="18" charset="0"/>
                <a:cs typeface="Times New Roman" pitchFamily="18" charset="0"/>
              </a:rPr>
              <a:t>Подготовили Авдеев Данил, Авдеев Кирилл,                     Курбатов Виталий, Данилин Артём</a:t>
            </a:r>
            <a:endParaRPr lang="ru-RU" sz="2000" b="1" dirty="0">
              <a:latin typeface="Times New Roman" pitchFamily="18" charset="0"/>
              <a:cs typeface="Times New Roman" pitchFamily="18" charset="0"/>
            </a:endParaRPr>
          </a:p>
          <a:p>
            <a:pPr marL="68580" indent="0" algn="ctr">
              <a:buNone/>
            </a:pPr>
            <a:r>
              <a:rPr lang="ru-RU" sz="2000" b="1" dirty="0" smtClean="0">
                <a:latin typeface="Times New Roman" pitchFamily="18" charset="0"/>
                <a:cs typeface="Times New Roman" pitchFamily="18" charset="0"/>
              </a:rPr>
              <a:t>Учени</a:t>
            </a:r>
            <a:r>
              <a:rPr lang="ru-RU" sz="2000" b="1" dirty="0" smtClean="0">
                <a:latin typeface="Times New Roman" pitchFamily="18" charset="0"/>
                <a:cs typeface="Times New Roman" pitchFamily="18" charset="0"/>
              </a:rPr>
              <a:t>ки 6</a:t>
            </a:r>
            <a:r>
              <a:rPr lang="ru-RU" sz="2000" b="1" dirty="0" smtClean="0">
                <a:latin typeface="Times New Roman" pitchFamily="18" charset="0"/>
                <a:cs typeface="Times New Roman" pitchFamily="18" charset="0"/>
              </a:rPr>
              <a:t> </a:t>
            </a:r>
            <a:r>
              <a:rPr lang="ru-RU" sz="2000" b="1" dirty="0">
                <a:latin typeface="Times New Roman" pitchFamily="18" charset="0"/>
                <a:cs typeface="Times New Roman" pitchFamily="18" charset="0"/>
              </a:rPr>
              <a:t>класса МОУ-СОШ </a:t>
            </a:r>
            <a:r>
              <a:rPr lang="ru-RU" sz="2000" b="1" dirty="0" err="1">
                <a:latin typeface="Times New Roman" pitchFamily="18" charset="0"/>
                <a:cs typeface="Times New Roman" pitchFamily="18" charset="0"/>
              </a:rPr>
              <a:t>с.Даниловка</a:t>
            </a:r>
            <a:r>
              <a:rPr lang="ru-RU" sz="2000" b="1" dirty="0">
                <a:latin typeface="Times New Roman" pitchFamily="18" charset="0"/>
                <a:cs typeface="Times New Roman" pitchFamily="18" charset="0"/>
              </a:rPr>
              <a:t> </a:t>
            </a:r>
          </a:p>
          <a:p>
            <a:pPr marL="68580" indent="0" algn="ctr">
              <a:buNone/>
            </a:pPr>
            <a:r>
              <a:rPr lang="ru-RU" sz="2000" b="1" dirty="0" err="1">
                <a:latin typeface="Times New Roman" pitchFamily="18" charset="0"/>
                <a:cs typeface="Times New Roman" pitchFamily="18" charset="0"/>
              </a:rPr>
              <a:t>Аткарского</a:t>
            </a:r>
            <a:r>
              <a:rPr lang="ru-RU" sz="2000" b="1" dirty="0">
                <a:latin typeface="Times New Roman" pitchFamily="18" charset="0"/>
                <a:cs typeface="Times New Roman" pitchFamily="18" charset="0"/>
              </a:rPr>
              <a:t> р-на Саратовской обл.</a:t>
            </a:r>
          </a:p>
          <a:p>
            <a:pPr marL="68580" indent="0" algn="ctr">
              <a:buNone/>
            </a:pPr>
            <a:r>
              <a:rPr lang="ru-RU" sz="2000" b="1" dirty="0">
                <a:latin typeface="Times New Roman" pitchFamily="18" charset="0"/>
                <a:cs typeface="Times New Roman" pitchFamily="18" charset="0"/>
              </a:rPr>
              <a:t>Руководитель  Москаленко Ирина Анатольевна </a:t>
            </a:r>
          </a:p>
          <a:p>
            <a:pPr marL="68580" indent="0" algn="ctr">
              <a:buNone/>
            </a:pPr>
            <a:r>
              <a:rPr lang="ru-RU" sz="2000" b="1" dirty="0">
                <a:latin typeface="Times New Roman" pitchFamily="18" charset="0"/>
                <a:cs typeface="Times New Roman" pitchFamily="18" charset="0"/>
              </a:rPr>
              <a:t>учитель физики</a:t>
            </a:r>
          </a:p>
          <a:p>
            <a:pPr marL="68580" indent="0" algn="ctr">
              <a:buNone/>
            </a:pPr>
            <a:endParaRPr lang="ru-RU" sz="2000" b="1" dirty="0" smtClean="0">
              <a:latin typeface="Times New Roman" pitchFamily="18" charset="0"/>
              <a:cs typeface="Times New Roman" pitchFamily="18" charset="0"/>
            </a:endParaRPr>
          </a:p>
          <a:p>
            <a:pPr marL="68580" indent="0" algn="ctr">
              <a:buNone/>
            </a:pPr>
            <a:r>
              <a:rPr lang="ru-RU" sz="2000" b="1" dirty="0" smtClean="0">
                <a:latin typeface="Times New Roman" pitchFamily="18" charset="0"/>
                <a:cs typeface="Times New Roman" pitchFamily="18" charset="0"/>
              </a:rPr>
              <a:t>2017г.</a:t>
            </a:r>
          </a:p>
          <a:p>
            <a:pPr marL="68580" indent="0" algn="ctr">
              <a:buNone/>
            </a:pPr>
            <a:endParaRPr lang="ru-RU" sz="2000" b="1" dirty="0">
              <a:latin typeface="Times New Roman" pitchFamily="18" charset="0"/>
              <a:cs typeface="Times New Roman" pitchFamily="18" charset="0"/>
            </a:endParaRPr>
          </a:p>
          <a:p>
            <a:pPr marL="68580" indent="0" algn="ctr">
              <a:buNone/>
            </a:pPr>
            <a:endParaRPr lang="ru-RU" sz="2000" b="1" dirty="0" smtClean="0">
              <a:latin typeface="Times New Roman" pitchFamily="18" charset="0"/>
              <a:cs typeface="Times New Roman" pitchFamily="18" charset="0"/>
            </a:endParaRPr>
          </a:p>
          <a:p>
            <a:pPr marL="68580" indent="0" algn="ctr">
              <a:buNone/>
            </a:pPr>
            <a:endParaRPr lang="ru-RU" sz="2000" b="1" dirty="0">
              <a:latin typeface="Times New Roman" pitchFamily="18" charset="0"/>
              <a:cs typeface="Times New Roman" pitchFamily="18" charset="0"/>
            </a:endParaRPr>
          </a:p>
          <a:p>
            <a:pPr marL="68580" indent="0" algn="ctr">
              <a:buNone/>
            </a:pPr>
            <a:endParaRPr lang="ru-RU" sz="2000" b="1" dirty="0" smtClean="0">
              <a:latin typeface="Times New Roman" pitchFamily="18" charset="0"/>
              <a:cs typeface="Times New Roman" pitchFamily="18" charset="0"/>
            </a:endParaRPr>
          </a:p>
        </p:txBody>
      </p:sp>
      <p:sp>
        <p:nvSpPr>
          <p:cNvPr id="4" name="Прямоугольник 3"/>
          <p:cNvSpPr/>
          <p:nvPr/>
        </p:nvSpPr>
        <p:spPr>
          <a:xfrm>
            <a:off x="1403648" y="404664"/>
            <a:ext cx="6912768" cy="646331"/>
          </a:xfrm>
          <a:prstGeom prst="rect">
            <a:avLst/>
          </a:prstGeom>
        </p:spPr>
        <p:txBody>
          <a:bodyPr wrap="square">
            <a:spAutoFit/>
          </a:bodyPr>
          <a:lstStyle/>
          <a:p>
            <a:pPr algn="ctr"/>
            <a:r>
              <a:rPr lang="ru-RU" dirty="0"/>
              <a:t>Региональный дистанционный конкурс </a:t>
            </a:r>
            <a:r>
              <a:rPr lang="ru-RU" dirty="0"/>
              <a:t> </a:t>
            </a:r>
            <a:r>
              <a:rPr lang="ru-RU" dirty="0" smtClean="0"/>
              <a:t>«</a:t>
            </a:r>
            <a:r>
              <a:rPr lang="ru-RU" dirty="0" smtClean="0"/>
              <a:t>Моя планета</a:t>
            </a:r>
            <a:r>
              <a:rPr lang="ru-RU" dirty="0" smtClean="0"/>
              <a:t>»</a:t>
            </a:r>
            <a:endParaRPr lang="ru-RU" dirty="0"/>
          </a:p>
          <a:p>
            <a:pPr algn="ctr"/>
            <a:r>
              <a:rPr lang="ru-RU" dirty="0"/>
              <a:t>Номинация </a:t>
            </a:r>
            <a:r>
              <a:rPr lang="ru-RU" dirty="0" smtClean="0"/>
              <a:t>«</a:t>
            </a:r>
            <a:r>
              <a:rPr lang="ru-RU" dirty="0" smtClean="0"/>
              <a:t>Интересные природные явления на Земле</a:t>
            </a:r>
            <a:r>
              <a:rPr lang="ru-RU" dirty="0" smtClean="0"/>
              <a:t>»</a:t>
            </a:r>
            <a:endParaRPr lang="ru-RU" dirty="0"/>
          </a:p>
        </p:txBody>
      </p:sp>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734744" y="116632"/>
            <a:ext cx="4229744" cy="6463308"/>
          </a:xfrm>
          <a:prstGeom prst="rect">
            <a:avLst/>
          </a:prstGeom>
        </p:spPr>
        <p:txBody>
          <a:bodyPr wrap="square">
            <a:spAutoFit/>
          </a:bodyPr>
          <a:lstStyle/>
          <a:p>
            <a:r>
              <a:rPr lang="ru-RU" b="1" dirty="0"/>
              <a:t>Такая необычная радуга – один из самых редких атмосферных феноменов. По научному она называется «округло-горизонтальная </a:t>
            </a:r>
            <a:r>
              <a:rPr lang="ru-RU" b="1" dirty="0" smtClean="0"/>
              <a:t>дуга». Эта </a:t>
            </a:r>
            <a:r>
              <a:rPr lang="ru-RU" b="1" dirty="0"/>
              <a:t>радуга появляется вследствие прохождения света через легкие, высоко расположенные перистые облака и только тогда, когда солнце находится очень высоко в </a:t>
            </a:r>
            <a:r>
              <a:rPr lang="ru-RU" b="1" dirty="0" smtClean="0"/>
              <a:t>небе. </a:t>
            </a:r>
            <a:r>
              <a:rPr lang="ru-RU" b="1" dirty="0"/>
              <a:t>Кроме того, шестиугольные ледяные кристаллы, из которых состоят перистые облака, должны иметь форму толстого листа и своими гранями быть параллельными земле. Свет входит в вертикальную грань кристалла и выходит с нижней стороны, преломляясь таким же образом, как и </a:t>
            </a:r>
            <a:r>
              <a:rPr lang="ru-RU" b="1" dirty="0" smtClean="0"/>
              <a:t>когд</a:t>
            </a:r>
            <a:r>
              <a:rPr lang="ru-RU" b="1" dirty="0"/>
              <a:t>а свет проходит через призму.</a:t>
            </a:r>
          </a:p>
          <a:p>
            <a:endParaRPr lang="ru-RU"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406" y="1988840"/>
            <a:ext cx="4514602"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129406" y="332656"/>
            <a:ext cx="4265911" cy="707886"/>
          </a:xfrm>
          <a:prstGeom prst="rect">
            <a:avLst/>
          </a:prstGeom>
        </p:spPr>
        <p:style>
          <a:lnRef idx="3">
            <a:schemeClr val="lt1"/>
          </a:lnRef>
          <a:fillRef idx="1">
            <a:schemeClr val="accent1"/>
          </a:fillRef>
          <a:effectRef idx="1">
            <a:schemeClr val="accent1"/>
          </a:effectRef>
          <a:fontRef idx="minor">
            <a:schemeClr val="lt1"/>
          </a:fontRef>
        </p:style>
        <p:txBody>
          <a:bodyPr wrap="none">
            <a:spAutoFit/>
          </a:bodyPr>
          <a:lstStyle/>
          <a:p>
            <a:r>
              <a:rPr lang="ru-RU" sz="4000" b="1" dirty="0">
                <a:latin typeface="Times New Roman" pitchFamily="18" charset="0"/>
                <a:cs typeface="Times New Roman" pitchFamily="18" charset="0"/>
              </a:rPr>
              <a:t>Огненная радуга</a:t>
            </a:r>
            <a:r>
              <a:rPr lang="ru-RU" sz="4000" dirty="0">
                <a:latin typeface="Times New Roman" pitchFamily="18" charset="0"/>
                <a:cs typeface="Times New Roman" pitchFamily="18" charset="0"/>
              </a:rPr>
              <a:t> </a:t>
            </a:r>
          </a:p>
        </p:txBody>
      </p:sp>
    </p:spTree>
    <p:extLst>
      <p:ext uri="{BB962C8B-B14F-4D97-AF65-F5344CB8AC3E}">
        <p14:creationId xmlns:p14="http://schemas.microsoft.com/office/powerpoint/2010/main" val="230632359"/>
      </p:ext>
    </p:extLst>
  </p:cSld>
  <p:clrMapOvr>
    <a:masterClrMapping/>
  </p:clrMapOvr>
  <p:transition spd="slow">
    <p:wheel spokes="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79512" y="3423493"/>
            <a:ext cx="4360596" cy="3168352"/>
          </a:xfrm>
          <a:prstGeom prst="rect">
            <a:avLst/>
          </a:prstGeom>
        </p:spPr>
      </p:pic>
      <p:sp>
        <p:nvSpPr>
          <p:cNvPr id="3" name="TextBox 2"/>
          <p:cNvSpPr txBox="1"/>
          <p:nvPr/>
        </p:nvSpPr>
        <p:spPr>
          <a:xfrm>
            <a:off x="2359810" y="287070"/>
            <a:ext cx="2993128" cy="523220"/>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pPr algn="ctr"/>
            <a:r>
              <a:rPr lang="ru-RU" sz="2800" b="1" dirty="0" smtClean="0"/>
              <a:t>Лунная радуга</a:t>
            </a:r>
            <a:endParaRPr lang="ru-RU" sz="2800" b="1" dirty="0"/>
          </a:p>
        </p:txBody>
      </p:sp>
      <p:sp>
        <p:nvSpPr>
          <p:cNvPr id="4" name="Прямоугольник 3"/>
          <p:cNvSpPr/>
          <p:nvPr/>
        </p:nvSpPr>
        <p:spPr>
          <a:xfrm>
            <a:off x="331752" y="918012"/>
            <a:ext cx="8416712" cy="1938992"/>
          </a:xfrm>
          <a:prstGeom prst="rect">
            <a:avLst/>
          </a:prstGeom>
        </p:spPr>
        <p:txBody>
          <a:bodyPr wrap="square">
            <a:spAutoFit/>
          </a:bodyPr>
          <a:lstStyle/>
          <a:p>
            <a:r>
              <a:rPr lang="ru-RU" sz="2000" dirty="0">
                <a:latin typeface="Times New Roman" pitchFamily="18" charset="0"/>
                <a:cs typeface="Times New Roman" pitchFamily="18" charset="0"/>
              </a:rPr>
              <a:t>Лунная радуга – </a:t>
            </a: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необычное природное явление. Его особенность состоит в том, что она образуется ночью и порождается Луной. От солнечной радуги отличается только меньшей яркостью</a:t>
            </a:r>
            <a:r>
              <a:rPr lang="ru-RU" sz="2000" dirty="0" smtClean="0">
                <a:latin typeface="Times New Roman" pitchFamily="18" charset="0"/>
                <a:cs typeface="Times New Roman" pitchFamily="18" charset="0"/>
              </a:rPr>
              <a:t>.</a:t>
            </a:r>
            <a:r>
              <a:rPr lang="ru-RU" sz="2000" dirty="0">
                <a:latin typeface="Times New Roman" pitchFamily="18" charset="0"/>
                <a:cs typeface="Times New Roman" pitchFamily="18" charset="0"/>
              </a:rPr>
              <a:t> Можно увидеть ее около знаменитых водопадов Виктория, в штате Кентукки, на Гавайях, знаменитых оказывается не только вулканами </a:t>
            </a:r>
            <a:r>
              <a:rPr lang="ru-RU" sz="2000" dirty="0" err="1" smtClean="0">
                <a:latin typeface="Times New Roman" pitchFamily="18" charset="0"/>
                <a:cs typeface="Times New Roman" pitchFamily="18" charset="0"/>
              </a:rPr>
              <a:t>Мауна-Кеа</a:t>
            </a:r>
            <a:r>
              <a:rPr lang="ru-RU" sz="2000" dirty="0">
                <a:latin typeface="Times New Roman" pitchFamily="18" charset="0"/>
                <a:cs typeface="Times New Roman" pitchFamily="18" charset="0"/>
              </a:rPr>
              <a:t> и </a:t>
            </a:r>
            <a:r>
              <a:rPr lang="ru-RU" sz="2000" dirty="0" err="1">
                <a:latin typeface="Times New Roman" pitchFamily="18" charset="0"/>
                <a:cs typeface="Times New Roman" pitchFamily="18" charset="0"/>
              </a:rPr>
              <a:t>Мауна</a:t>
            </a:r>
            <a:r>
              <a:rPr lang="ru-RU" sz="2000" dirty="0">
                <a:latin typeface="Times New Roman" pitchFamily="18" charset="0"/>
                <a:cs typeface="Times New Roman" pitchFamily="18" charset="0"/>
              </a:rPr>
              <a:t>-Лоа и на Кавказе. Можно увидеть лунную радугу в парке Йосемити и на Ямале.</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3423493"/>
            <a:ext cx="4267200"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5991943"/>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116632"/>
            <a:ext cx="7772400" cy="720080"/>
          </a:xfrm>
        </p:spPr>
        <p:style>
          <a:lnRef idx="3">
            <a:schemeClr val="lt1"/>
          </a:lnRef>
          <a:fillRef idx="1">
            <a:schemeClr val="accent5"/>
          </a:fillRef>
          <a:effectRef idx="1">
            <a:schemeClr val="accent5"/>
          </a:effectRef>
          <a:fontRef idx="minor">
            <a:schemeClr val="lt1"/>
          </a:fontRef>
        </p:style>
        <p:txBody>
          <a:bodyPr/>
          <a:lstStyle/>
          <a:p>
            <a:pPr algn="ctr"/>
            <a:r>
              <a:rPr lang="ru-RU" dirty="0" smtClean="0">
                <a:latin typeface="Times New Roman" pitchFamily="18" charset="0"/>
                <a:cs typeface="Times New Roman" pitchFamily="18" charset="0"/>
              </a:rPr>
              <a:t>3.Молния.</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215516" y="980728"/>
            <a:ext cx="8712968" cy="2376264"/>
          </a:xfrm>
        </p:spPr>
        <p:txBody>
          <a:bodyPr>
            <a:normAutofit fontScale="85000" lnSpcReduction="10000"/>
          </a:bodyPr>
          <a:lstStyle/>
          <a:p>
            <a:pPr marL="68580" indent="0">
              <a:buNone/>
            </a:pPr>
            <a:r>
              <a:rPr lang="ru-RU" sz="2600" b="1" dirty="0" smtClean="0">
                <a:latin typeface="Times New Roman" pitchFamily="18" charset="0"/>
                <a:cs typeface="Times New Roman" pitchFamily="18" charset="0"/>
              </a:rPr>
              <a:t>Молния</a:t>
            </a:r>
            <a:r>
              <a:rPr lang="ru-RU" sz="2600" dirty="0" smtClean="0">
                <a:latin typeface="Times New Roman" pitchFamily="18" charset="0"/>
                <a:cs typeface="Times New Roman" pitchFamily="18" charset="0"/>
              </a:rPr>
              <a:t> — гигантский электрический искровой ряд в атмосфере, обычно может происходить во время грозы, проявляющийся яркой вспышкой света и сопровождающим её громом. Молнии также были зафиксированы на Венере, Юпитере, Сатурне и Уране и др. Сила тока в разряде молнии достигает 10-300 тысяч ампер, напряжение — от десятков миллионов до миллиарда вольт. Мощность разряда — от 1 до 1000 ГВт.</a:t>
            </a:r>
          </a:p>
          <a:p>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4460" y="3212976"/>
            <a:ext cx="7200800"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9" descr="1344989667_2"/>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837323"/>
            <a:ext cx="41148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0" y="1412776"/>
            <a:ext cx="4572000" cy="4278094"/>
          </a:xfrm>
          <a:prstGeom prst="rect">
            <a:avLst/>
          </a:prstGeom>
        </p:spPr>
        <p:txBody>
          <a:bodyPr>
            <a:spAutoFit/>
          </a:bodyPr>
          <a:lstStyle/>
          <a:p>
            <a:pPr>
              <a:lnSpc>
                <a:spcPct val="80000"/>
              </a:lnSpc>
            </a:pPr>
            <a:r>
              <a:rPr lang="ru-RU" sz="2000" b="1" dirty="0">
                <a:latin typeface="Times New Roman" pitchFamily="18" charset="0"/>
                <a:cs typeface="Times New Roman" pitchFamily="18" charset="0"/>
              </a:rPr>
              <a:t>Самыми удивительными из молний являются шаровые, раньше их ещё называли огненными шарами. Это явление довольно редкое, в природе на тысячу обычных молний приходится 2-3 шаровых. До сих пор точно неизвестна причина возникновения шаровых молний. Были зафиксированы случаи, когда они появлялись внутри домов и даже самолётов. Да и поведение этих природных явлений тоже не полностью изучено. Цвет шаровой молнии варьируется от огненно-красного и оранжевого до жёлтого, сама же она обычно парит в воздухе несколько секунд, а затем исчезает. </a:t>
            </a:r>
          </a:p>
        </p:txBody>
      </p:sp>
      <p:sp>
        <p:nvSpPr>
          <p:cNvPr id="4" name="TextBox 3"/>
          <p:cNvSpPr txBox="1"/>
          <p:nvPr/>
        </p:nvSpPr>
        <p:spPr>
          <a:xfrm>
            <a:off x="2289993" y="188640"/>
            <a:ext cx="4039567" cy="707886"/>
          </a:xfrm>
          <a:prstGeom prst="rect">
            <a:avLst/>
          </a:prstGeom>
        </p:spPr>
        <p:style>
          <a:lnRef idx="1">
            <a:schemeClr val="accent2"/>
          </a:lnRef>
          <a:fillRef idx="3">
            <a:schemeClr val="accent2"/>
          </a:fillRef>
          <a:effectRef idx="2">
            <a:schemeClr val="accent2"/>
          </a:effectRef>
          <a:fontRef idx="minor">
            <a:schemeClr val="lt1"/>
          </a:fontRef>
        </p:style>
        <p:txBody>
          <a:bodyPr wrap="none" rtlCol="0">
            <a:spAutoFit/>
          </a:bodyPr>
          <a:lstStyle/>
          <a:p>
            <a:r>
              <a:rPr lang="ru-RU" sz="4000" dirty="0" smtClean="0">
                <a:latin typeface="Times New Roman" pitchFamily="18" charset="0"/>
                <a:cs typeface="Times New Roman" pitchFamily="18" charset="0"/>
              </a:rPr>
              <a:t>Шаровые молнии</a:t>
            </a:r>
            <a:endParaRPr lang="ru-RU" sz="4000" dirty="0">
              <a:latin typeface="Times New Roman" pitchFamily="18" charset="0"/>
              <a:cs typeface="Times New Roman" pitchFamily="18" charset="0"/>
            </a:endParaRPr>
          </a:p>
        </p:txBody>
      </p:sp>
    </p:spTree>
    <p:extLst>
      <p:ext uri="{BB962C8B-B14F-4D97-AF65-F5344CB8AC3E}">
        <p14:creationId xmlns:p14="http://schemas.microsoft.com/office/powerpoint/2010/main" val="4238903824"/>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15816" y="188640"/>
            <a:ext cx="3960440" cy="648072"/>
          </a:xfrm>
          <a:solidFill>
            <a:schemeClr val="tx2">
              <a:lumMod val="60000"/>
              <a:lumOff val="40000"/>
            </a:schemeClr>
          </a:solidFill>
        </p:spPr>
        <p:txBody>
          <a:bodyPr/>
          <a:lstStyle/>
          <a:p>
            <a:pPr algn="ctr"/>
            <a:r>
              <a:rPr lang="ru-RU" dirty="0" smtClean="0">
                <a:solidFill>
                  <a:srgbClr val="C00000"/>
                </a:solidFill>
                <a:latin typeface="Times New Roman" pitchFamily="18" charset="0"/>
                <a:cs typeface="Times New Roman" pitchFamily="18" charset="0"/>
              </a:rPr>
              <a:t>4.Гало</a:t>
            </a:r>
            <a:endParaRPr lang="ru-RU" dirty="0">
              <a:solidFill>
                <a:srgbClr val="C00000"/>
              </a:solidFill>
              <a:latin typeface="Times New Roman" pitchFamily="18" charset="0"/>
              <a:cs typeface="Times New Roman" pitchFamily="18" charset="0"/>
            </a:endParaRPr>
          </a:p>
        </p:txBody>
      </p:sp>
      <p:sp>
        <p:nvSpPr>
          <p:cNvPr id="3" name="Содержимое 2"/>
          <p:cNvSpPr>
            <a:spLocks noGrp="1"/>
          </p:cNvSpPr>
          <p:nvPr>
            <p:ph idx="1"/>
          </p:nvPr>
        </p:nvSpPr>
        <p:spPr>
          <a:xfrm>
            <a:off x="395536" y="1124744"/>
            <a:ext cx="4032448" cy="5472608"/>
          </a:xfrm>
        </p:spPr>
        <p:txBody>
          <a:bodyPr>
            <a:normAutofit/>
          </a:bodyPr>
          <a:lstStyle/>
          <a:p>
            <a:pPr marL="68580" indent="0">
              <a:buNone/>
            </a:pPr>
            <a:r>
              <a:rPr lang="ru-RU" sz="2000" b="1" dirty="0" smtClean="0">
                <a:latin typeface="Times New Roman" pitchFamily="18" charset="0"/>
                <a:cs typeface="Times New Roman" pitchFamily="18" charset="0"/>
              </a:rPr>
              <a:t>Гало (франц. </a:t>
            </a:r>
            <a:r>
              <a:rPr lang="ru-RU" sz="2000" b="1" dirty="0" err="1" smtClean="0">
                <a:latin typeface="Times New Roman" pitchFamily="18" charset="0"/>
                <a:cs typeface="Times New Roman" pitchFamily="18" charset="0"/>
              </a:rPr>
              <a:t>halo</a:t>
            </a:r>
            <a:r>
              <a:rPr lang="ru-RU" sz="2000" b="1" dirty="0" smtClean="0">
                <a:latin typeface="Times New Roman" pitchFamily="18" charset="0"/>
                <a:cs typeface="Times New Roman" pitchFamily="18" charset="0"/>
              </a:rPr>
              <a:t> от греч. </a:t>
            </a:r>
            <a:r>
              <a:rPr lang="ru-RU" sz="2000" b="1" dirty="0" err="1" smtClean="0">
                <a:latin typeface="Times New Roman" pitchFamily="18" charset="0"/>
                <a:cs typeface="Times New Roman" pitchFamily="18" charset="0"/>
              </a:rPr>
              <a:t>halos</a:t>
            </a:r>
            <a:r>
              <a:rPr lang="ru-RU" sz="2000" b="1" dirty="0" smtClean="0">
                <a:latin typeface="Times New Roman" pitchFamily="18" charset="0"/>
                <a:cs typeface="Times New Roman" pitchFamily="18" charset="0"/>
              </a:rPr>
              <a:t> — световое кольцо) . Светлые кольца, столбы или пятна вокруг Солнца и Луны, «ложные Солнца» . Иногда эти кольца бывают радужными. Гало появляется при отражении или преломлении света кристалликами льда, образующими легкие перистые облака или туман. Чаще всего это случается в горах. В прежние времена подобные явления считали предвестниками катастроф, несчастий. </a:t>
            </a:r>
            <a:endParaRPr lang="ru-RU" sz="2000" b="1"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1396776"/>
            <a:ext cx="4716016" cy="5056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95536" y="332656"/>
            <a:ext cx="8208912" cy="1938992"/>
          </a:xfrm>
          <a:prstGeom prst="rect">
            <a:avLst/>
          </a:prstGeom>
        </p:spPr>
        <p:txBody>
          <a:bodyPr wrap="square">
            <a:spAutoFit/>
          </a:bodyPr>
          <a:lstStyle/>
          <a:p>
            <a:r>
              <a:rPr lang="ru-RU" sz="2400" b="1" dirty="0">
                <a:latin typeface="Times New Roman" pitchFamily="18" charset="0"/>
                <a:cs typeface="Times New Roman" pitchFamily="18" charset="0"/>
              </a:rPr>
              <a:t>Как и радуга, Гало возникают в результате преломления лучей в атмосфере, только гало возникают благодаря кристалликам льда. Иногда отражения солнца становятся такими же яркими как и оно само, это явление носит название «солнечные собачки».</a:t>
            </a:r>
          </a:p>
        </p:txBody>
      </p:sp>
      <p:pic>
        <p:nvPicPr>
          <p:cNvPr id="1026" name="Picture 2" descr="C:\Users\Виктор\Pictures\Новый рисунок.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564904"/>
            <a:ext cx="7272808" cy="3960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9337017"/>
      </p:ext>
    </p:extLst>
  </p:cSld>
  <p:clrMapOvr>
    <a:masterClrMapping/>
  </p:clrMapOvr>
  <p:transition spd="slow">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988840"/>
            <a:ext cx="7920880" cy="4093428"/>
          </a:xfrm>
          <a:prstGeom prst="rect">
            <a:avLst/>
          </a:prstGeom>
        </p:spPr>
        <p:txBody>
          <a:bodyPr wrap="square">
            <a:spAutoFit/>
          </a:bodyPr>
          <a:lstStyle/>
          <a:p>
            <a:pPr marL="68580" indent="0">
              <a:buNone/>
            </a:pPr>
            <a:r>
              <a:rPr lang="ru-RU" sz="2000" b="1" dirty="0">
                <a:latin typeface="Times New Roman" pitchFamily="18" charset="0"/>
                <a:cs typeface="Times New Roman" pitchFamily="18" charset="0"/>
              </a:rPr>
              <a:t>Мираж – не что иное, как игра световых лучей. Дело в том, что в пустыне земля прогревается очень сильно. Но при этом температура воздуха над землей на различных от нее расстояниях очень колеблется. Например, температура слоя воздуха на десять сантиметровом над уровнем земли на 30-50 градусов меньше, чем температура поверхности. миражи принято ассоциировать с пустынями, их очень часто можно наблюдать над водной поверхностью, в горах, а иногда даже в крупных городах. Другими словами везде, где возникает резкие изменения температур, можно наблюдать эти сказочные картинки.</a:t>
            </a:r>
          </a:p>
          <a:p>
            <a:pPr marL="68580" indent="0">
              <a:buNone/>
            </a:pPr>
            <a:r>
              <a:rPr lang="ru-RU" sz="2000" b="1" dirty="0">
                <a:latin typeface="Times New Roman" pitchFamily="18" charset="0"/>
                <a:cs typeface="Times New Roman" pitchFamily="18" charset="0"/>
              </a:rPr>
              <a:t>Это явление довольно частое. Например, в самой большой пустыне нашей планеты ежегодно наблюдается около 160 тысяч миражей</a:t>
            </a:r>
          </a:p>
        </p:txBody>
      </p:sp>
      <p:sp>
        <p:nvSpPr>
          <p:cNvPr id="3" name="Заголовок 1"/>
          <p:cNvSpPr txBox="1">
            <a:spLocks/>
          </p:cNvSpPr>
          <p:nvPr/>
        </p:nvSpPr>
        <p:spPr>
          <a:xfrm>
            <a:off x="876282" y="116632"/>
            <a:ext cx="7772400" cy="914400"/>
          </a:xfrm>
          <a:prstGeom prst="rect">
            <a:avLst/>
          </a:prstGeom>
        </p:spPr>
        <p:style>
          <a:lnRef idx="3">
            <a:schemeClr val="lt1"/>
          </a:lnRef>
          <a:fillRef idx="1">
            <a:schemeClr val="accent1"/>
          </a:fillRef>
          <a:effectRef idx="1">
            <a:schemeClr val="accent1"/>
          </a:effectRef>
          <a:fontRef idx="minor">
            <a:schemeClr val="lt1"/>
          </a:fontRef>
        </p:style>
        <p:txBody>
          <a:bodyPr/>
          <a:lstStyle>
            <a:lvl1pPr algn="l" rtl="0" eaLnBrk="1" latinLnBrk="0" hangingPunct="1">
              <a:spcBef>
                <a:spcPct val="0"/>
              </a:spcBef>
              <a:buNone/>
              <a:defRPr kumimoji="0" sz="4000" kern="1200" spc="-100" baseline="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extLst/>
          </a:lstStyle>
          <a:p>
            <a:pPr algn="ctr"/>
            <a:r>
              <a:rPr lang="ru-RU" smtClean="0">
                <a:latin typeface="Times New Roman" pitchFamily="18" charset="0"/>
                <a:cs typeface="Times New Roman" pitchFamily="18" charset="0"/>
              </a:rPr>
              <a:t>5.Мираж</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205209319"/>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415" y="188640"/>
            <a:ext cx="4267200"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Рисунок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984373" y="220613"/>
            <a:ext cx="4104456" cy="3136379"/>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984373" y="3573016"/>
            <a:ext cx="4104456" cy="2952328"/>
          </a:xfrm>
          <a:prstGeom prst="rect">
            <a:avLst/>
          </a:prstGeom>
        </p:spPr>
      </p:pic>
      <p:pic>
        <p:nvPicPr>
          <p:cNvPr id="8" name="Объект 3"/>
          <p:cNvPicPr>
            <a:picLocks noGrp="1" noChangeAspect="1"/>
          </p:cNvPicPr>
          <p:nvPr>
            <p:ph sz="quarter" idx="4294967295"/>
          </p:nvPr>
        </p:nvPicPr>
        <p:blipFill>
          <a:blip r:embed="rId5" cstate="email">
            <a:extLst>
              <a:ext uri="{28A0092B-C50C-407E-A947-70E740481C1C}">
                <a14:useLocalDpi xmlns:a14="http://schemas.microsoft.com/office/drawing/2010/main" val="0"/>
              </a:ext>
            </a:extLst>
          </a:blip>
          <a:stretch>
            <a:fillRect/>
          </a:stretch>
        </p:blipFill>
        <p:spPr>
          <a:xfrm>
            <a:off x="376415" y="3550132"/>
            <a:ext cx="4267200" cy="297521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260648"/>
            <a:ext cx="7772400" cy="914400"/>
          </a:xfrm>
        </p:spPr>
        <p:style>
          <a:lnRef idx="3">
            <a:schemeClr val="lt1"/>
          </a:lnRef>
          <a:fillRef idx="1">
            <a:schemeClr val="accent1"/>
          </a:fillRef>
          <a:effectRef idx="1">
            <a:schemeClr val="accent1"/>
          </a:effectRef>
          <a:fontRef idx="minor">
            <a:schemeClr val="lt1"/>
          </a:fontRef>
        </p:style>
        <p:txBody>
          <a:bodyPr/>
          <a:lstStyle/>
          <a:p>
            <a:pPr algn="ctr"/>
            <a:r>
              <a:rPr lang="ru-RU" b="1" u="sng" dirty="0" smtClean="0"/>
              <a:t> Фата-Моргана.</a:t>
            </a:r>
            <a:endParaRPr lang="ru-RU" dirty="0"/>
          </a:p>
        </p:txBody>
      </p:sp>
      <p:sp>
        <p:nvSpPr>
          <p:cNvPr id="3" name="Содержимое 2"/>
          <p:cNvSpPr>
            <a:spLocks noGrp="1"/>
          </p:cNvSpPr>
          <p:nvPr>
            <p:ph idx="1"/>
          </p:nvPr>
        </p:nvSpPr>
        <p:spPr>
          <a:xfrm>
            <a:off x="571472" y="1357298"/>
            <a:ext cx="8115328" cy="5500702"/>
          </a:xfrm>
        </p:spPr>
        <p:txBody>
          <a:bodyPr>
            <a:normAutofit fontScale="77500" lnSpcReduction="20000"/>
          </a:bodyPr>
          <a:lstStyle/>
          <a:p>
            <a:r>
              <a:rPr lang="ru-RU" dirty="0" smtClean="0"/>
              <a:t>Фата-Моргана –  самый сложный вид миражей. Оно представляет собой совокупность сразу нескольких форм миражей. При этом предметы, которые изображает мираж, многократно увеличиваются и довольно сильно искажаются.</a:t>
            </a:r>
          </a:p>
          <a:p>
            <a:r>
              <a:rPr lang="ru-RU" dirty="0" smtClean="0"/>
              <a:t>Интересно, что  свое название этот вид миражей получил от </a:t>
            </a:r>
            <a:r>
              <a:rPr lang="ru-RU" dirty="0" err="1" smtClean="0"/>
              <a:t>Морганы</a:t>
            </a:r>
            <a:r>
              <a:rPr lang="ru-RU" dirty="0" smtClean="0"/>
              <a:t> – сестры знаменитого Артура. Она, якобы, обиделась на </a:t>
            </a:r>
            <a:r>
              <a:rPr lang="ru-RU" dirty="0" err="1" smtClean="0"/>
              <a:t>Ланцелота</a:t>
            </a:r>
            <a:r>
              <a:rPr lang="ru-RU" dirty="0" smtClean="0"/>
              <a:t> за то, что он отверг её.  На зло ему она поселилась в подводном мире и стала мстить всем мужчинам, обманывая их призрачными видениями</a:t>
            </a:r>
          </a:p>
          <a:p>
            <a:r>
              <a:rPr lang="ru-RU" dirty="0" smtClean="0"/>
              <a:t>К </a:t>
            </a:r>
            <a:r>
              <a:rPr lang="ru-RU" b="1" dirty="0" smtClean="0"/>
              <a:t>фата-морганам</a:t>
            </a:r>
            <a:r>
              <a:rPr lang="ru-RU" dirty="0" smtClean="0"/>
              <a:t> можно отнести и многочисленных «</a:t>
            </a:r>
            <a:r>
              <a:rPr lang="ru-RU" b="1" i="1" dirty="0" smtClean="0"/>
              <a:t>летучих голландцев</a:t>
            </a:r>
            <a:r>
              <a:rPr lang="ru-RU" dirty="0" smtClean="0"/>
              <a:t>«, которых до сих пор видят мореплаватели.</a:t>
            </a:r>
          </a:p>
          <a:p>
            <a:r>
              <a:rPr lang="ru-RU" dirty="0" smtClean="0"/>
              <a:t>Они обычно показывают корабли, которые находятся за сотни и даже тысячи километров от наблюдателей</a:t>
            </a:r>
            <a:r>
              <a:rPr lang="ru-RU" u="sng" dirty="0" smtClean="0"/>
              <a:t>.</a:t>
            </a:r>
            <a:endParaRPr lang="ru-RU" dirty="0" smtClean="0"/>
          </a:p>
          <a:p>
            <a:endParaRPr lang="ru-RU" dirty="0"/>
          </a:p>
        </p:txBody>
      </p:sp>
    </p:spTree>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5272" y="854710"/>
            <a:ext cx="8280919" cy="2862322"/>
          </a:xfrm>
          <a:prstGeom prst="rect">
            <a:avLst/>
          </a:prstGeom>
        </p:spPr>
        <p:txBody>
          <a:bodyPr wrap="square">
            <a:spAutoFit/>
          </a:bodyPr>
          <a:lstStyle/>
          <a:p>
            <a:r>
              <a:rPr lang="ru-RU" sz="2000" b="1" dirty="0">
                <a:latin typeface="Times New Roman" pitchFamily="18" charset="0"/>
                <a:cs typeface="Times New Roman" pitchFamily="18" charset="0"/>
              </a:rPr>
              <a:t>Самым простым и доступным для наблюдения атмосферным явлением является закат нашего небесного светила - Солнца. Необычайно красочный, он никогда не повторяется. А картина неба и изменение её в процессе заката столь ярка, что вызывает восхищение у каждого человека.</a:t>
            </a:r>
          </a:p>
          <a:p>
            <a:r>
              <a:rPr lang="ru-RU" sz="2000" b="1" dirty="0">
                <a:latin typeface="Times New Roman" pitchFamily="18" charset="0"/>
                <a:cs typeface="Times New Roman" pitchFamily="18" charset="0"/>
              </a:rPr>
              <a:t>Приближаясь к горизонту, Солнце не только теряет яркость, но и начинает постепенно менять свой цвет - в его спектре во все возрастающей степени подавляется коротковолновая часть (красные цвета). Одновременно начинает окрашиваться и небо.</a:t>
            </a: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36649" y="3717032"/>
            <a:ext cx="4248472" cy="2997878"/>
          </a:xfrm>
          <a:prstGeom prst="rect">
            <a:avLst/>
          </a:prstGeom>
        </p:spPr>
      </p:pic>
      <p:sp>
        <p:nvSpPr>
          <p:cNvPr id="4" name="Прямоугольник 3"/>
          <p:cNvSpPr/>
          <p:nvPr/>
        </p:nvSpPr>
        <p:spPr>
          <a:xfrm>
            <a:off x="2426034" y="188640"/>
            <a:ext cx="4230645" cy="646331"/>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3600" b="0" i="0" u="none" strike="noStrike" kern="0" cap="none" spc="0" normalizeH="0" baseline="0" noProof="0" dirty="0" smtClean="0">
                <a:ln w="18415" cmpd="sng">
                  <a:solidFill>
                    <a:srgbClr val="FFFFFF"/>
                  </a:solidFill>
                  <a:prstDash val="solid"/>
                </a:ln>
                <a:solidFill>
                  <a:srgbClr val="FFFFFF"/>
                </a:solidFill>
                <a:effectLst>
                  <a:glow rad="63500">
                    <a:srgbClr val="438086">
                      <a:satMod val="175000"/>
                      <a:alpha val="40000"/>
                    </a:srgbClr>
                  </a:glow>
                  <a:outerShdw blurRad="63500" dir="3600000" algn="tl" rotWithShape="0">
                    <a:srgbClr val="000000">
                      <a:alpha val="70000"/>
                    </a:srgbClr>
                  </a:outerShdw>
                </a:effectLst>
                <a:uLnTx/>
                <a:uFillTx/>
                <a:latin typeface="Constantia"/>
                <a:ea typeface="+mj-ea"/>
                <a:cs typeface="Tunga" pitchFamily="2"/>
              </a:rPr>
              <a:t>6.Солнечный </a:t>
            </a:r>
            <a:r>
              <a:rPr kumimoji="0" lang="ru-RU" sz="3600" b="0" i="0" u="none" strike="noStrike" kern="0" cap="none" spc="0" normalizeH="0" baseline="0" noProof="0" dirty="0" smtClean="0">
                <a:ln w="18415" cmpd="sng">
                  <a:solidFill>
                    <a:srgbClr val="FFFFFF"/>
                  </a:solidFill>
                  <a:prstDash val="solid"/>
                </a:ln>
                <a:solidFill>
                  <a:srgbClr val="FFFFFF"/>
                </a:solidFill>
                <a:effectLst>
                  <a:glow rad="63500">
                    <a:srgbClr val="438086">
                      <a:satMod val="175000"/>
                      <a:alpha val="40000"/>
                    </a:srgbClr>
                  </a:glow>
                  <a:outerShdw blurRad="63500" dir="3600000" algn="tl" rotWithShape="0">
                    <a:srgbClr val="000000">
                      <a:alpha val="70000"/>
                    </a:srgbClr>
                  </a:outerShdw>
                </a:effectLst>
                <a:uLnTx/>
                <a:uFillTx/>
                <a:latin typeface="Constantia"/>
                <a:ea typeface="+mj-ea"/>
                <a:cs typeface="Tunga" pitchFamily="2"/>
              </a:rPr>
              <a:t>закат</a:t>
            </a:r>
            <a:endParaRPr kumimoji="0" lang="ru-RU" sz="1800" b="0" i="0" u="none" strike="noStrike" kern="0" cap="none" spc="0" normalizeH="0" baseline="0" noProof="0" dirty="0" smtClean="0">
              <a:ln>
                <a:noFill/>
              </a:ln>
              <a:solidFill>
                <a:sysClr val="windowText" lastClr="000000"/>
              </a:solidFill>
              <a:effectLst/>
              <a:uLnTx/>
              <a:uFillTx/>
            </a:endParaRPr>
          </a:p>
        </p:txBody>
      </p:sp>
      <p:pic>
        <p:nvPicPr>
          <p:cNvPr id="5" name="Рисунок 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860032" y="3717032"/>
            <a:ext cx="4032448" cy="2997878"/>
          </a:xfrm>
          <a:prstGeom prst="rect">
            <a:avLst/>
          </a:prstGeom>
        </p:spPr>
      </p:pic>
    </p:spTree>
    <p:extLst>
      <p:ext uri="{BB962C8B-B14F-4D97-AF65-F5344CB8AC3E}">
        <p14:creationId xmlns:p14="http://schemas.microsoft.com/office/powerpoint/2010/main" val="3652974986"/>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88024" y="52090"/>
            <a:ext cx="4211960" cy="6524863"/>
          </a:xfrm>
          <a:prstGeom prst="rect">
            <a:avLst/>
          </a:prstGeom>
        </p:spPr>
        <p:txBody>
          <a:bodyPr wrap="square">
            <a:spAutoFit/>
          </a:bodyPr>
          <a:lstStyle/>
          <a:p>
            <a:r>
              <a:rPr lang="ru-RU" sz="2200" b="1" dirty="0">
                <a:latin typeface="Times New Roman" pitchFamily="18" charset="0"/>
                <a:cs typeface="Times New Roman" pitchFamily="18" charset="0"/>
              </a:rPr>
              <a:t>Для лучей света, идущих от солнца или других небесных светил, земная атмосфера представляет собой своеобразную оптическую систему с постоянно меняющимися параметрами. Оказываясь на их пути, она и отражает часть света, рассеивает его, пропускает его сквозь всю толщу атмосферы, обеспечивая освещённость земной поверхности, в определённых условиях, разлагает его на составляющие и искривляет ход лучей, вызывая, тем самим, различные атмосферные явления. </a:t>
            </a: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28104" y="2636912"/>
            <a:ext cx="4415904" cy="3744416"/>
          </a:xfrm>
          <a:prstGeom prst="rect">
            <a:avLst/>
          </a:prstGeom>
        </p:spPr>
      </p:pic>
      <p:sp>
        <p:nvSpPr>
          <p:cNvPr id="4" name="Прямоугольник 3"/>
          <p:cNvSpPr/>
          <p:nvPr/>
        </p:nvSpPr>
        <p:spPr>
          <a:xfrm>
            <a:off x="216024" y="476672"/>
            <a:ext cx="4139952" cy="1569660"/>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r>
              <a:rPr lang="ru-RU" sz="3200" b="1" dirty="0">
                <a:latin typeface="Times New Roman" pitchFamily="18" charset="0"/>
                <a:cs typeface="Times New Roman" pitchFamily="18" charset="0"/>
              </a:rPr>
              <a:t>Земная атмосфера</a:t>
            </a:r>
            <a:r>
              <a:rPr lang="ru-RU" sz="3200" b="1" dirty="0" smtClean="0">
                <a:latin typeface="Times New Roman" pitchFamily="18" charset="0"/>
                <a:cs typeface="Times New Roman" pitchFamily="18" charset="0"/>
              </a:rPr>
              <a:t>,</a:t>
            </a:r>
            <a:r>
              <a:rPr lang="en-US" sz="3200" b="1" dirty="0" smtClean="0">
                <a:latin typeface="Times New Roman" pitchFamily="18" charset="0"/>
                <a:cs typeface="Times New Roman" pitchFamily="18" charset="0"/>
              </a:rPr>
              <a:t> </a:t>
            </a:r>
            <a:r>
              <a:rPr lang="ru-RU" sz="3200" b="1" dirty="0" smtClean="0">
                <a:latin typeface="Times New Roman" pitchFamily="18" charset="0"/>
                <a:cs typeface="Times New Roman" pitchFamily="18" charset="0"/>
              </a:rPr>
              <a:t>как </a:t>
            </a:r>
            <a:r>
              <a:rPr lang="ru-RU" sz="3200" b="1" dirty="0">
                <a:latin typeface="Times New Roman" pitchFamily="18" charset="0"/>
                <a:cs typeface="Times New Roman" pitchFamily="18" charset="0"/>
              </a:rPr>
              <a:t>оптическая </a:t>
            </a:r>
            <a:r>
              <a:rPr lang="ru-RU" sz="3200" b="1" dirty="0" smtClean="0">
                <a:latin typeface="Times New Roman" pitchFamily="18" charset="0"/>
                <a:cs typeface="Times New Roman" pitchFamily="18" charset="0"/>
              </a:rPr>
              <a:t>система.</a:t>
            </a:r>
            <a:endParaRPr lang="ru-RU" sz="3200" b="1" dirty="0">
              <a:latin typeface="Times New Roman" pitchFamily="18" charset="0"/>
              <a:cs typeface="Times New Roman" pitchFamily="18" charset="0"/>
            </a:endParaRPr>
          </a:p>
        </p:txBody>
      </p:sp>
    </p:spTree>
    <p:extLst>
      <p:ext uri="{BB962C8B-B14F-4D97-AF65-F5344CB8AC3E}">
        <p14:creationId xmlns:p14="http://schemas.microsoft.com/office/powerpoint/2010/main" val="2467935520"/>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Объект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51520" y="3645024"/>
            <a:ext cx="3960440" cy="2952328"/>
          </a:xfrm>
          <a:prstGeom prst="rect">
            <a:avLst/>
          </a:prstGeom>
        </p:spPr>
      </p:pic>
      <p:pic>
        <p:nvPicPr>
          <p:cNvPr id="3" name="Рисунок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932040" y="3727960"/>
            <a:ext cx="3954823" cy="2869392"/>
          </a:xfrm>
          <a:prstGeom prst="rect">
            <a:avLst/>
          </a:prstGeom>
        </p:spPr>
      </p:pic>
      <p:pic>
        <p:nvPicPr>
          <p:cNvPr id="4" name="Рисунок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932040" y="804862"/>
            <a:ext cx="3954823" cy="2650512"/>
          </a:xfrm>
          <a:prstGeom prst="rect">
            <a:avLst/>
          </a:prstGeom>
        </p:spPr>
      </p:pic>
      <p:pic>
        <p:nvPicPr>
          <p:cNvPr id="5" name="Рисунок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58986" y="804862"/>
            <a:ext cx="3952974" cy="2652199"/>
          </a:xfrm>
          <a:prstGeom prst="rect">
            <a:avLst/>
          </a:prstGeom>
        </p:spPr>
      </p:pic>
      <p:sp>
        <p:nvSpPr>
          <p:cNvPr id="6" name="Прямоугольник 5"/>
          <p:cNvSpPr/>
          <p:nvPr/>
        </p:nvSpPr>
        <p:spPr>
          <a:xfrm>
            <a:off x="539552" y="0"/>
            <a:ext cx="8136904" cy="646331"/>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ru-RU" dirty="0">
                <a:ln w="18415" cmpd="sng">
                  <a:solidFill>
                    <a:srgbClr val="FFFFFF"/>
                  </a:solidFill>
                  <a:prstDash val="solid"/>
                </a:ln>
                <a:solidFill>
                  <a:srgbClr val="FFFFFF"/>
                </a:solidFill>
                <a:effectLst>
                  <a:glow rad="63500">
                    <a:schemeClr val="accent2">
                      <a:satMod val="175000"/>
                      <a:alpha val="40000"/>
                    </a:schemeClr>
                  </a:glow>
                  <a:outerShdw blurRad="63500" dir="3600000" algn="tl" rotWithShape="0">
                    <a:srgbClr val="000000">
                      <a:alpha val="70000"/>
                    </a:srgbClr>
                  </a:outerShdw>
                </a:effectLst>
              </a:rPr>
              <a:t>Двух одинаковых закатов не существует. Разные цвета, облака или пейзажи делают закат уникальным.</a:t>
            </a:r>
            <a:endParaRPr lang="ru-RU" dirty="0"/>
          </a:p>
        </p:txBody>
      </p:sp>
    </p:spTree>
    <p:extLst>
      <p:ext uri="{BB962C8B-B14F-4D97-AF65-F5344CB8AC3E}">
        <p14:creationId xmlns:p14="http://schemas.microsoft.com/office/powerpoint/2010/main" val="2743783952"/>
      </p:ext>
    </p:extLst>
  </p:cSld>
  <p:clrMapOvr>
    <a:masterClrMapping/>
  </p:clrMapOvr>
  <p:transition spd="slow">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970841"/>
            <a:ext cx="4572000" cy="5016758"/>
          </a:xfrm>
          <a:prstGeom prst="rect">
            <a:avLst/>
          </a:prstGeom>
        </p:spPr>
        <p:txBody>
          <a:bodyPr>
            <a:spAutoFit/>
          </a:bodyPr>
          <a:lstStyle/>
          <a:p>
            <a:pPr>
              <a:lnSpc>
                <a:spcPct val="80000"/>
              </a:lnSpc>
            </a:pPr>
            <a:r>
              <a:rPr lang="ru-RU" sz="2000" b="1" dirty="0">
                <a:latin typeface="Times New Roman" pitchFamily="18" charset="0"/>
                <a:cs typeface="Times New Roman" pitchFamily="18" charset="0"/>
              </a:rPr>
              <a:t>Незадолго до восхода Солнца, когда ещё сумерки, а также сразу же после заката светила небо над горизонтом частично бесцветное, а частично - розовое. Такой эффект получил название пояса Венеры. Бесцветная полоска между голубым небом и уже потемневшим - явление обычное, его можно увидеть даже в стороне напротив Солнца. Голубизна неба объясняется очень просто - это отражается в атмосфере солнечный свет. А вот появление пояса Венеры объясняется иначе - так отражается в атмосфере свет Солнца, которое восходит или заходит. В этот-то момент светило и кажется покрасневшим. Пояс Венеры можно увидеть в любом месте с чистым горизонтом. </a:t>
            </a:r>
          </a:p>
        </p:txBody>
      </p:sp>
      <p:pic>
        <p:nvPicPr>
          <p:cNvPr id="3" name="Picture 6" descr="PojasVeneri (1)"/>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290836"/>
            <a:ext cx="4464495" cy="4442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2771800" y="116632"/>
            <a:ext cx="3241465" cy="707886"/>
          </a:xfrm>
          <a:prstGeom prst="rect">
            <a:avLst/>
          </a:prstGeom>
        </p:spPr>
        <p:style>
          <a:lnRef idx="3">
            <a:schemeClr val="lt1"/>
          </a:lnRef>
          <a:fillRef idx="1">
            <a:schemeClr val="accent3"/>
          </a:fillRef>
          <a:effectRef idx="1">
            <a:schemeClr val="accent3"/>
          </a:effectRef>
          <a:fontRef idx="minor">
            <a:schemeClr val="lt1"/>
          </a:fontRef>
        </p:style>
        <p:txBody>
          <a:bodyPr wrap="none">
            <a:spAutoFit/>
          </a:bodyPr>
          <a:lstStyle/>
          <a:p>
            <a:r>
              <a:rPr lang="ru-RU" sz="4000" b="1" dirty="0">
                <a:latin typeface="Times New Roman" pitchFamily="18" charset="0"/>
                <a:cs typeface="Times New Roman" pitchFamily="18" charset="0"/>
              </a:rPr>
              <a:t>Пояс Венеры</a:t>
            </a:r>
            <a:endParaRPr lang="ru-RU" sz="4000" dirty="0">
              <a:latin typeface="Times New Roman" pitchFamily="18" charset="0"/>
              <a:cs typeface="Times New Roman" pitchFamily="18" charset="0"/>
            </a:endParaRPr>
          </a:p>
        </p:txBody>
      </p:sp>
    </p:spTree>
    <p:extLst>
      <p:ext uri="{BB962C8B-B14F-4D97-AF65-F5344CB8AC3E}">
        <p14:creationId xmlns:p14="http://schemas.microsoft.com/office/powerpoint/2010/main" val="1243224915"/>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pPr algn="ctr"/>
            <a:r>
              <a:rPr lang="ru-RU" dirty="0" smtClean="0"/>
              <a:t>Заключение….</a:t>
            </a:r>
            <a:endParaRPr lang="ru-RU" dirty="0"/>
          </a:p>
        </p:txBody>
      </p:sp>
      <p:sp>
        <p:nvSpPr>
          <p:cNvPr id="2" name="Прямоугольник 1"/>
          <p:cNvSpPr/>
          <p:nvPr/>
        </p:nvSpPr>
        <p:spPr>
          <a:xfrm>
            <a:off x="683568" y="1305342"/>
            <a:ext cx="7560840" cy="2862322"/>
          </a:xfrm>
          <a:prstGeom prst="rect">
            <a:avLst/>
          </a:prstGeom>
        </p:spPr>
        <p:txBody>
          <a:bodyPr wrap="square">
            <a:spAutoFit/>
          </a:bodyPr>
          <a:lstStyle/>
          <a:p>
            <a:r>
              <a:rPr lang="ru-RU" b="1" dirty="0"/>
              <a:t>Мы сделали эту презентацию  на тему «Оптические явления», так как нам эта тема показалась очень интересной и увлекательной, ведь оптические явления   окружают нас везде.  Изучив материал мы узнали, что такое оптика, какие оптические явления бывают в природе . Эта информация открыла  для нас интерес к физике, как увлекательной науке, которая затягивает в себя необычными явлениями и сложными опытами. Из этой презентации мы извлекли не только пользу, но и совершили интересное путешествие в мир Оптики</a:t>
            </a:r>
            <a:r>
              <a:rPr lang="ru-RU" dirty="0"/>
              <a:t>.</a:t>
            </a: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65038" y="1471716"/>
            <a:ext cx="6413935" cy="2893387"/>
          </a:xfrm>
          <a:prstGeom prst="rect">
            <a:avLst/>
          </a:prstGeom>
          <a:noFill/>
        </p:spPr>
        <p:txBody>
          <a:bodyPr wrap="none" lIns="91440" tIns="45720" rIns="91440" bIns="45720">
            <a:prstTxWarp prst="textInflate">
              <a:avLst/>
            </a:prstTxWarp>
            <a:spAutoFit/>
          </a:bodyPr>
          <a:lstStyle/>
          <a:p>
            <a:pPr algn="ctr"/>
            <a:r>
              <a:rPr lang="ru-RU" sz="5400" b="1" cap="none" spc="0" dirty="0" smtClean="0">
                <a:ln w="24500" cmpd="dbl">
                  <a:solidFill>
                    <a:schemeClr val="accent2">
                      <a:shade val="85000"/>
                      <a:satMod val="155000"/>
                    </a:schemeClr>
                  </a:solidFill>
                  <a:prstDash val="solid"/>
                  <a:miter lim="800000"/>
                </a:ln>
                <a:solidFill>
                  <a:srgbClr val="FF0000"/>
                </a:solidFill>
                <a:effectLst>
                  <a:outerShdw blurRad="38100" dist="38100" dir="7020000" algn="tl">
                    <a:srgbClr val="000000">
                      <a:alpha val="35000"/>
                    </a:srgbClr>
                  </a:outerShdw>
                </a:effectLst>
              </a:rPr>
              <a:t>СПАСИБО </a:t>
            </a:r>
          </a:p>
          <a:p>
            <a:pPr algn="ctr"/>
            <a:r>
              <a:rPr lang="ru-RU" sz="5400" b="1" cap="none" spc="0" dirty="0" smtClean="0">
                <a:ln w="24500" cmpd="dbl">
                  <a:solidFill>
                    <a:schemeClr val="accent2">
                      <a:shade val="85000"/>
                      <a:satMod val="155000"/>
                    </a:schemeClr>
                  </a:solidFill>
                  <a:prstDash val="solid"/>
                  <a:miter lim="800000"/>
                </a:ln>
                <a:solidFill>
                  <a:srgbClr val="FF0000"/>
                </a:solidFill>
                <a:effectLst>
                  <a:outerShdw blurRad="38100" dist="38100" dir="7020000" algn="tl">
                    <a:srgbClr val="000000">
                      <a:alpha val="35000"/>
                    </a:srgbClr>
                  </a:outerShdw>
                </a:effectLst>
              </a:rPr>
              <a:t>ЗА ВНИМАНИЕ!</a:t>
            </a:r>
            <a:endParaRPr lang="ru-RU" sz="5400" b="1" cap="none" spc="0" dirty="0">
              <a:ln w="24500" cmpd="dbl">
                <a:solidFill>
                  <a:schemeClr val="accent2">
                    <a:shade val="85000"/>
                    <a:satMod val="155000"/>
                  </a:schemeClr>
                </a:solidFill>
                <a:prstDash val="solid"/>
                <a:miter lim="800000"/>
              </a:ln>
              <a:solidFill>
                <a:srgbClr val="FF0000"/>
              </a:solidFill>
              <a:effectLst>
                <a:outerShdw blurRad="38100" dist="38100" dir="7020000" algn="tl">
                  <a:srgbClr val="000000">
                    <a:alpha val="35000"/>
                  </a:srgbClr>
                </a:outerShdw>
              </a:effectLst>
            </a:endParaRPr>
          </a:p>
        </p:txBody>
      </p:sp>
    </p:spTree>
    <p:extLst>
      <p:ext uri="{BB962C8B-B14F-4D97-AF65-F5344CB8AC3E}">
        <p14:creationId xmlns:p14="http://schemas.microsoft.com/office/powerpoint/2010/main" val="2483522672"/>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123"/>
            <a:ext cx="8748464" cy="906597"/>
          </a:xfrm>
        </p:spPr>
        <p:txBody>
          <a:bodyPr/>
          <a:lstStyle/>
          <a:p>
            <a:pPr algn="ctr"/>
            <a:r>
              <a:rPr lang="ru-RU" dirty="0" smtClean="0"/>
              <a:t>Виды оптических явлений:</a:t>
            </a:r>
            <a:endParaRPr lang="ru-RU" dirty="0"/>
          </a:p>
        </p:txBody>
      </p:sp>
      <p:sp>
        <p:nvSpPr>
          <p:cNvPr id="3" name="Содержимое 2"/>
          <p:cNvSpPr>
            <a:spLocks noGrp="1"/>
          </p:cNvSpPr>
          <p:nvPr>
            <p:ph idx="1"/>
          </p:nvPr>
        </p:nvSpPr>
        <p:spPr>
          <a:xfrm>
            <a:off x="430687" y="764704"/>
            <a:ext cx="7772400" cy="3643338"/>
          </a:xfrm>
        </p:spPr>
        <p:txBody>
          <a:bodyPr>
            <a:normAutofit/>
          </a:bodyPr>
          <a:lstStyle/>
          <a:p>
            <a:r>
              <a:rPr lang="ru-RU" sz="2800" dirty="0" smtClean="0"/>
              <a:t>1.Полярное  сияние</a:t>
            </a:r>
          </a:p>
          <a:p>
            <a:r>
              <a:rPr lang="ru-RU" sz="2800" dirty="0" smtClean="0"/>
              <a:t>2.Радуга</a:t>
            </a:r>
          </a:p>
          <a:p>
            <a:r>
              <a:rPr lang="ru-RU" sz="2800" dirty="0" smtClean="0"/>
              <a:t>3.Молния</a:t>
            </a:r>
          </a:p>
          <a:p>
            <a:r>
              <a:rPr lang="ru-RU" sz="2800" dirty="0" smtClean="0"/>
              <a:t>4.Гало </a:t>
            </a:r>
          </a:p>
          <a:p>
            <a:r>
              <a:rPr lang="ru-RU" sz="2800" dirty="0" smtClean="0"/>
              <a:t>5.Мираж</a:t>
            </a:r>
          </a:p>
          <a:p>
            <a:r>
              <a:rPr lang="ru-RU" sz="2800" dirty="0" smtClean="0"/>
              <a:t>6.Солнечный закат</a:t>
            </a:r>
            <a:endParaRPr lang="ru-RU" sz="2800" dirty="0"/>
          </a:p>
        </p:txBody>
      </p:sp>
      <p:pic>
        <p:nvPicPr>
          <p:cNvPr id="4" name="Содержимое 8" descr="новый коллаж.jpg"/>
          <p:cNvPicPr>
            <a:picLocks noChangeAspect="1"/>
          </p:cNvPicPr>
          <p:nvPr/>
        </p:nvPicPr>
        <p:blipFill>
          <a:blip r:embed="rId2"/>
          <a:stretch>
            <a:fillRect/>
          </a:stretch>
        </p:blipFill>
        <p:spPr>
          <a:xfrm>
            <a:off x="683568" y="4076496"/>
            <a:ext cx="8115328" cy="2708327"/>
          </a:xfrm>
          <a:prstGeom prst="rect">
            <a:avLst/>
          </a:prstGeom>
        </p:spPr>
      </p:pic>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0100" y="18601"/>
            <a:ext cx="7772400" cy="914400"/>
          </a:xfrm>
        </p:spPr>
        <p:style>
          <a:lnRef idx="3">
            <a:schemeClr val="lt1"/>
          </a:lnRef>
          <a:fillRef idx="1">
            <a:schemeClr val="accent4"/>
          </a:fillRef>
          <a:effectRef idx="1">
            <a:schemeClr val="accent4"/>
          </a:effectRef>
          <a:fontRef idx="minor">
            <a:schemeClr val="lt1"/>
          </a:fontRef>
        </p:style>
        <p:txBody>
          <a:bodyPr/>
          <a:lstStyle/>
          <a:p>
            <a:pPr algn="ctr"/>
            <a:r>
              <a:rPr lang="ru-RU" dirty="0" smtClean="0"/>
              <a:t>1.Полярное сияние.</a:t>
            </a:r>
            <a:endParaRPr lang="ru-RU" dirty="0"/>
          </a:p>
        </p:txBody>
      </p:sp>
      <p:pic>
        <p:nvPicPr>
          <p:cNvPr id="27650" name="Picture 2" descr="C:\Users\Алина\Desktop\презент\новый коллаж.jpg"/>
          <p:cNvPicPr>
            <a:picLocks noChangeAspect="1" noChangeArrowheads="1"/>
          </p:cNvPicPr>
          <p:nvPr/>
        </p:nvPicPr>
        <p:blipFill>
          <a:blip r:embed="rId2"/>
          <a:srcRect/>
          <a:stretch>
            <a:fillRect/>
          </a:stretch>
        </p:blipFill>
        <p:spPr bwMode="auto">
          <a:xfrm>
            <a:off x="444128" y="908720"/>
            <a:ext cx="8568952" cy="5472608"/>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17693"/>
            <a:ext cx="8496944" cy="6555641"/>
          </a:xfrm>
          <a:prstGeom prst="rect">
            <a:avLst/>
          </a:prstGeom>
        </p:spPr>
        <p:txBody>
          <a:bodyPr wrap="square">
            <a:spAutoFit/>
          </a:bodyPr>
          <a:lstStyle/>
          <a:p>
            <a:pPr algn="ctr"/>
            <a:r>
              <a:rPr lang="ru-RU" sz="2000" b="1" i="1" dirty="0">
                <a:latin typeface="Times New Roman" pitchFamily="18" charset="0"/>
                <a:cs typeface="Times New Roman" pitchFamily="18" charset="0"/>
              </a:rPr>
              <a:t>Но где ж, натура, твой закон?</a:t>
            </a:r>
            <a:br>
              <a:rPr lang="ru-RU" sz="2000" b="1" i="1" dirty="0">
                <a:latin typeface="Times New Roman" pitchFamily="18" charset="0"/>
                <a:cs typeface="Times New Roman" pitchFamily="18" charset="0"/>
              </a:rPr>
            </a:br>
            <a:r>
              <a:rPr lang="ru-RU" sz="2000" b="1" i="1" dirty="0">
                <a:latin typeface="Times New Roman" pitchFamily="18" charset="0"/>
                <a:cs typeface="Times New Roman" pitchFamily="18" charset="0"/>
              </a:rPr>
              <a:t>С полночных стран встает заря!</a:t>
            </a:r>
            <a:br>
              <a:rPr lang="ru-RU" sz="2000" b="1" i="1" dirty="0">
                <a:latin typeface="Times New Roman" pitchFamily="18" charset="0"/>
                <a:cs typeface="Times New Roman" pitchFamily="18" charset="0"/>
              </a:rPr>
            </a:br>
            <a:r>
              <a:rPr lang="ru-RU" sz="2000" b="1" i="1" dirty="0">
                <a:latin typeface="Times New Roman" pitchFamily="18" charset="0"/>
                <a:cs typeface="Times New Roman" pitchFamily="18" charset="0"/>
              </a:rPr>
              <a:t>Не Солнце ль ставит там свой трон?</a:t>
            </a:r>
            <a:br>
              <a:rPr lang="ru-RU" sz="2000" b="1" i="1" dirty="0">
                <a:latin typeface="Times New Roman" pitchFamily="18" charset="0"/>
                <a:cs typeface="Times New Roman" pitchFamily="18" charset="0"/>
              </a:rPr>
            </a:br>
            <a:r>
              <a:rPr lang="ru-RU" sz="2000" b="1" i="1" dirty="0">
                <a:latin typeface="Times New Roman" pitchFamily="18" charset="0"/>
                <a:cs typeface="Times New Roman" pitchFamily="18" charset="0"/>
              </a:rPr>
              <a:t>Не льдисты ль мечут огонь моря?</a:t>
            </a:r>
            <a:br>
              <a:rPr lang="ru-RU" sz="2000" b="1" i="1" dirty="0">
                <a:latin typeface="Times New Roman" pitchFamily="18" charset="0"/>
                <a:cs typeface="Times New Roman" pitchFamily="18" charset="0"/>
              </a:rPr>
            </a:br>
            <a:r>
              <a:rPr lang="ru-RU" sz="2000" b="1" i="1" dirty="0">
                <a:latin typeface="Times New Roman" pitchFamily="18" charset="0"/>
                <a:cs typeface="Times New Roman" pitchFamily="18" charset="0"/>
              </a:rPr>
              <a:t>Се хладный пламень нас покрыл,</a:t>
            </a:r>
            <a:br>
              <a:rPr lang="ru-RU" sz="2000" b="1" i="1" dirty="0">
                <a:latin typeface="Times New Roman" pitchFamily="18" charset="0"/>
                <a:cs typeface="Times New Roman" pitchFamily="18" charset="0"/>
              </a:rPr>
            </a:br>
            <a:r>
              <a:rPr lang="ru-RU" sz="2000" b="1" i="1" dirty="0">
                <a:latin typeface="Times New Roman" pitchFamily="18" charset="0"/>
                <a:cs typeface="Times New Roman" pitchFamily="18" charset="0"/>
              </a:rPr>
              <a:t>Се в ночь на землю день вступил!</a:t>
            </a:r>
            <a:endParaRPr lang="ru-RU" sz="2000" b="1" dirty="0">
              <a:latin typeface="Times New Roman" pitchFamily="18" charset="0"/>
              <a:cs typeface="Times New Roman" pitchFamily="18" charset="0"/>
            </a:endParaRPr>
          </a:p>
          <a:p>
            <a:r>
              <a:rPr lang="ru-RU" sz="2000" b="1" dirty="0">
                <a:latin typeface="Times New Roman" pitchFamily="18" charset="0"/>
                <a:cs typeface="Times New Roman" pitchFamily="18" charset="0"/>
              </a:rPr>
              <a:t/>
            </a:r>
            <a:br>
              <a:rPr lang="ru-RU" sz="2000" b="1" dirty="0">
                <a:latin typeface="Times New Roman" pitchFamily="18" charset="0"/>
                <a:cs typeface="Times New Roman" pitchFamily="18" charset="0"/>
              </a:rPr>
            </a:br>
            <a:r>
              <a:rPr lang="ru-RU" sz="2000" b="1" dirty="0">
                <a:latin typeface="Times New Roman" pitchFamily="18" charset="0"/>
                <a:cs typeface="Times New Roman" pitchFamily="18" charset="0"/>
              </a:rPr>
              <a:t>Эти слова, посвященные одному из наиболее удивительных и красивых явлений природы – полярному сиянию, написаны в XVIII веке великим русским ученым М. В. Ломоносовым, положившим успешное начало исследованию этой загадки природы. </a:t>
            </a:r>
            <a:r>
              <a:rPr lang="ru-RU" sz="2000" b="1" dirty="0" smtClean="0">
                <a:latin typeface="Times New Roman" pitchFamily="18" charset="0"/>
                <a:cs typeface="Times New Roman" pitchFamily="18" charset="0"/>
              </a:rPr>
              <a:t>Полярное </a:t>
            </a:r>
            <a:r>
              <a:rPr lang="ru-RU" sz="2000" b="1" dirty="0">
                <a:latin typeface="Times New Roman" pitchFamily="18" charset="0"/>
                <a:cs typeface="Times New Roman" pitchFamily="18" charset="0"/>
              </a:rPr>
              <a:t>сияние представляет собой поистине завораживающее зрелище: разноцветные дуги, лучи, пятна, кольца, вихри, которые быстро движутся по воздуху, переливаясь различными цветами – от красного до зеленого, от желтого до фиолетового, меняя очертания и охватывая порой большую часть неба. Однажды было зафиксировано полярное сияние, образовавшее дугу длиной 4827 км, но это далеко не предел! Иногда движение и игра цветами этого удивительного природного калейдоскопа может длиться часами – то угасая, то разгораясь с новой силой.</a:t>
            </a:r>
            <a:br>
              <a:rPr lang="ru-RU" sz="2000" b="1" dirty="0">
                <a:latin typeface="Times New Roman" pitchFamily="18" charset="0"/>
                <a:cs typeface="Times New Roman" pitchFamily="18" charset="0"/>
              </a:rPr>
            </a:br>
            <a:endParaRPr lang="ru-RU" sz="2000" b="1" dirty="0">
              <a:latin typeface="Times New Roman" pitchFamily="18" charset="0"/>
              <a:cs typeface="Times New Roman" pitchFamily="18" charset="0"/>
            </a:endParaRPr>
          </a:p>
        </p:txBody>
      </p:sp>
    </p:spTree>
    <p:extLst>
      <p:ext uri="{BB962C8B-B14F-4D97-AF65-F5344CB8AC3E}">
        <p14:creationId xmlns:p14="http://schemas.microsoft.com/office/powerpoint/2010/main" val="3634836394"/>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79512" y="260648"/>
            <a:ext cx="4572000" cy="5632311"/>
          </a:xfrm>
          <a:prstGeom prst="rect">
            <a:avLst/>
          </a:prstGeom>
        </p:spPr>
        <p:txBody>
          <a:bodyPr>
            <a:spAutoFit/>
          </a:bodyPr>
          <a:lstStyle/>
          <a:p>
            <a:r>
              <a:rPr lang="ru-RU" sz="2000" b="1" dirty="0">
                <a:latin typeface="Times New Roman" pitchFamily="18" charset="0"/>
                <a:cs typeface="Times New Roman" pitchFamily="18" charset="0"/>
              </a:rPr>
              <a:t>П</a:t>
            </a:r>
            <a:r>
              <a:rPr lang="ru-RU" sz="2000" b="1" dirty="0" smtClean="0">
                <a:latin typeface="Times New Roman" pitchFamily="18" charset="0"/>
                <a:cs typeface="Times New Roman" pitchFamily="18" charset="0"/>
              </a:rPr>
              <a:t>олярное сияние- </a:t>
            </a:r>
            <a:r>
              <a:rPr lang="ru-RU" sz="2000" b="1" dirty="0">
                <a:latin typeface="Times New Roman" pitchFamily="18" charset="0"/>
                <a:cs typeface="Times New Roman" pitchFamily="18" charset="0"/>
              </a:rPr>
              <a:t>это необычайно зрелищное природное явление, в результате которого ночное небо окрашивается в неземные, сюрреалистические цвета  обычно, северное сияние окрашивает небо, подобно вечернему закату, но иногда оно возникает в виде дуг или спиралей. Чаще всего сияние светло-зеленого цвета, но бывают и другие цвета. Источником этого явления служат частицы, выбрасываемые с Солнца. Когда эти частицы достигают Земли, они сталкиваются с атомами атмосферного газа, заставляя их испускать энергию. Этот процесс и приводит к впечатляющему световому шоу.</a:t>
            </a: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764063" y="116631"/>
            <a:ext cx="3888432" cy="2960171"/>
          </a:xfrm>
          <a:prstGeom prst="rect">
            <a:avLst/>
          </a:prstGeom>
        </p:spPr>
      </p:pic>
      <p:pic>
        <p:nvPicPr>
          <p:cNvPr id="5" name="Picture 7" descr="PolarSijanie"/>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3429000"/>
            <a:ext cx="3886200"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8539566"/>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7772400" cy="714356"/>
          </a:xfrm>
        </p:spPr>
        <p:style>
          <a:lnRef idx="3">
            <a:schemeClr val="lt1"/>
          </a:lnRef>
          <a:fillRef idx="1">
            <a:schemeClr val="accent1"/>
          </a:fillRef>
          <a:effectRef idx="1">
            <a:schemeClr val="accent1"/>
          </a:effectRef>
          <a:fontRef idx="minor">
            <a:schemeClr val="lt1"/>
          </a:fontRef>
        </p:style>
        <p:txBody>
          <a:bodyPr/>
          <a:lstStyle/>
          <a:p>
            <a:pPr algn="ctr"/>
            <a:r>
              <a:rPr lang="ru-RU" dirty="0" smtClean="0"/>
              <a:t>2.Радуга.</a:t>
            </a:r>
            <a:endParaRPr lang="ru-RU"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7985" y="620688"/>
            <a:ext cx="5400600"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Рисунок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860032" y="4230356"/>
            <a:ext cx="4104456" cy="2659375"/>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99009" y="4230356"/>
            <a:ext cx="4176464" cy="262764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6632"/>
            <a:ext cx="8568952" cy="4893647"/>
          </a:xfrm>
          <a:prstGeom prst="rect">
            <a:avLst/>
          </a:prstGeom>
        </p:spPr>
        <p:txBody>
          <a:bodyPr wrap="square">
            <a:spAutoFit/>
          </a:bodyPr>
          <a:lstStyle/>
          <a:p>
            <a:pPr marL="68580" indent="0">
              <a:buNone/>
            </a:pPr>
            <a:r>
              <a:rPr lang="ru-RU" sz="2400" b="1" dirty="0" smtClean="0">
                <a:latin typeface="Times New Roman" pitchFamily="18" charset="0"/>
                <a:cs typeface="Times New Roman" pitchFamily="18" charset="0"/>
              </a:rPr>
              <a:t>     Радуга</a:t>
            </a:r>
            <a:r>
              <a:rPr lang="ru-RU" sz="2400" b="1" dirty="0">
                <a:latin typeface="Times New Roman" pitchFamily="18" charset="0"/>
                <a:cs typeface="Times New Roman" pitchFamily="18" charset="0"/>
              </a:rPr>
              <a:t> - атмосферное оптическое явление, наблюдаемое обычно после дождя. Имеет вид дуги составленной из цветов спектра - красного, оранжевого, жёлтого, зелёного, голубого, синего и фиолетового. Радуга возникает из-за преломления (изменения угла) солнечного света в капельках воды, находящихся в воздухе. Дело в том, что капли отклоняют свет разных цветов под разными углами</a:t>
            </a:r>
            <a:r>
              <a:rPr lang="ru-RU" sz="2400" b="1" dirty="0" smtClean="0">
                <a:latin typeface="Times New Roman" pitchFamily="18" charset="0"/>
                <a:cs typeface="Times New Roman" pitchFamily="18" charset="0"/>
              </a:rPr>
              <a:t>..</a:t>
            </a:r>
            <a:r>
              <a:rPr lang="ru-RU" sz="2400" b="1" dirty="0">
                <a:latin typeface="Times New Roman" pitchFamily="18" charset="0"/>
                <a:cs typeface="Times New Roman" pitchFamily="18" charset="0"/>
              </a:rPr>
              <a:t> </a:t>
            </a:r>
            <a:br>
              <a:rPr lang="ru-RU" sz="2400" b="1" dirty="0">
                <a:latin typeface="Times New Roman" pitchFamily="18" charset="0"/>
                <a:cs typeface="Times New Roman" pitchFamily="18" charset="0"/>
              </a:rPr>
            </a:br>
            <a:r>
              <a:rPr lang="ru-RU" sz="2400" b="1" dirty="0">
                <a:latin typeface="Times New Roman" pitchFamily="18" charset="0"/>
                <a:cs typeface="Times New Roman" pitchFamily="18" charset="0"/>
              </a:rPr>
              <a:t>  </a:t>
            </a:r>
            <a:r>
              <a:rPr lang="ru-RU" sz="2400" b="1" dirty="0" smtClean="0">
                <a:latin typeface="Times New Roman" pitchFamily="18" charset="0"/>
                <a:cs typeface="Times New Roman" pitchFamily="18" charset="0"/>
              </a:rPr>
              <a:t>   Цвета </a:t>
            </a:r>
            <a:r>
              <a:rPr lang="ru-RU" sz="2400" b="1" dirty="0">
                <a:latin typeface="Times New Roman" pitchFamily="18" charset="0"/>
                <a:cs typeface="Times New Roman" pitchFamily="18" charset="0"/>
              </a:rPr>
              <a:t>радуги располагаются в определённом порядке, который можно легко запомнить, если выучить фразу: «Каждый охотник желает знать, где сидит фазан».  Внутри дуги обычно располагается фиолетовый цвет, а снаружи красный.</a:t>
            </a: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275856" y="4785775"/>
            <a:ext cx="3275856" cy="2057758"/>
          </a:xfrm>
          <a:prstGeom prst="rect">
            <a:avLst/>
          </a:prstGeom>
        </p:spPr>
      </p:pic>
    </p:spTree>
    <p:extLst>
      <p:ext uri="{BB962C8B-B14F-4D97-AF65-F5344CB8AC3E}">
        <p14:creationId xmlns:p14="http://schemas.microsoft.com/office/powerpoint/2010/main" val="515731698"/>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24098" y="332656"/>
            <a:ext cx="8845308" cy="1569660"/>
          </a:xfrm>
          <a:prstGeom prst="rect">
            <a:avLst/>
          </a:prstGeom>
        </p:spPr>
        <p:txBody>
          <a:bodyPr wrap="square">
            <a:spAutoFit/>
          </a:bodyPr>
          <a:lstStyle/>
          <a:p>
            <a:r>
              <a:rPr lang="ru-RU" dirty="0"/>
              <a:t> </a:t>
            </a:r>
            <a:r>
              <a:rPr lang="ru-RU" sz="2400" b="1" dirty="0">
                <a:latin typeface="Times New Roman" pitchFamily="18" charset="0"/>
                <a:cs typeface="Times New Roman" pitchFamily="18" charset="0"/>
              </a:rPr>
              <a:t>Первичная радуга, при которой свет претерпевает одно внутреннее отражение</a:t>
            </a:r>
            <a:r>
              <a:rPr lang="ru-RU" sz="2400" b="1" dirty="0" smtClean="0">
                <a:latin typeface="Times New Roman" pitchFamily="18" charset="0"/>
                <a:cs typeface="Times New Roman" pitchFamily="18" charset="0"/>
              </a:rPr>
              <a:t>. В </a:t>
            </a:r>
            <a:r>
              <a:rPr lang="ru-RU" sz="2400" b="1" dirty="0">
                <a:latin typeface="Times New Roman" pitchFamily="18" charset="0"/>
                <a:cs typeface="Times New Roman" pitchFamily="18" charset="0"/>
              </a:rPr>
              <a:t>первичной радуге красный цвет находится снаружи дуги, её угловой радиус составляет 40-42°.</a:t>
            </a: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797252" y="2708920"/>
            <a:ext cx="4141272" cy="3456384"/>
          </a:xfrm>
          <a:prstGeom prst="rect">
            <a:avLst/>
          </a:prstGeom>
        </p:spPr>
      </p:pic>
      <p:sp>
        <p:nvSpPr>
          <p:cNvPr id="5" name="Прямоугольник 4"/>
          <p:cNvSpPr/>
          <p:nvPr/>
        </p:nvSpPr>
        <p:spPr>
          <a:xfrm>
            <a:off x="225252" y="2132856"/>
            <a:ext cx="4572000" cy="4524315"/>
          </a:xfrm>
          <a:prstGeom prst="rect">
            <a:avLst/>
          </a:prstGeom>
        </p:spPr>
        <p:txBody>
          <a:bodyPr>
            <a:spAutoFit/>
          </a:bodyPr>
          <a:lstStyle/>
          <a:p>
            <a:r>
              <a:rPr lang="ru-RU" sz="2400" b="1" dirty="0">
                <a:latin typeface="Times New Roman" pitchFamily="18" charset="0"/>
                <a:cs typeface="Times New Roman" pitchFamily="18" charset="0"/>
              </a:rPr>
              <a:t>Вторичная радуга, которая образована светом, отражённым в каплях два раза. Во вторичной радуге «перевёрнутый» порядок цветов — снаружи находится фиолетовый, а внутри красный. Угловой радиус вторичной радуги 50-53°. Небо между двумя радугами обычно заметно более тёмное.</a:t>
            </a:r>
          </a:p>
        </p:txBody>
      </p:sp>
    </p:spTree>
    <p:extLst>
      <p:ext uri="{BB962C8B-B14F-4D97-AF65-F5344CB8AC3E}">
        <p14:creationId xmlns:p14="http://schemas.microsoft.com/office/powerpoint/2010/main" val="3951724935"/>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436</TotalTime>
  <Words>978</Words>
  <Application>Microsoft Office PowerPoint</Application>
  <PresentationFormat>Экран (4:3)</PresentationFormat>
  <Paragraphs>58</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Метро</vt:lpstr>
      <vt:lpstr>Оптические явления</vt:lpstr>
      <vt:lpstr>Презентация PowerPoint</vt:lpstr>
      <vt:lpstr>Виды оптических явлений:</vt:lpstr>
      <vt:lpstr>1.Полярное сияние.</vt:lpstr>
      <vt:lpstr>Презентация PowerPoint</vt:lpstr>
      <vt:lpstr>Презентация PowerPoint</vt:lpstr>
      <vt:lpstr>2.Радуга.</vt:lpstr>
      <vt:lpstr>Презентация PowerPoint</vt:lpstr>
      <vt:lpstr>Презентация PowerPoint</vt:lpstr>
      <vt:lpstr>Презентация PowerPoint</vt:lpstr>
      <vt:lpstr>Презентация PowerPoint</vt:lpstr>
      <vt:lpstr>3.Молния.</vt:lpstr>
      <vt:lpstr>Презентация PowerPoint</vt:lpstr>
      <vt:lpstr>4.Гало</vt:lpstr>
      <vt:lpstr>Презентация PowerPoint</vt:lpstr>
      <vt:lpstr>Презентация PowerPoint</vt:lpstr>
      <vt:lpstr>Презентация PowerPoint</vt:lpstr>
      <vt:lpstr> Фата-Моргана.</vt:lpstr>
      <vt:lpstr>Презентация PowerPoint</vt:lpstr>
      <vt:lpstr>Презентация PowerPoint</vt:lpstr>
      <vt:lpstr>Презентация PowerPoint</vt:lpstr>
      <vt:lpstr>Заключение….</vt:lpstr>
      <vt:lpstr>Презентация PowerPoint</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Алина</dc:creator>
  <cp:lastModifiedBy>Виктор</cp:lastModifiedBy>
  <cp:revision>46</cp:revision>
  <dcterms:created xsi:type="dcterms:W3CDTF">2014-10-22T15:01:15Z</dcterms:created>
  <dcterms:modified xsi:type="dcterms:W3CDTF">2017-12-28T20:49:02Z</dcterms:modified>
</cp:coreProperties>
</file>