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80" r:id="rId3"/>
    <p:sldId id="274" r:id="rId4"/>
    <p:sldId id="276" r:id="rId5"/>
    <p:sldId id="281" r:id="rId6"/>
    <p:sldId id="278" r:id="rId7"/>
    <p:sldId id="282" r:id="rId8"/>
    <p:sldId id="283" r:id="rId9"/>
    <p:sldId id="284" r:id="rId10"/>
    <p:sldId id="285" r:id="rId11"/>
    <p:sldId id="277" r:id="rId12"/>
    <p:sldId id="275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3B"/>
    <a:srgbClr val="A50021"/>
    <a:srgbClr val="663300"/>
    <a:srgbClr val="0000FF"/>
    <a:srgbClr val="7E4B00"/>
    <a:srgbClr val="FF9900"/>
    <a:srgbClr val="FF0066"/>
    <a:srgbClr val="CC0000"/>
    <a:srgbClr val="996600"/>
    <a:srgbClr val="A24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D5B8-DAA9-4CF9-8DD1-522A0CD0D858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2625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2D5B8-DAA9-4CF9-8DD1-522A0CD0D858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A54C9-785E-4BF8-97BF-0A7A9615AC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4000" b="1" i="1" dirty="0"/>
              <a:t>Тема:</a:t>
            </a:r>
            <a:r>
              <a:rPr lang="ru-RU" sz="4000" dirty="0"/>
              <a:t> Знакомство с названием раздела. Ф.И. Тютчев «Как неожиданно и ярко</a:t>
            </a:r>
            <a:r>
              <a:rPr lang="ru-RU" sz="4000" dirty="0" smtClean="0"/>
              <a:t>…».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9096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Мыслители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1772816"/>
            <a:ext cx="7033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>
                <a:solidFill>
                  <a:prstClr val="black"/>
                </a:solidFill>
                <a:latin typeface="Times New Roman"/>
              </a:rPr>
              <a:t>1.Эпитет</a:t>
            </a:r>
            <a:r>
              <a:rPr lang="ru-RU" sz="2800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</a:rPr>
              <a:t> - влажной, воздушная, радужном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331640" y="2564904"/>
            <a:ext cx="72004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>
                <a:solidFill>
                  <a:prstClr val="black"/>
                </a:solidFill>
                <a:latin typeface="Times New Roman"/>
              </a:rPr>
              <a:t>2.Олицетворение</a:t>
            </a:r>
            <a:r>
              <a:rPr lang="ru-RU" sz="2800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</a:rPr>
              <a:t>– воздвиглась, изнемогла, </a:t>
            </a:r>
          </a:p>
          <a:p>
            <a:r>
              <a:rPr lang="ru-RU" sz="2800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/>
              </a:rPr>
              <a:t>                                  обхватила, вонзила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3572804"/>
            <a:ext cx="6920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>
                <a:solidFill>
                  <a:prstClr val="black"/>
                </a:solidFill>
                <a:latin typeface="Times New Roman"/>
              </a:rPr>
              <a:t>3.Метафора – </a:t>
            </a:r>
            <a:r>
              <a:rPr lang="ru-RU" sz="2800" i="1" dirty="0" smtClean="0">
                <a:solidFill>
                  <a:prstClr val="black"/>
                </a:solidFill>
                <a:latin typeface="Times New Roman"/>
              </a:rPr>
              <a:t>воздушная воздвиглась арка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06844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315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4" y="6646"/>
            <a:ext cx="9128526" cy="6851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960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v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548680"/>
            <a:ext cx="8947362" cy="5904656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1917061"/>
            <a:ext cx="4572000" cy="490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ru-RU" sz="2800" dirty="0" smtClean="0">
              <a:solidFill>
                <a:srgbClr val="0000FF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22048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ru-RU" sz="2000" dirty="0" smtClean="0">
              <a:solidFill>
                <a:schemeClr val="dk1"/>
              </a:solidFill>
            </a:endParaRPr>
          </a:p>
        </p:txBody>
      </p:sp>
      <p:pic>
        <p:nvPicPr>
          <p:cNvPr id="7" name="Рисунок 6" descr="Рисунок1h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52120" y="3501008"/>
            <a:ext cx="1362645" cy="12671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1556792"/>
            <a:ext cx="3168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Стр. 138-140 наизусть по выбору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хочет разговаривать?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20531" y="1413608"/>
            <a:ext cx="4572000" cy="38164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>
              <a:solidFill>
                <a:srgbClr val="11AAEE"/>
              </a:solidFill>
              <a:latin typeface="Arial"/>
            </a:endParaRPr>
          </a:p>
          <a:p>
            <a:r>
              <a:rPr lang="ru-RU" sz="2800" b="1" dirty="0" smtClean="0">
                <a:solidFill>
                  <a:srgbClr val="444444"/>
                </a:solidFill>
                <a:latin typeface="+mj-lt"/>
              </a:rPr>
              <a:t>Кто хочет разговаривать,</a:t>
            </a:r>
            <a:r>
              <a:rPr lang="ru-RU" sz="2800" b="1" dirty="0">
                <a:solidFill>
                  <a:srgbClr val="444444"/>
                </a:solidFill>
                <a:latin typeface="+mj-lt"/>
              </a:rPr>
              <a:t/>
            </a:r>
            <a:br>
              <a:rPr lang="ru-RU" sz="2800" b="1" dirty="0">
                <a:solidFill>
                  <a:srgbClr val="444444"/>
                </a:solidFill>
                <a:latin typeface="+mj-lt"/>
              </a:rPr>
            </a:br>
            <a:r>
              <a:rPr lang="ru-RU" sz="2800" b="1" dirty="0">
                <a:solidFill>
                  <a:srgbClr val="444444"/>
                </a:solidFill>
                <a:latin typeface="+mj-lt"/>
              </a:rPr>
              <a:t>Тот должен выговаривать</a:t>
            </a:r>
            <a:br>
              <a:rPr lang="ru-RU" sz="2800" b="1" dirty="0">
                <a:solidFill>
                  <a:srgbClr val="444444"/>
                </a:solidFill>
                <a:latin typeface="+mj-lt"/>
              </a:rPr>
            </a:br>
            <a:r>
              <a:rPr lang="ru-RU" sz="2800" b="1" dirty="0">
                <a:solidFill>
                  <a:srgbClr val="444444"/>
                </a:solidFill>
                <a:latin typeface="+mj-lt"/>
              </a:rPr>
              <a:t>Все правильно и внятно,</a:t>
            </a:r>
            <a:br>
              <a:rPr lang="ru-RU" sz="2800" b="1" dirty="0">
                <a:solidFill>
                  <a:srgbClr val="444444"/>
                </a:solidFill>
                <a:latin typeface="+mj-lt"/>
              </a:rPr>
            </a:br>
            <a:r>
              <a:rPr lang="ru-RU" sz="2800" b="1" dirty="0">
                <a:solidFill>
                  <a:srgbClr val="444444"/>
                </a:solidFill>
                <a:latin typeface="+mj-lt"/>
              </a:rPr>
              <a:t>Чтоб было всем понятно.</a:t>
            </a:r>
            <a:br>
              <a:rPr lang="ru-RU" sz="2800" b="1" dirty="0">
                <a:solidFill>
                  <a:srgbClr val="444444"/>
                </a:solidFill>
                <a:latin typeface="+mj-lt"/>
              </a:rPr>
            </a:br>
            <a:r>
              <a:rPr lang="ru-RU" sz="2800" b="1" dirty="0">
                <a:solidFill>
                  <a:srgbClr val="444444"/>
                </a:solidFill>
                <a:latin typeface="+mj-lt"/>
              </a:rPr>
              <a:t>Мы будем разговаривать</a:t>
            </a:r>
            <a:br>
              <a:rPr lang="ru-RU" sz="2800" b="1" dirty="0">
                <a:solidFill>
                  <a:srgbClr val="444444"/>
                </a:solidFill>
                <a:latin typeface="+mj-lt"/>
              </a:rPr>
            </a:br>
            <a:r>
              <a:rPr lang="ru-RU" sz="2800" b="1" dirty="0">
                <a:solidFill>
                  <a:srgbClr val="444444"/>
                </a:solidFill>
                <a:latin typeface="+mj-lt"/>
              </a:rPr>
              <a:t>И будем выговаривать</a:t>
            </a:r>
            <a:br>
              <a:rPr lang="ru-RU" sz="2800" b="1" dirty="0">
                <a:solidFill>
                  <a:srgbClr val="444444"/>
                </a:solidFill>
                <a:latin typeface="+mj-lt"/>
              </a:rPr>
            </a:br>
            <a:r>
              <a:rPr lang="ru-RU" sz="2800" b="1" dirty="0">
                <a:solidFill>
                  <a:srgbClr val="444444"/>
                </a:solidFill>
                <a:latin typeface="+mj-lt"/>
              </a:rPr>
              <a:t>Так правильно и внятно, </a:t>
            </a:r>
            <a:br>
              <a:rPr lang="ru-RU" sz="2800" b="1" dirty="0">
                <a:solidFill>
                  <a:srgbClr val="444444"/>
                </a:solidFill>
                <a:latin typeface="+mj-lt"/>
              </a:rPr>
            </a:br>
            <a:r>
              <a:rPr lang="ru-RU" sz="2800" b="1" dirty="0">
                <a:solidFill>
                  <a:srgbClr val="444444"/>
                </a:solidFill>
                <a:latin typeface="+mj-lt"/>
              </a:rPr>
              <a:t>Чтоб было всем понятно.</a:t>
            </a:r>
            <a:endParaRPr lang="ru-RU" sz="2800" b="1" i="0" dirty="0">
              <a:solidFill>
                <a:srgbClr val="444444"/>
              </a:solidFill>
              <a:effectLst/>
              <a:latin typeface="+mj-lt"/>
            </a:endParaRPr>
          </a:p>
        </p:txBody>
      </p:sp>
      <p:pic>
        <p:nvPicPr>
          <p:cNvPr id="1026" name="Picture 2" descr="Кто хочет разговарив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2088232" cy="2270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360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Подумай!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Название произведения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«Дары Терека»</a:t>
            </a:r>
          </a:p>
          <a:p>
            <a:pPr marL="0" indent="0">
              <a:buNone/>
            </a:pPr>
            <a:r>
              <a:rPr lang="ru-RU" sz="4000" dirty="0" smtClean="0"/>
              <a:t>«Детство»</a:t>
            </a:r>
          </a:p>
          <a:p>
            <a:pPr marL="0" indent="0">
              <a:buNone/>
            </a:pPr>
            <a:r>
              <a:rPr lang="ru-RU" sz="4000" dirty="0" smtClean="0"/>
              <a:t>«Мальчики»</a:t>
            </a:r>
            <a:endParaRPr lang="ru-RU" sz="4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Автор произведения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132856"/>
            <a:ext cx="4041775" cy="395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Л. Н. Толстой</a:t>
            </a:r>
          </a:p>
          <a:p>
            <a:pPr marL="0" indent="0">
              <a:buNone/>
            </a:pPr>
            <a:r>
              <a:rPr lang="ru-RU" sz="4000" dirty="0" smtClean="0"/>
              <a:t>М. Ю. Лермонтов</a:t>
            </a:r>
          </a:p>
          <a:p>
            <a:pPr marL="0" lvl="0" indent="0">
              <a:buNone/>
            </a:pPr>
            <a:r>
              <a:rPr lang="ru-RU" sz="4000" dirty="0" smtClean="0">
                <a:solidFill>
                  <a:prstClr val="black"/>
                </a:solidFill>
              </a:rPr>
              <a:t>Ф. </a:t>
            </a:r>
            <a:r>
              <a:rPr lang="ru-RU" sz="4000" dirty="0">
                <a:solidFill>
                  <a:prstClr val="black"/>
                </a:solidFill>
              </a:rPr>
              <a:t>И. Тютчев</a:t>
            </a:r>
          </a:p>
          <a:p>
            <a:pPr marL="0" lvl="0" indent="0">
              <a:buNone/>
            </a:pPr>
            <a:r>
              <a:rPr lang="ru-RU" sz="4000" dirty="0" smtClean="0">
                <a:solidFill>
                  <a:prstClr val="black"/>
                </a:solidFill>
              </a:rPr>
              <a:t>А</a:t>
            </a:r>
            <a:r>
              <a:rPr lang="ru-RU" sz="4000" dirty="0">
                <a:solidFill>
                  <a:prstClr val="black"/>
                </a:solidFill>
              </a:rPr>
              <a:t>. П. Чехов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771800" y="2636912"/>
            <a:ext cx="2088232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2771800" y="2636912"/>
            <a:ext cx="2880320" cy="648072"/>
          </a:xfrm>
          <a:prstGeom prst="straightConnector1">
            <a:avLst/>
          </a:prstGeom>
          <a:ln cap="rnd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203848" y="4005064"/>
            <a:ext cx="1656184" cy="5446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340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«Без Тютчева нам жить нельзя»</a:t>
            </a:r>
            <a:br>
              <a:rPr lang="ru-RU" dirty="0" smtClean="0">
                <a:latin typeface="Comic Sans MS" panose="030F0702030302020204" pitchFamily="66" charset="0"/>
              </a:rPr>
            </a:br>
            <a:r>
              <a:rPr lang="ru-RU" sz="4000" dirty="0"/>
              <a:t> </a:t>
            </a:r>
            <a:r>
              <a:rPr lang="ru-RU" sz="4000" dirty="0" smtClean="0"/>
              <a:t>        Л. Н. Толстой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98906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ru-RU" sz="8000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80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80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80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8000" dirty="0" smtClean="0">
                <a:solidFill>
                  <a:prstClr val="black"/>
                </a:solidFill>
                <a:ea typeface="+mn-ea"/>
                <a:cs typeface="+mn-cs"/>
              </a:rPr>
              <a:t>Ф</a:t>
            </a:r>
            <a:r>
              <a:rPr lang="ru-RU" sz="8000" dirty="0">
                <a:solidFill>
                  <a:prstClr val="black"/>
                </a:solidFill>
                <a:ea typeface="+mn-ea"/>
                <a:cs typeface="+mn-cs"/>
              </a:rPr>
              <a:t>. И. </a:t>
            </a:r>
            <a:r>
              <a:rPr lang="ru-RU" sz="8000" dirty="0" smtClean="0">
                <a:solidFill>
                  <a:prstClr val="black"/>
                </a:solidFill>
                <a:ea typeface="+mn-ea"/>
                <a:cs typeface="+mn-cs"/>
              </a:rPr>
              <a:t>Тютчев</a:t>
            </a:r>
            <a:br>
              <a:rPr lang="ru-RU" sz="8000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80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80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8000" dirty="0"/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/>
              <a:t>«Как неожиданно и ярко…»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18079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60648"/>
            <a:ext cx="8208912" cy="6252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333333"/>
                </a:solidFill>
                <a:latin typeface="+mj-lt"/>
              </a:rPr>
              <a:t>1</a:t>
            </a:r>
            <a:r>
              <a:rPr lang="ru-RU" sz="2000" b="1" i="1" dirty="0" smtClean="0">
                <a:solidFill>
                  <a:srgbClr val="333333"/>
                </a:solidFill>
              </a:rPr>
              <a:t>.«Он </a:t>
            </a:r>
            <a:r>
              <a:rPr lang="ru-RU" sz="2000" b="1" i="1" dirty="0">
                <a:solidFill>
                  <a:srgbClr val="333333"/>
                </a:solidFill>
              </a:rPr>
              <a:t>блистал, как сын </a:t>
            </a:r>
            <a:r>
              <a:rPr lang="ru-RU" sz="2000" b="1" i="1" dirty="0" smtClean="0">
                <a:solidFill>
                  <a:srgbClr val="333333"/>
                </a:solidFill>
              </a:rPr>
              <a:t>природы, </a:t>
            </a:r>
            <a:r>
              <a:rPr lang="ru-RU" sz="2000" b="1" i="1" dirty="0">
                <a:solidFill>
                  <a:srgbClr val="333333"/>
                </a:solidFill>
              </a:rPr>
              <a:t>и</a:t>
            </a:r>
            <a:r>
              <a:rPr lang="ru-RU" sz="2000" b="1" i="1" dirty="0" smtClean="0">
                <a:solidFill>
                  <a:srgbClr val="333333"/>
                </a:solidFill>
              </a:rPr>
              <a:t>грая </a:t>
            </a:r>
            <a:r>
              <a:rPr lang="ru-RU" sz="2000" b="1" i="1" dirty="0">
                <a:solidFill>
                  <a:srgbClr val="333333"/>
                </a:solidFill>
              </a:rPr>
              <a:t>взглядом и умом,</a:t>
            </a:r>
          </a:p>
          <a:p>
            <a:r>
              <a:rPr lang="ru-RU" sz="2000" b="1" i="1" dirty="0">
                <a:solidFill>
                  <a:srgbClr val="333333"/>
                </a:solidFill>
              </a:rPr>
              <a:t>Блистал, как летом блещут </a:t>
            </a:r>
            <a:r>
              <a:rPr lang="ru-RU" sz="2000" b="1" i="1" dirty="0" smtClean="0">
                <a:solidFill>
                  <a:srgbClr val="333333"/>
                </a:solidFill>
              </a:rPr>
              <a:t>воды, как </a:t>
            </a:r>
            <a:r>
              <a:rPr lang="ru-RU" sz="2000" b="1" i="1" dirty="0">
                <a:solidFill>
                  <a:srgbClr val="333333"/>
                </a:solidFill>
              </a:rPr>
              <a:t>месяц блещет над холмом.»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333333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Н. М. Рубцов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ea typeface="Calibri"/>
                <a:cs typeface="Times New Roman"/>
              </a:rPr>
              <a:t>2."</a:t>
            </a:r>
            <a:r>
              <a:rPr lang="ru-RU" sz="2000" b="1" i="1" dirty="0" smtClean="0">
                <a:ea typeface="Calibri"/>
                <a:cs typeface="Times New Roman"/>
              </a:rPr>
              <a:t>Главное </a:t>
            </a:r>
            <a:r>
              <a:rPr lang="ru-RU" sz="2000" b="1" i="1" dirty="0">
                <a:ea typeface="Calibri"/>
                <a:cs typeface="Times New Roman"/>
              </a:rPr>
              <a:t>достоинство стихотворений </a:t>
            </a:r>
            <a:r>
              <a:rPr lang="ru-RU" sz="2000" b="1" i="1" dirty="0" smtClean="0">
                <a:ea typeface="Calibri"/>
                <a:cs typeface="Times New Roman"/>
              </a:rPr>
              <a:t>Ф. Тютчева </a:t>
            </a:r>
            <a:r>
              <a:rPr lang="ru-RU" sz="2000" b="1" i="1" dirty="0">
                <a:ea typeface="Calibri"/>
                <a:cs typeface="Times New Roman"/>
              </a:rPr>
              <a:t>заключается в живом, грациозном, пластически верном изображении природы</a:t>
            </a:r>
            <a:r>
              <a:rPr lang="ru-RU" sz="2000" b="1" i="1" dirty="0" smtClean="0">
                <a:ea typeface="Calibri"/>
                <a:cs typeface="Times New Roman"/>
              </a:rPr>
              <a:t>”.</a:t>
            </a:r>
            <a:r>
              <a:rPr lang="ru-RU" sz="2000" b="1" i="1" dirty="0">
                <a:solidFill>
                  <a:prstClr val="black"/>
                </a:solidFill>
                <a:ea typeface="Calibri"/>
                <a:cs typeface="Times New Roman"/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  <a:ea typeface="Calibri"/>
                <a:cs typeface="Times New Roman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ea typeface="Calibri"/>
                <a:cs typeface="Times New Roman"/>
              </a:rPr>
              <a:t>Некрасов Н.А.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 smtClean="0">
                <a:solidFill>
                  <a:srgbClr val="000000"/>
                </a:solidFill>
              </a:rPr>
              <a:t>3.«Во </a:t>
            </a:r>
            <a:r>
              <a:rPr lang="ru-RU" sz="2000" b="1" i="1" dirty="0">
                <a:solidFill>
                  <a:srgbClr val="000000"/>
                </a:solidFill>
              </a:rPr>
              <a:t>всех этих стихотворениях есть или удачная мысль, или чувство, или картина, и все они выражены поэтически, как умеют выражаться только люди даровитые</a:t>
            </a:r>
            <a:r>
              <a:rPr lang="ru-RU" sz="2000" b="1" i="1" dirty="0" smtClean="0">
                <a:solidFill>
                  <a:srgbClr val="000000"/>
                </a:solidFill>
              </a:rPr>
              <a:t>».</a:t>
            </a:r>
            <a:r>
              <a:rPr lang="ru-RU" sz="2000" dirty="0">
                <a:solidFill>
                  <a:srgbClr val="FF0000"/>
                </a:solidFill>
                <a:ea typeface="Calibri"/>
                <a:cs typeface="Times New Roman"/>
              </a:rPr>
              <a:t> Некрасов </a:t>
            </a:r>
            <a:r>
              <a:rPr lang="ru-RU" sz="2000" dirty="0" smtClean="0">
                <a:solidFill>
                  <a:srgbClr val="FF0000"/>
                </a:solidFill>
                <a:ea typeface="Calibri"/>
                <a:cs typeface="Times New Roman"/>
              </a:rPr>
              <a:t>Н.А.</a:t>
            </a:r>
            <a:endParaRPr lang="ru-RU" sz="20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333333"/>
                </a:solidFill>
              </a:rPr>
              <a:t>4</a:t>
            </a:r>
            <a:r>
              <a:rPr lang="ru-RU" sz="2000" b="1" i="1" dirty="0" smtClean="0">
                <a:solidFill>
                  <a:srgbClr val="333333"/>
                </a:solidFill>
              </a:rPr>
              <a:t>.«Он </a:t>
            </a:r>
            <a:r>
              <a:rPr lang="ru-RU" sz="2000" b="1" i="1" dirty="0">
                <a:solidFill>
                  <a:srgbClr val="333333"/>
                </a:solidFill>
              </a:rPr>
              <a:t>умён и мил; он один умеет расшевелить меня и дёргать за язык</a:t>
            </a:r>
            <a:r>
              <a:rPr lang="ru-RU" sz="2000" b="1" i="1" dirty="0" smtClean="0"/>
              <a:t>».</a:t>
            </a:r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П.А</a:t>
            </a:r>
            <a:r>
              <a:rPr lang="ru-RU" sz="2000" dirty="0">
                <a:solidFill>
                  <a:srgbClr val="FF0000"/>
                </a:solidFill>
              </a:rPr>
              <a:t>. </a:t>
            </a:r>
            <a:r>
              <a:rPr lang="ru-RU" sz="2000" dirty="0" smtClean="0">
                <a:solidFill>
                  <a:srgbClr val="FF0000"/>
                </a:solidFill>
              </a:rPr>
              <a:t>Вяземский</a:t>
            </a:r>
            <a:endParaRPr lang="ru-RU" sz="20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r>
              <a:rPr lang="ru-RU" sz="2000" b="1" dirty="0">
                <a:solidFill>
                  <a:srgbClr val="333333"/>
                </a:solidFill>
              </a:rPr>
              <a:t>5</a:t>
            </a:r>
            <a:r>
              <a:rPr lang="ru-RU" sz="2000" b="1" i="1" dirty="0" smtClean="0">
                <a:solidFill>
                  <a:srgbClr val="333333"/>
                </a:solidFill>
              </a:rPr>
              <a:t>.«Скажу </a:t>
            </a:r>
            <a:r>
              <a:rPr lang="ru-RU" sz="2000" b="1" i="1" dirty="0">
                <a:solidFill>
                  <a:srgbClr val="333333"/>
                </a:solidFill>
              </a:rPr>
              <a:t>по секрету, по большому секрету: Тютчев очень </a:t>
            </a:r>
            <a:r>
              <a:rPr lang="ru-RU" sz="2000" b="1" i="1" dirty="0" smtClean="0">
                <a:solidFill>
                  <a:srgbClr val="333333"/>
                </a:solidFill>
              </a:rPr>
              <a:t>замечателен… </a:t>
            </a:r>
            <a:r>
              <a:rPr lang="ru-RU" sz="2000" b="1" i="1" dirty="0">
                <a:solidFill>
                  <a:srgbClr val="333333"/>
                </a:solidFill>
              </a:rPr>
              <a:t>Впрочем, многие из его стихов превосходны</a:t>
            </a:r>
            <a:r>
              <a:rPr lang="ru-RU" sz="2000" b="1" i="1" dirty="0" smtClean="0">
                <a:solidFill>
                  <a:srgbClr val="333333"/>
                </a:solidFill>
              </a:rPr>
              <a:t>...».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Ф.М</a:t>
            </a:r>
            <a:r>
              <a:rPr lang="ru-RU" sz="2000" dirty="0">
                <a:solidFill>
                  <a:srgbClr val="FF0000"/>
                </a:solidFill>
              </a:rPr>
              <a:t>. </a:t>
            </a:r>
            <a:r>
              <a:rPr lang="ru-RU" sz="2000" dirty="0" smtClean="0">
                <a:solidFill>
                  <a:srgbClr val="FF0000"/>
                </a:solidFill>
              </a:rPr>
              <a:t>Достоевский</a:t>
            </a:r>
          </a:p>
          <a:p>
            <a:r>
              <a:rPr lang="ru-RU" sz="2000" b="1" i="1" dirty="0">
                <a:solidFill>
                  <a:srgbClr val="333333"/>
                </a:solidFill>
              </a:rPr>
              <a:t>6</a:t>
            </a:r>
            <a:r>
              <a:rPr lang="ru-RU" sz="2000" b="1" i="1" dirty="0" smtClean="0">
                <a:solidFill>
                  <a:srgbClr val="333333"/>
                </a:solidFill>
              </a:rPr>
              <a:t>. «Когда </a:t>
            </a:r>
            <a:r>
              <a:rPr lang="ru-RU" sz="2000" b="1" i="1" dirty="0">
                <a:solidFill>
                  <a:srgbClr val="333333"/>
                </a:solidFill>
              </a:rPr>
              <a:t>я </a:t>
            </a:r>
            <a:r>
              <a:rPr lang="ru-RU" sz="2000" b="1" i="1" dirty="0" smtClean="0">
                <a:solidFill>
                  <a:srgbClr val="333333"/>
                </a:solidFill>
              </a:rPr>
              <a:t>прочел Тютчева, </a:t>
            </a:r>
            <a:r>
              <a:rPr lang="ru-RU" sz="2000" b="1" i="1" dirty="0">
                <a:solidFill>
                  <a:srgbClr val="333333"/>
                </a:solidFill>
              </a:rPr>
              <a:t>то просто обмер от величины его творческого </a:t>
            </a:r>
            <a:r>
              <a:rPr lang="ru-RU" sz="2000" b="1" i="1" dirty="0" smtClean="0">
                <a:solidFill>
                  <a:srgbClr val="333333"/>
                </a:solidFill>
              </a:rPr>
              <a:t>таланта</a:t>
            </a:r>
            <a:r>
              <a:rPr lang="ru-RU" sz="2000" b="1" i="1" dirty="0">
                <a:solidFill>
                  <a:srgbClr val="333333"/>
                </a:solidFill>
              </a:rPr>
              <a:t>.</a:t>
            </a:r>
            <a:r>
              <a:rPr lang="ru-RU" sz="2000" b="1" i="1" dirty="0" smtClean="0">
                <a:solidFill>
                  <a:srgbClr val="333333"/>
                </a:solidFill>
              </a:rPr>
              <a:t> </a:t>
            </a:r>
            <a:r>
              <a:rPr lang="ru-RU" sz="2000" b="1" i="1" dirty="0" smtClean="0">
                <a:solidFill>
                  <a:prstClr val="black"/>
                </a:solidFill>
                <a:ea typeface="+mj-ea"/>
                <a:cs typeface="+mj-cs"/>
              </a:rPr>
              <a:t>Без </a:t>
            </a:r>
            <a:r>
              <a:rPr lang="ru-RU" sz="2000" b="1" i="1" dirty="0">
                <a:solidFill>
                  <a:prstClr val="black"/>
                </a:solidFill>
                <a:ea typeface="+mj-ea"/>
                <a:cs typeface="+mj-cs"/>
              </a:rPr>
              <a:t>Тютчева нам жить </a:t>
            </a:r>
            <a:r>
              <a:rPr lang="ru-RU" sz="2000" b="1" i="1" dirty="0" smtClean="0">
                <a:solidFill>
                  <a:prstClr val="black"/>
                </a:solidFill>
                <a:ea typeface="+mj-ea"/>
                <a:cs typeface="+mj-cs"/>
              </a:rPr>
              <a:t>нельзя.» </a:t>
            </a:r>
            <a:r>
              <a:rPr lang="ru-RU" sz="2000" dirty="0">
                <a:solidFill>
                  <a:srgbClr val="FF0000"/>
                </a:solidFill>
                <a:ea typeface="+mj-ea"/>
                <a:cs typeface="+mj-cs"/>
              </a:rPr>
              <a:t>Л. Н. </a:t>
            </a:r>
            <a:r>
              <a:rPr lang="ru-RU" sz="2000" dirty="0" smtClean="0">
                <a:solidFill>
                  <a:srgbClr val="FF0000"/>
                </a:solidFill>
                <a:ea typeface="+mj-ea"/>
                <a:cs typeface="+mj-cs"/>
              </a:rPr>
              <a:t>Толстой</a:t>
            </a:r>
          </a:p>
          <a:p>
            <a:endParaRPr lang="ru-RU" sz="2000" b="1" i="1" dirty="0">
              <a:solidFill>
                <a:srgbClr val="33333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7422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Языковеды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1700808"/>
            <a:ext cx="53210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Воздвиглась -построилась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417505" y="2420334"/>
            <a:ext cx="72289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Арка – криволинейное перекрытие </a:t>
            </a:r>
          </a:p>
          <a:p>
            <a:r>
              <a:rPr lang="ru-RU" sz="3600" dirty="0"/>
              <a:t>п</a:t>
            </a:r>
            <a:r>
              <a:rPr lang="ru-RU" sz="3600" dirty="0" smtClean="0"/>
              <a:t>роёма в стене или </a:t>
            </a:r>
            <a:r>
              <a:rPr lang="ru-RU" sz="3600" dirty="0" err="1" smtClean="0"/>
              <a:t>простванстве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417505" y="3636221"/>
            <a:ext cx="55359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Изнемогла –потеряла силы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417505" y="4282552"/>
            <a:ext cx="37504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Нега - блаженство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93293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Наблюдатели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79808" y="1606222"/>
            <a:ext cx="28684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с</a:t>
            </a:r>
            <a:r>
              <a:rPr lang="ru-RU" sz="2800" dirty="0" smtClean="0"/>
              <a:t>уществительные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2420888"/>
            <a:ext cx="26707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п</a:t>
            </a:r>
            <a:r>
              <a:rPr lang="ru-RU" sz="2800" dirty="0" smtClean="0"/>
              <a:t>рилагательные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244910" y="1600984"/>
            <a:ext cx="13716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глаголы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244910" y="2345872"/>
            <a:ext cx="144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наречия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392557" y="1589632"/>
            <a:ext cx="22517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местоимения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957915" y="3068960"/>
            <a:ext cx="1624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предлоги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367091" y="2345872"/>
            <a:ext cx="2302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числительные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508104" y="3068960"/>
            <a:ext cx="11769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smtClean="0"/>
              <a:t>союзы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8993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Рифмооткрыватели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92560" y="1628800"/>
            <a:ext cx="20098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я</a:t>
            </a:r>
            <a:r>
              <a:rPr lang="ru-RU" sz="3200" dirty="0" smtClean="0"/>
              <a:t>рко -арка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892560" y="2200341"/>
            <a:ext cx="3016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с</a:t>
            </a:r>
            <a:r>
              <a:rPr lang="ru-RU" sz="2800" dirty="0" smtClean="0"/>
              <a:t>иневе- торжестве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067944" y="1628800"/>
            <a:ext cx="31913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в</a:t>
            </a:r>
            <a:r>
              <a:rPr lang="ru-RU" sz="2800" dirty="0" smtClean="0"/>
              <a:t>онзила -обхватила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178807" y="2200341"/>
            <a:ext cx="2845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у</a:t>
            </a:r>
            <a:r>
              <a:rPr lang="ru-RU" sz="2800" dirty="0" smtClean="0"/>
              <a:t>шла - изнемогла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853886" y="3140968"/>
            <a:ext cx="32911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в</a:t>
            </a:r>
            <a:r>
              <a:rPr lang="ru-RU" sz="2800" dirty="0" smtClean="0"/>
              <a:t>иденье -мгновенье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716016" y="3125377"/>
            <a:ext cx="3548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п</a:t>
            </a:r>
            <a:r>
              <a:rPr lang="ru-RU" sz="2800" dirty="0" smtClean="0"/>
              <a:t>обледнело - всецело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743438" y="3789076"/>
            <a:ext cx="2812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И что ж - живёшь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1315591" y="3748390"/>
            <a:ext cx="21705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о</a:t>
            </a:r>
            <a:r>
              <a:rPr lang="ru-RU" sz="2800" dirty="0" smtClean="0"/>
              <a:t>чей -скорей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45420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1439</TotalTime>
  <Words>306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Тема: Знакомство с названием раздела. Ф.И. Тютчев «Как неожиданно и ярко…». </vt:lpstr>
      <vt:lpstr>Кто хочет разговаривать?</vt:lpstr>
      <vt:lpstr>Подумай!</vt:lpstr>
      <vt:lpstr>«Без Тютчева нам жить нельзя»          Л. Н. Толстой</vt:lpstr>
      <vt:lpstr>  Ф. И. Тютчев  </vt:lpstr>
      <vt:lpstr>Презентация PowerPoint</vt:lpstr>
      <vt:lpstr>Языковеды</vt:lpstr>
      <vt:lpstr>Наблюдатели</vt:lpstr>
      <vt:lpstr>Рифмооткрыватели</vt:lpstr>
      <vt:lpstr>Мыслители</vt:lpstr>
      <vt:lpstr>Презентация PowerPoint</vt:lpstr>
      <vt:lpstr>Презентация PowerPoint</vt:lpstr>
      <vt:lpstr>Домашнее задание 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MihailovP</cp:lastModifiedBy>
  <cp:revision>108</cp:revision>
  <dcterms:created xsi:type="dcterms:W3CDTF">2012-06-28T15:20:43Z</dcterms:created>
  <dcterms:modified xsi:type="dcterms:W3CDTF">2017-12-29T15:25:05Z</dcterms:modified>
</cp:coreProperties>
</file>