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94" r:id="rId1"/>
  </p:sldMasterIdLst>
  <p:sldIdLst>
    <p:sldId id="257" r:id="rId2"/>
    <p:sldId id="271" r:id="rId3"/>
    <p:sldId id="272" r:id="rId4"/>
    <p:sldId id="273" r:id="rId5"/>
    <p:sldId id="274" r:id="rId6"/>
    <p:sldId id="275" r:id="rId7"/>
    <p:sldId id="276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7" d="100"/>
          <a:sy n="107" d="100"/>
        </p:scale>
        <p:origin x="-492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2800720"/>
      </p:ext>
    </p:extLst>
  </p:cSld>
  <p:clrMapOvr>
    <a:masterClrMapping/>
  </p:clrMapOvr>
  <p:transition spd="slow"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1037929"/>
      </p:ext>
    </p:extLst>
  </p:cSld>
  <p:clrMapOvr>
    <a:masterClrMapping/>
  </p:clrMapOvr>
  <p:transition spd="slow"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185655078"/>
      </p:ext>
    </p:extLst>
  </p:cSld>
  <p:clrMapOvr>
    <a:masterClrMapping/>
  </p:clrMapOvr>
  <p:transition spd="slow" advClick="0" advTm="1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58717982"/>
      </p:ext>
    </p:extLst>
  </p:cSld>
  <p:clrMapOvr>
    <a:masterClrMapping/>
  </p:clrMapOvr>
  <p:transition spd="slow" advClick="0" advTm="1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02477919"/>
      </p:ext>
    </p:extLst>
  </p:cSld>
  <p:clrMapOvr>
    <a:masterClrMapping/>
  </p:clrMapOvr>
  <p:transition spd="slow" advClick="0" advTm="1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2351151"/>
      </p:ext>
    </p:extLst>
  </p:cSld>
  <p:clrMapOvr>
    <a:masterClrMapping/>
  </p:clrMapOvr>
  <p:transition spd="slow" advClick="0" advTm="1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1644736"/>
      </p:ext>
    </p:extLst>
  </p:cSld>
  <p:clrMapOvr>
    <a:masterClrMapping/>
  </p:clrMapOvr>
  <p:transition spd="slow" advClick="0" advTm="1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0699465"/>
      </p:ext>
    </p:extLst>
  </p:cSld>
  <p:clrMapOvr>
    <a:masterClrMapping/>
  </p:clrMapOvr>
  <p:transition spd="slow"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7616943"/>
      </p:ext>
    </p:extLst>
  </p:cSld>
  <p:clrMapOvr>
    <a:masterClrMapping/>
  </p:clrMapOvr>
  <p:transition spd="slow"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6991440"/>
      </p:ext>
    </p:extLst>
  </p:cSld>
  <p:clrMapOvr>
    <a:masterClrMapping/>
  </p:clrMapOvr>
  <p:transition spd="slow"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2183941"/>
      </p:ext>
    </p:extLst>
  </p:cSld>
  <p:clrMapOvr>
    <a:masterClrMapping/>
  </p:clrMapOvr>
  <p:transition spd="slow"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8525514"/>
      </p:ext>
    </p:extLst>
  </p:cSld>
  <p:clrMapOvr>
    <a:masterClrMapping/>
  </p:clrMapOvr>
  <p:transition spd="slow"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692579"/>
      </p:ext>
    </p:extLst>
  </p:cSld>
  <p:clrMapOvr>
    <a:masterClrMapping/>
  </p:clrMapOvr>
  <p:transition spd="slow"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07028126"/>
      </p:ext>
    </p:extLst>
  </p:cSld>
  <p:clrMapOvr>
    <a:masterClrMapping/>
  </p:clrMapOvr>
  <p:transition spd="slow"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143136"/>
      </p:ext>
    </p:extLst>
  </p:cSld>
  <p:clrMapOvr>
    <a:masterClrMapping/>
  </p:clrMapOvr>
  <p:transition spd="slow"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2627460"/>
      </p:ext>
    </p:extLst>
  </p:cSld>
  <p:clrMapOvr>
    <a:masterClrMapping/>
  </p:clrMapOvr>
  <p:transition spd="slow"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842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5" r:id="rId1"/>
    <p:sldLayoutId id="2147484596" r:id="rId2"/>
    <p:sldLayoutId id="2147484597" r:id="rId3"/>
    <p:sldLayoutId id="2147484598" r:id="rId4"/>
    <p:sldLayoutId id="2147484599" r:id="rId5"/>
    <p:sldLayoutId id="2147484600" r:id="rId6"/>
    <p:sldLayoutId id="2147484601" r:id="rId7"/>
    <p:sldLayoutId id="2147484602" r:id="rId8"/>
    <p:sldLayoutId id="2147484603" r:id="rId9"/>
    <p:sldLayoutId id="2147484604" r:id="rId10"/>
    <p:sldLayoutId id="2147484605" r:id="rId11"/>
    <p:sldLayoutId id="2147484606" r:id="rId12"/>
    <p:sldLayoutId id="2147484607" r:id="rId13"/>
    <p:sldLayoutId id="2147484608" r:id="rId14"/>
    <p:sldLayoutId id="2147484609" r:id="rId15"/>
    <p:sldLayoutId id="2147484610" r:id="rId16"/>
  </p:sldLayoutIdLst>
  <p:transition spd="slow" advClick="0" advTm="1000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23528" y="1772816"/>
            <a:ext cx="8229600" cy="236227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 Игра 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средство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 дошкольников.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J:\ОФОРМЛЕНИЕ НОВОЕ\2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9960" y="-132188"/>
            <a:ext cx="1905004" cy="190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J:\ОФОРМЛЕНИЕ НОВОЕ\3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29862"/>
            <a:ext cx="3127230" cy="1909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1920" y="3284984"/>
            <a:ext cx="4701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педагог дошкольного </a:t>
            </a:r>
            <a:r>
              <a:rPr lang="ru-RU" dirty="0" smtClean="0"/>
              <a:t>образования Бельских И. 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7557464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09150"/>
            <a:ext cx="698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Игра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– это универсальный метод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обучения, воспитания, отдыха. 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Игра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доставляет эмоциональное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переживание, наслаждение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от процесса свободного проявления духовных и физических сил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дошкольника.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Игра – это школа социальных отношений, в которой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ребенок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усваивает нормы социального и культурного поведения.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5774" y="4597562"/>
            <a:ext cx="2448226" cy="229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1523702"/>
      </p:ext>
    </p:extLst>
  </p:cSld>
  <p:clrMapOvr>
    <a:masterClrMapping/>
  </p:clrMapOvr>
  <p:transition spd="slow" advClick="0" advTm="10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52736"/>
            <a:ext cx="7075720" cy="5847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Calibri, serif"/>
              </a:rPr>
              <a:t>Выделяются </a:t>
            </a:r>
            <a:r>
              <a:rPr lang="ru-RU" sz="3200" dirty="0">
                <a:solidFill>
                  <a:schemeClr val="tx1"/>
                </a:solidFill>
                <a:latin typeface="Calibri, serif"/>
              </a:rPr>
              <a:t>несколько классов игр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Calibri, serif"/>
              </a:rPr>
              <a:t>: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088780"/>
            <a:ext cx="2998181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сюжетно-ролевые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108" y="4505934"/>
            <a:ext cx="307327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/>
              <a:t>театрализованные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3078202"/>
            <a:ext cx="191911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/>
              <a:t>подвижные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228339" y="1832486"/>
            <a:ext cx="1186238" cy="1224136"/>
          </a:xfrm>
          <a:prstGeom prst="straightConnector1">
            <a:avLst/>
          </a:prstGeom>
          <a:ln w="22225">
            <a:solidFill>
              <a:schemeClr val="tx1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523456" y="1832486"/>
            <a:ext cx="971600" cy="1224136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998181" y="2164459"/>
            <a:ext cx="668799" cy="2128637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187707" y="2164459"/>
            <a:ext cx="715507" cy="2128637"/>
          </a:xfrm>
          <a:prstGeom prst="straightConnector1">
            <a:avLst/>
          </a:prstGeom>
          <a:ln w="2222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4521073" y="4497313"/>
            <a:ext cx="250674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дидактические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5674268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rgbClr val="00B0F0"/>
            </a:gs>
            <a:gs pos="10000">
              <a:schemeClr val="accent6">
                <a:lumMod val="0"/>
                <a:lumOff val="100000"/>
              </a:schemeClr>
            </a:gs>
            <a:gs pos="9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836712"/>
            <a:ext cx="639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</a:rPr>
              <a:t>Сюжетно-ролевые игры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2060848"/>
            <a:ext cx="69847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Главный компонент </a:t>
            </a:r>
            <a:r>
              <a:rPr lang="ru-RU" sz="2400" dirty="0">
                <a:solidFill>
                  <a:srgbClr val="FFFF00"/>
                </a:solidFill>
              </a:rPr>
              <a:t>сюжетно-ролевой </a:t>
            </a:r>
            <a:r>
              <a:rPr lang="ru-RU" sz="2400" dirty="0" smtClean="0">
                <a:solidFill>
                  <a:srgbClr val="FFFF00"/>
                </a:solidFill>
              </a:rPr>
              <a:t>игры - сюжет.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Он воспроизводится детьми.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Сюжеты делятся на: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а) бытовые </a:t>
            </a:r>
            <a:r>
              <a:rPr lang="ru-RU" sz="2400" dirty="0">
                <a:solidFill>
                  <a:srgbClr val="FFFF00"/>
                </a:solidFill>
              </a:rPr>
              <a:t>(игры в семью, детский сад)</a:t>
            </a:r>
            <a:endParaRPr lang="ru-RU" sz="2400" dirty="0" smtClean="0">
              <a:solidFill>
                <a:srgbClr val="FFFF00"/>
              </a:solidFill>
            </a:endParaRPr>
          </a:p>
          <a:p>
            <a:r>
              <a:rPr lang="ru-RU" sz="2400" dirty="0">
                <a:solidFill>
                  <a:srgbClr val="FFFF00"/>
                </a:solidFill>
              </a:rPr>
              <a:t>б) </a:t>
            </a:r>
            <a:r>
              <a:rPr lang="ru-RU" sz="2400" dirty="0" smtClean="0">
                <a:solidFill>
                  <a:srgbClr val="FFFF00"/>
                </a:solidFill>
              </a:rPr>
              <a:t>производственные </a:t>
            </a:r>
            <a:r>
              <a:rPr lang="ru-RU" sz="2400" dirty="0">
                <a:solidFill>
                  <a:srgbClr val="FFFF00"/>
                </a:solidFill>
              </a:rPr>
              <a:t>(игры в больницу, </a:t>
            </a:r>
            <a:r>
              <a:rPr lang="ru-RU" sz="2400" dirty="0" smtClean="0">
                <a:solidFill>
                  <a:srgbClr val="FFFF00"/>
                </a:solidFill>
              </a:rPr>
              <a:t>магазин)</a:t>
            </a:r>
          </a:p>
          <a:p>
            <a:r>
              <a:rPr lang="ru-RU" sz="2400" dirty="0">
                <a:solidFill>
                  <a:srgbClr val="FFFF00"/>
                </a:solidFill>
              </a:rPr>
              <a:t>в) </a:t>
            </a:r>
            <a:r>
              <a:rPr lang="ru-RU" sz="2400" dirty="0" smtClean="0">
                <a:solidFill>
                  <a:srgbClr val="FFFF00"/>
                </a:solidFill>
              </a:rPr>
              <a:t>общественные (</a:t>
            </a:r>
            <a:r>
              <a:rPr lang="ru-RU" sz="2400" dirty="0">
                <a:solidFill>
                  <a:srgbClr val="FFFF00"/>
                </a:solidFill>
              </a:rPr>
              <a:t>игры в </a:t>
            </a:r>
            <a:r>
              <a:rPr lang="ru-RU" sz="2400" dirty="0" err="1" smtClean="0">
                <a:solidFill>
                  <a:srgbClr val="FFFF00"/>
                </a:solidFill>
              </a:rPr>
              <a:t>в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>
                <a:solidFill>
                  <a:srgbClr val="FFFF00"/>
                </a:solidFill>
              </a:rPr>
              <a:t>библиотеку, </a:t>
            </a:r>
            <a:r>
              <a:rPr lang="ru-RU" sz="2400" dirty="0" smtClean="0">
                <a:solidFill>
                  <a:srgbClr val="FFFF00"/>
                </a:solidFill>
              </a:rPr>
              <a:t>школу)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0778234"/>
      </p:ext>
    </p:extLst>
  </p:cSld>
  <p:clrMapOvr>
    <a:masterClrMapping/>
  </p:clrMapOvr>
  <p:transition spd="slow" advClick="0" advTm="10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124744"/>
            <a:ext cx="64807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 сюжетно-ролевых играх дети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сами выбирают тему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игры, определяют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линии ее развития, решают, как станут раскрывать роли, где развернут игру, и т.п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Объединяясь в сюжетно-ролевой игре, дети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сами выбирают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партнеров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, устанавливают игровые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правила, следят за их выполнением, регулируют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взаимоотношения.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 сюжетно-ролевой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>игре ребенок воплощает свой взгляд, свое представление, свое отношение к тому событию, которое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разыгрывает.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3837670"/>
      </p:ext>
    </p:extLst>
  </p:cSld>
  <p:clrMapOvr>
    <a:masterClrMapping/>
  </p:clrMapOvr>
  <p:transition spd="slow" advClick="0" advTm="10000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20000"/>
                <a:lumOff val="80000"/>
              </a:schemeClr>
            </a:gs>
            <a:gs pos="2000">
              <a:srgbClr val="00B050"/>
            </a:gs>
            <a:gs pos="86000">
              <a:srgbClr val="00B050">
                <a:alpha val="84000"/>
                <a:lumMod val="86000"/>
                <a:lumOff val="14000"/>
              </a:srgbClr>
            </a:gs>
            <a:gs pos="15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56544" y="404664"/>
            <a:ext cx="644810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Театрализованные игры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7664" y="1844824"/>
            <a:ext cx="67361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Театрализованная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деятельность позволяет решать многие педагогические задачи, касающиеся формирования выразительности речи ребенка, интеллектуального и художественно-эстетического воспитания. Участвуя в театрализованных играх, дети становятся участниками разных событий из жизни людей, животных, растений, что дает им возможность глубже познать окружающий мир. Одновременно театрализованная игра прививает ребенку устойчивый интерес к родной культуре, литературе, театру.</a:t>
            </a:r>
          </a:p>
        </p:txBody>
      </p:sp>
    </p:spTree>
    <p:extLst>
      <p:ext uri="{BB962C8B-B14F-4D97-AF65-F5344CB8AC3E}">
        <p14:creationId xmlns:p14="http://schemas.microsoft.com/office/powerpoint/2010/main" xmlns="" val="1437595615"/>
      </p:ext>
    </p:extLst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620688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Список использованной литературы: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68164" y="1484784"/>
            <a:ext cx="808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Азбука </a:t>
            </a:r>
            <a:r>
              <a:rPr lang="ru-RU" dirty="0"/>
              <a:t>общения: Развитие личности ребенка, навыков общения со взрослыми и сверстниками (3-6 лет</a:t>
            </a:r>
            <a:r>
              <a:rPr lang="ru-RU" dirty="0" smtClean="0"/>
              <a:t>), </a:t>
            </a:r>
            <a:r>
              <a:rPr lang="ru-RU" dirty="0"/>
              <a:t>Шипицына Л.М. и др. </a:t>
            </a:r>
            <a:br>
              <a:rPr lang="ru-RU" dirty="0"/>
            </a:br>
            <a:r>
              <a:rPr lang="ru-RU" dirty="0"/>
              <a:t>Издательство: </a:t>
            </a:r>
            <a:r>
              <a:rPr lang="ru-RU" dirty="0" smtClean="0"/>
              <a:t>Детство-Пресс, 2010 г.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84" y="2780928"/>
            <a:ext cx="7920880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4366474"/>
      </p:ext>
    </p:extLst>
  </p:cSld>
  <p:clrMapOvr>
    <a:masterClrMapping/>
  </p:clrMapOvr>
  <p:transition spd="slow" advClick="0" advTm="10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95962" y="692696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4559748"/>
            <a:ext cx="2448226" cy="229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5417741"/>
      </p:ext>
    </p:extLst>
  </p:cSld>
  <p:clrMapOvr>
    <a:masterClrMapping/>
  </p:clrMapOvr>
  <p:transition spd="slow" advClick="0" advTm="10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2098</TotalTime>
  <Words>288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Администратор</cp:lastModifiedBy>
  <cp:revision>38</cp:revision>
  <dcterms:created xsi:type="dcterms:W3CDTF">2015-11-03T12:35:27Z</dcterms:created>
  <dcterms:modified xsi:type="dcterms:W3CDTF">2017-12-29T16:05:44Z</dcterms:modified>
</cp:coreProperties>
</file>