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61" r:id="rId2"/>
    <p:sldId id="274" r:id="rId3"/>
    <p:sldId id="263" r:id="rId4"/>
    <p:sldId id="276" r:id="rId5"/>
    <p:sldId id="265" r:id="rId6"/>
    <p:sldId id="277" r:id="rId7"/>
    <p:sldId id="275" r:id="rId8"/>
    <p:sldId id="280" r:id="rId9"/>
    <p:sldId id="283" r:id="rId10"/>
    <p:sldId id="282" r:id="rId11"/>
    <p:sldId id="281" r:id="rId12"/>
    <p:sldId id="284" r:id="rId13"/>
    <p:sldId id="286" r:id="rId14"/>
    <p:sldId id="285" r:id="rId15"/>
    <p:sldId id="288" r:id="rId16"/>
    <p:sldId id="279" r:id="rId17"/>
    <p:sldId id="278" r:id="rId18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62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D7BD7-A042-4562-9AF4-3C0937B8B60A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5EA0D-8BB5-48E1-8E13-722E245F0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88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58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96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2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1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3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64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15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83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9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76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29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D2C2-F206-4B83-9BDB-1BB7BCBBD4F0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11D7-E902-4A1B-9AB6-3453BD604D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9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315"/>
            <a:ext cx="9143999" cy="688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37321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Georgia" panose="02040502050405020303" pitchFamily="18" charset="0"/>
              </a:rPr>
              <a:t>20.12.2017 год</a:t>
            </a:r>
            <a:endParaRPr lang="ru-RU" b="1" i="1" dirty="0"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548680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kern="0" dirty="0">
                <a:latin typeface="Arial"/>
                <a:ea typeface="+mj-ea"/>
                <a:cs typeface="+mj-cs"/>
              </a:rPr>
              <a:t>Муниципальное бюджетное общеобразовательное учреждение</a:t>
            </a:r>
            <a:br>
              <a:rPr lang="ru-RU" sz="1600" b="1" kern="0" dirty="0">
                <a:latin typeface="Arial"/>
                <a:ea typeface="+mj-ea"/>
                <a:cs typeface="+mj-cs"/>
              </a:rPr>
            </a:br>
            <a:r>
              <a:rPr lang="ru-RU" sz="1600" b="1" kern="0" dirty="0">
                <a:latin typeface="Arial"/>
                <a:ea typeface="+mj-ea"/>
                <a:cs typeface="+mj-cs"/>
              </a:rPr>
              <a:t> средняя общеобразовательная школа № 46 </a:t>
            </a:r>
            <a:br>
              <a:rPr lang="ru-RU" sz="1600" b="1" kern="0" dirty="0">
                <a:latin typeface="Arial"/>
                <a:ea typeface="+mj-ea"/>
                <a:cs typeface="+mj-cs"/>
              </a:rPr>
            </a:br>
            <a:r>
              <a:rPr lang="ru-RU" sz="1600" b="1" kern="0" dirty="0">
                <a:latin typeface="Arial"/>
                <a:ea typeface="+mj-ea"/>
                <a:cs typeface="+mj-cs"/>
              </a:rPr>
              <a:t>с углубленным изучением отдельных предметов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132857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«Привлечение социальных партнеров к реализации курса «Я принимаю вызов»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398496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Выполнила: Титаренко Н.Н., социальный педагог МБОУ СОШ №46 с УИОП</a:t>
            </a:r>
          </a:p>
        </p:txBody>
      </p:sp>
    </p:spTree>
    <p:extLst>
      <p:ext uri="{BB962C8B-B14F-4D97-AF65-F5344CB8AC3E}">
        <p14:creationId xmlns:p14="http://schemas.microsoft.com/office/powerpoint/2010/main" val="26322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628800"/>
            <a:ext cx="6030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Новизна проекта –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заключается в том, что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привлечение волонтеров из числа таких же учащихся дает более эффективный результат,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оказывает позитивное влияние на сверстников при выборе ими жизненных ценностей. Волонтеры под руководством педагогов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проводят различные занятия, мероприятия, направленные на формирование здорового образа жизни у подрастающего поколения, на профилактику безнадзорности и предупреждение правонарушений несовершеннолетних.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16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89165"/>
              </p:ext>
            </p:extLst>
          </p:nvPr>
        </p:nvGraphicFramePr>
        <p:xfrm>
          <a:off x="683568" y="188641"/>
          <a:ext cx="6624736" cy="5184575"/>
        </p:xfrm>
        <a:graphic>
          <a:graphicData uri="http://schemas.openxmlformats.org/drawingml/2006/table">
            <a:tbl>
              <a:tblPr firstRow="1" firstCol="1" bandRow="1"/>
              <a:tblGrid>
                <a:gridCol w="841017"/>
                <a:gridCol w="1116308"/>
                <a:gridCol w="4667411"/>
              </a:tblGrid>
              <a:tr h="213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Основное содержание деятельности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40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Подготовительный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 – октябрь 2016г.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-Проанализировать материально-технические, педагогические условия реализации проекта;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-Сформировать волонтерское движение среди учащихся 8 классов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-Подобрать методики по направлению проекта (разработки мероприятий, тематику бесед, видеороликов.)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0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Основной,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практический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2016г. - апрель 2018г.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-Участие волонтеров в организации и проведении мероприятий МБОУ СОШ №46 с УИОП и городских мероприятий, направленных на профилактику наркомании и других асоциальных явлений, пропаганду здорового образа жизни, в рамках профилактики правонарушений и безнадзорности. 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-Проведение профилактической работы с учащимися на параллели 7-8 классов (беседы, тематические игры, дискуссии, викторины).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-Встречи с волонтерами 1 раз в неделю для подготовки и обсуждения предстоящих мероприятий. Пятница 13.30-14.10. 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Обобщающий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май 2018г.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-Определение перспектив дальнейшего развития проекта;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Подведение итогов работы.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387" marR="543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16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662"/>
            <a:ext cx="4800534" cy="3600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679" y="3065284"/>
            <a:ext cx="4067944" cy="305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89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268760"/>
            <a:ext cx="4704523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-48795"/>
            <a:ext cx="4764022" cy="3573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2273" y="3556481"/>
            <a:ext cx="4470874" cy="33531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56480"/>
            <a:ext cx="2520280" cy="3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9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7039"/>
            <a:ext cx="3857625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97090" y="1124744"/>
            <a:ext cx="5246910" cy="38884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5860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980728"/>
            <a:ext cx="6030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Правильно осуществляемое партнерство позволяет всех по-новому взглянуть на процесс образования, как на неотъемлемую составляющую всей жизни социума, каждый член которого в той или иной мере может повлиять на его течение, направленность и результативность.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834169"/>
            <a:ext cx="3813120" cy="219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3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908720"/>
            <a:ext cx="5742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Именно  современное партнерство в области образования позволяет учителю, школе не оставаться один на один с проблемами, возникающими в процессе обучения и воспитания детей, а , при содействии партнеров, преодолевать их.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708920"/>
            <a:ext cx="3489399" cy="228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23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Open Sans"/>
              </a:rPr>
              <a:t>СОЦИАЛЬНОЕ ПАРТНЕРСТВО - (англ. 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partnership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) - особый тип совместной деятельности между субъектами образовательного процесса, характеризующийся доверием, общими целями и ценностями, добровольностью и долговременностью отношений, а также признанием взаимной ответственности сторон за результат их сотрудничества и развития. </a:t>
            </a:r>
            <a:endParaRPr lang="ru-RU" dirty="0" smtClean="0">
              <a:solidFill>
                <a:srgbClr val="000000"/>
              </a:solidFill>
              <a:latin typeface="Open Sans"/>
            </a:endParaRPr>
          </a:p>
          <a:p>
            <a:pPr algn="r"/>
            <a:r>
              <a:rPr lang="ru-RU" dirty="0" smtClean="0">
                <a:solidFill>
                  <a:srgbClr val="000000"/>
                </a:solidFill>
                <a:latin typeface="Open Sans"/>
              </a:rPr>
              <a:t>(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И.А.Хоменко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068960"/>
            <a:ext cx="7428180" cy="151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0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0" y="-26894"/>
            <a:ext cx="9143999" cy="688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1196752"/>
            <a:ext cx="38164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Образовательное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учреждение должно стать открытой системой, расширяющей сотрудничество с различными социальными институтами. Дети нуждаются в том, чтобы взрослые разделили между собой ответственность  за их обучение и воспитание.</a:t>
            </a:r>
          </a:p>
        </p:txBody>
      </p:sp>
      <p:pic>
        <p:nvPicPr>
          <p:cNvPr id="4" name="Объект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9" y="908721"/>
            <a:ext cx="4359084" cy="336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23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2153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96752"/>
            <a:ext cx="7716283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3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3568" y="404665"/>
            <a:ext cx="6174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Стратегические цели образования</a:t>
            </a:r>
            <a:endParaRPr lang="ru-RU" dirty="0" smtClean="0"/>
          </a:p>
          <a:p>
            <a:r>
              <a:rPr lang="ru-RU" dirty="0" smtClean="0"/>
              <a:t>могут </a:t>
            </a:r>
            <a:r>
              <a:rPr lang="ru-RU" dirty="0"/>
              <a:t>быть достигнуты только в процессе постоянного взаимодействия школы с представителями науки, культуры, здравоохранения, всех заинтересованных ведомств и общественных организаций, а также родителями.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060848"/>
            <a:ext cx="4749196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9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30" y="-26894"/>
            <a:ext cx="9143999" cy="688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720566"/>
            <a:ext cx="595840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/>
              <a:t>Родители – главные социальные партнёры школы.</a:t>
            </a:r>
          </a:p>
          <a:p>
            <a:pPr>
              <a:defRPr/>
            </a:pPr>
            <a:r>
              <a:rPr lang="ru-RU" sz="2000" b="1" u="sng" dirty="0"/>
              <a:t>    </a:t>
            </a:r>
            <a:r>
              <a:rPr lang="ru-RU" b="1" u="sng" dirty="0"/>
              <a:t>Основные направления работы с родителями:</a:t>
            </a:r>
            <a:endParaRPr lang="ru-RU" b="1" dirty="0"/>
          </a:p>
          <a:p>
            <a:pPr>
              <a:defRPr/>
            </a:pPr>
            <a:r>
              <a:rPr lang="ru-RU" dirty="0" smtClean="0"/>
              <a:t>-формирование </a:t>
            </a:r>
            <a:r>
              <a:rPr lang="ru-RU" dirty="0"/>
              <a:t>активной жизненной позиции родителей по   отношению к школе;</a:t>
            </a:r>
          </a:p>
          <a:p>
            <a:pPr>
              <a:defRPr/>
            </a:pPr>
            <a:r>
              <a:rPr lang="ru-RU" dirty="0" smtClean="0"/>
              <a:t>-взаимодействие </a:t>
            </a:r>
            <a:r>
              <a:rPr lang="ru-RU" dirty="0"/>
              <a:t>социально – психологической службы школы с    родителями;</a:t>
            </a:r>
          </a:p>
          <a:p>
            <a:pPr>
              <a:defRPr/>
            </a:pPr>
            <a:r>
              <a:rPr lang="ru-RU" dirty="0" smtClean="0"/>
              <a:t>-вовлечение </a:t>
            </a:r>
            <a:r>
              <a:rPr lang="ru-RU" dirty="0"/>
              <a:t>в органы школьного самоуправления;</a:t>
            </a:r>
          </a:p>
          <a:p>
            <a:pPr>
              <a:defRPr/>
            </a:pPr>
            <a:r>
              <a:rPr lang="ru-RU" dirty="0" smtClean="0"/>
              <a:t>-использование </a:t>
            </a:r>
            <a:r>
              <a:rPr lang="ru-RU" dirty="0"/>
              <a:t>увлечений отдельных родителей для внеклассной работы с детьми;</a:t>
            </a:r>
          </a:p>
          <a:p>
            <a:pPr>
              <a:defRPr/>
            </a:pPr>
            <a:r>
              <a:rPr lang="ru-RU" dirty="0" smtClean="0"/>
              <a:t>-проведение </a:t>
            </a:r>
            <a:r>
              <a:rPr lang="ru-RU" dirty="0"/>
              <a:t>совместных мероприятий, праздников, походов, экскурсий, клубов выходного дня;</a:t>
            </a:r>
          </a:p>
        </p:txBody>
      </p:sp>
    </p:spTree>
    <p:extLst>
      <p:ext uri="{BB962C8B-B14F-4D97-AF65-F5344CB8AC3E}">
        <p14:creationId xmlns:p14="http://schemas.microsoft.com/office/powerpoint/2010/main" val="329931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457" y="1412776"/>
            <a:ext cx="7901561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15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7375606" cy="187220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39752" y="2708920"/>
            <a:ext cx="5184576" cy="2187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22 ноября по 1 декабря 2016 года при поддержке департамента образования Администрации города в нашей школе проходила подготовка группы волонтеров по программе формирования здорового образа жизни «Первичная позитивная профилактика всех видов химической зависимости» специалистом БУ ХМАО – Югры «Сургутская клиническая психоневрологическая больница» Региной Зайковой.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6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5" y="-217039"/>
            <a:ext cx="9396535" cy="707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60648"/>
            <a:ext cx="6408712" cy="1800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538535"/>
            <a:ext cx="7761693" cy="1575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088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2597</TotalTime>
  <Words>534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Georgia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On</cp:lastModifiedBy>
  <cp:revision>66</cp:revision>
  <cp:lastPrinted>2017-12-20T07:29:08Z</cp:lastPrinted>
  <dcterms:created xsi:type="dcterms:W3CDTF">2015-12-12T11:36:48Z</dcterms:created>
  <dcterms:modified xsi:type="dcterms:W3CDTF">2017-12-28T23:53:10Z</dcterms:modified>
</cp:coreProperties>
</file>