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6"/>
  </p:notesMasterIdLst>
  <p:sldIdLst>
    <p:sldId id="286" r:id="rId2"/>
    <p:sldId id="264" r:id="rId3"/>
    <p:sldId id="265" r:id="rId4"/>
    <p:sldId id="266" r:id="rId5"/>
    <p:sldId id="267" r:id="rId6"/>
    <p:sldId id="269" r:id="rId7"/>
    <p:sldId id="312" r:id="rId8"/>
    <p:sldId id="313" r:id="rId9"/>
    <p:sldId id="288" r:id="rId10"/>
    <p:sldId id="289" r:id="rId11"/>
    <p:sldId id="290" r:id="rId12"/>
    <p:sldId id="291" r:id="rId13"/>
    <p:sldId id="292" r:id="rId14"/>
    <p:sldId id="256" r:id="rId15"/>
    <p:sldId id="257" r:id="rId16"/>
    <p:sldId id="270" r:id="rId17"/>
    <p:sldId id="271" r:id="rId18"/>
    <p:sldId id="272" r:id="rId19"/>
    <p:sldId id="273" r:id="rId20"/>
    <p:sldId id="274" r:id="rId21"/>
    <p:sldId id="275" r:id="rId22"/>
    <p:sldId id="276" r:id="rId23"/>
    <p:sldId id="277" r:id="rId24"/>
    <p:sldId id="303" r:id="rId25"/>
    <p:sldId id="280" r:id="rId26"/>
    <p:sldId id="282" r:id="rId27"/>
    <p:sldId id="258" r:id="rId28"/>
    <p:sldId id="295" r:id="rId29"/>
    <p:sldId id="296" r:id="rId30"/>
    <p:sldId id="319" r:id="rId31"/>
    <p:sldId id="317" r:id="rId32"/>
    <p:sldId id="318" r:id="rId33"/>
    <p:sldId id="314" r:id="rId34"/>
    <p:sldId id="315" r:id="rId3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39" d="100"/>
          <a:sy n="39" d="100"/>
        </p:scale>
        <p:origin x="-1380"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4323275-845A-4BE6-BB95-F876B78B38E4}" type="datetimeFigureOut">
              <a:rPr lang="ru-RU" smtClean="0"/>
              <a:pPr/>
              <a:t>30.12.2017</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D2DA625-ACC3-4954-B647-29CA3853D66C}" type="slidenum">
              <a:rPr lang="ru-RU" smtClean="0"/>
              <a:pPr/>
              <a:t>‹#›</a:t>
            </a:fld>
            <a:endParaRPr lang="ru-RU"/>
          </a:p>
        </p:txBody>
      </p:sp>
    </p:spTree>
    <p:extLst>
      <p:ext uri="{BB962C8B-B14F-4D97-AF65-F5344CB8AC3E}">
        <p14:creationId xmlns:p14="http://schemas.microsoft.com/office/powerpoint/2010/main" val="11595014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40EA7982-FD8C-4A3D-A215-8BC292D8CCC7}" type="slidenum">
              <a:rPr lang="ru-RU" smtClean="0"/>
              <a:pPr/>
              <a:t>3</a:t>
            </a:fld>
            <a:endParaRPr lang="ru-RU"/>
          </a:p>
        </p:txBody>
      </p:sp>
    </p:spTree>
    <p:extLst>
      <p:ext uri="{BB962C8B-B14F-4D97-AF65-F5344CB8AC3E}">
        <p14:creationId xmlns:p14="http://schemas.microsoft.com/office/powerpoint/2010/main" val="6315146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5F66029-95FC-4081-AD70-1FCB3041D3AA}" type="datetimeFigureOut">
              <a:rPr lang="ru-RU" smtClean="0"/>
              <a:pPr/>
              <a:t>30.12.2017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13D98F0-4D21-46A6-95D9-17B3C9E0BC4F}" type="slidenum">
              <a:rPr lang="ru-RU" smtClean="0"/>
              <a:pPr/>
              <a:t>‹#›</a:t>
            </a:fld>
            <a:endParaRPr lang="ru-RU"/>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5F66029-95FC-4081-AD70-1FCB3041D3AA}" type="datetimeFigureOut">
              <a:rPr lang="ru-RU" smtClean="0"/>
              <a:pPr/>
              <a:t>30.12.2017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13D98F0-4D21-46A6-95D9-17B3C9E0BC4F}"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ru-RU" smtClean="0"/>
              <a:t>Образец заголовка</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5F66029-95FC-4081-AD70-1FCB3041D3AA}" type="datetimeFigureOut">
              <a:rPr lang="ru-RU" smtClean="0"/>
              <a:pPr/>
              <a:t>30.12.2017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13D98F0-4D21-46A6-95D9-17B3C9E0BC4F}"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lipArt">
  <p:cSld name="Заголовок, текст и картинк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457200" y="1600200"/>
            <a:ext cx="4038600" cy="45259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Картинка 3"/>
          <p:cNvSpPr>
            <a:spLocks noGrp="1"/>
          </p:cNvSpPr>
          <p:nvPr>
            <p:ph type="clipArt" sz="half" idx="2"/>
          </p:nvPr>
        </p:nvSpPr>
        <p:spPr>
          <a:xfrm>
            <a:off x="4648200" y="1600200"/>
            <a:ext cx="4038600" cy="4525963"/>
          </a:xfrm>
        </p:spPr>
        <p:txBody>
          <a:bodyPr/>
          <a:lstStyle/>
          <a:p>
            <a:pPr lvl="0"/>
            <a:endParaRPr lang="ru-RU" noProof="0" smtClean="0"/>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0195E08E-43CF-4A3C-B5D7-9CA13AD17ADE}" type="slidenum">
              <a:rPr lang="ru-RU"/>
              <a:pPr>
                <a:defRPr/>
              </a:pPr>
              <a:t>‹#›</a:t>
            </a:fld>
            <a:endParaRPr lang="ru-RU"/>
          </a:p>
        </p:txBody>
      </p:sp>
    </p:spTree>
    <p:extLst>
      <p:ext uri="{BB962C8B-B14F-4D97-AF65-F5344CB8AC3E}">
        <p14:creationId xmlns:p14="http://schemas.microsoft.com/office/powerpoint/2010/main" val="20795018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B5F66029-95FC-4081-AD70-1FCB3041D3AA}" type="datetimeFigureOut">
              <a:rPr lang="ru-RU" smtClean="0"/>
              <a:pPr/>
              <a:t>30.12.2017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13D98F0-4D21-46A6-95D9-17B3C9E0BC4F}" type="slidenum">
              <a:rPr lang="ru-RU" smtClean="0"/>
              <a:pPr/>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5F66029-95FC-4081-AD70-1FCB3041D3AA}" type="datetimeFigureOut">
              <a:rPr lang="ru-RU" smtClean="0"/>
              <a:pPr/>
              <a:t>30.12.2017</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413D98F0-4D21-46A6-95D9-17B3C9E0BC4F}"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B5F66029-95FC-4081-AD70-1FCB3041D3AA}" type="datetimeFigureOut">
              <a:rPr lang="ru-RU" smtClean="0"/>
              <a:pPr/>
              <a:t>30.12.2017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413D98F0-4D21-46A6-95D9-17B3C9E0BC4F}" type="slidenum">
              <a:rPr lang="ru-RU" smtClean="0"/>
              <a:pPr/>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ru-RU" smtClean="0"/>
              <a:t>Образец текста</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5F66029-95FC-4081-AD70-1FCB3041D3AA}" type="datetimeFigureOut">
              <a:rPr lang="ru-RU" smtClean="0"/>
              <a:pPr/>
              <a:t>30.12.2017</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413D98F0-4D21-46A6-95D9-17B3C9E0BC4F}" type="slidenum">
              <a:rPr lang="ru-RU" smtClean="0"/>
              <a:pPr/>
              <a:t>‹#›</a:t>
            </a:fld>
            <a:endParaRPr lang="ru-RU"/>
          </a:p>
        </p:txBody>
      </p:sp>
      <p:sp>
        <p:nvSpPr>
          <p:cNvPr id="10" name="Title 9"/>
          <p:cNvSpPr>
            <a:spLocks noGrp="1"/>
          </p:cNvSpPr>
          <p:nvPr>
            <p:ph type="title"/>
          </p:nvPr>
        </p:nvSpPr>
        <p:spPr/>
        <p:txBody>
          <a:body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5F66029-95FC-4081-AD70-1FCB3041D3AA}" type="datetimeFigureOut">
              <a:rPr lang="ru-RU" smtClean="0"/>
              <a:pPr/>
              <a:t>30.12.2017</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413D98F0-4D21-46A6-95D9-17B3C9E0BC4F}"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5F66029-95FC-4081-AD70-1FCB3041D3AA}" type="datetimeFigureOut">
              <a:rPr lang="ru-RU" smtClean="0"/>
              <a:pPr/>
              <a:t>30.12.2017</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413D98F0-4D21-46A6-95D9-17B3C9E0BC4F}"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5F66029-95FC-4081-AD70-1FCB3041D3AA}" type="datetimeFigureOut">
              <a:rPr lang="ru-RU" smtClean="0"/>
              <a:pPr/>
              <a:t>30.12.2017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413D98F0-4D21-46A6-95D9-17B3C9E0BC4F}" type="slidenum">
              <a:rPr lang="ru-RU" smtClean="0"/>
              <a:pPr/>
              <a:t>‹#›</a:t>
            </a:fld>
            <a:endParaRPr lang="ru-RU"/>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5F66029-95FC-4081-AD70-1FCB3041D3AA}" type="datetimeFigureOut">
              <a:rPr lang="ru-RU" smtClean="0"/>
              <a:pPr/>
              <a:t>30.12.2017</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413D98F0-4D21-46A6-95D9-17B3C9E0BC4F}" type="slidenum">
              <a:rPr lang="ru-RU" smtClean="0"/>
              <a:pPr/>
              <a:t>‹#›</a:t>
            </a:fld>
            <a:endParaRPr lang="ru-RU"/>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B5F66029-95FC-4081-AD70-1FCB3041D3AA}" type="datetimeFigureOut">
              <a:rPr lang="ru-RU" smtClean="0"/>
              <a:pPr/>
              <a:t>30.12.2017</a:t>
            </a:fld>
            <a:endParaRPr lang="ru-RU"/>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ru-RU"/>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413D98F0-4D21-46A6-95D9-17B3C9E0BC4F}"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png"/><Relationship Id="rId1" Type="http://schemas.openxmlformats.org/officeDocument/2006/relationships/slideLayout" Target="../slideLayouts/slideLayout7.xml"/><Relationship Id="rId4" Type="http://schemas.openxmlformats.org/officeDocument/2006/relationships/image" Target="../media/image22.jpeg"/></Relationships>
</file>

<file path=ppt/slides/_rels/slide18.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4.xml"/><Relationship Id="rId4" Type="http://schemas.openxmlformats.org/officeDocument/2006/relationships/image" Target="../media/image29.png"/></Relationships>
</file>

<file path=ppt/slides/_rels/slide21.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8" Type="http://schemas.openxmlformats.org/officeDocument/2006/relationships/image" Target="../media/image40.png"/><Relationship Id="rId13" Type="http://schemas.openxmlformats.org/officeDocument/2006/relationships/image" Target="../media/image45.jpeg"/><Relationship Id="rId3" Type="http://schemas.openxmlformats.org/officeDocument/2006/relationships/image" Target="../media/image35.jpeg"/><Relationship Id="rId7" Type="http://schemas.openxmlformats.org/officeDocument/2006/relationships/image" Target="../media/image39.jpeg"/><Relationship Id="rId12" Type="http://schemas.openxmlformats.org/officeDocument/2006/relationships/image" Target="../media/image44.jpeg"/><Relationship Id="rId2" Type="http://schemas.openxmlformats.org/officeDocument/2006/relationships/image" Target="../media/image34.jpeg"/><Relationship Id="rId1" Type="http://schemas.openxmlformats.org/officeDocument/2006/relationships/slideLayout" Target="../slideLayouts/slideLayout7.xml"/><Relationship Id="rId6" Type="http://schemas.openxmlformats.org/officeDocument/2006/relationships/image" Target="../media/image38.png"/><Relationship Id="rId11" Type="http://schemas.openxmlformats.org/officeDocument/2006/relationships/image" Target="../media/image43.png"/><Relationship Id="rId5" Type="http://schemas.openxmlformats.org/officeDocument/2006/relationships/image" Target="../media/image37.png"/><Relationship Id="rId10" Type="http://schemas.openxmlformats.org/officeDocument/2006/relationships/image" Target="../media/image42.png"/><Relationship Id="rId4" Type="http://schemas.openxmlformats.org/officeDocument/2006/relationships/image" Target="../media/image36.jpeg"/><Relationship Id="rId9" Type="http://schemas.openxmlformats.org/officeDocument/2006/relationships/image" Target="../media/image41.png"/><Relationship Id="rId14" Type="http://schemas.openxmlformats.org/officeDocument/2006/relationships/image" Target="../media/image46.jpeg"/></Relationships>
</file>

<file path=ppt/slides/_rels/slide26.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image" Target="../media/image47.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50.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image" Target="../media/image51.jpeg"/><Relationship Id="rId1" Type="http://schemas.openxmlformats.org/officeDocument/2006/relationships/slideLayout" Target="../slideLayouts/slideLayout7.xml"/><Relationship Id="rId5" Type="http://schemas.openxmlformats.org/officeDocument/2006/relationships/image" Target="../media/image54.jpeg"/><Relationship Id="rId4" Type="http://schemas.openxmlformats.org/officeDocument/2006/relationships/image" Target="../media/image53.jpeg"/></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image" Target="../media/image55.jpe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image" Target="../media/image57.jpeg"/><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image" Target="../media/image59.jpeg"/><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image" Target="../media/image61.jpeg"/><Relationship Id="rId1" Type="http://schemas.openxmlformats.org/officeDocument/2006/relationships/slideLayout" Target="../slideLayouts/slideLayout3.xml"/><Relationship Id="rId5" Type="http://schemas.openxmlformats.org/officeDocument/2006/relationships/image" Target="../media/image4.jpeg"/><Relationship Id="rId4" Type="http://schemas.openxmlformats.org/officeDocument/2006/relationships/image" Target="../media/image63.jpeg"/></Relationships>
</file>

<file path=ppt/slides/_rels/slide3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одзаголовок 1"/>
          <p:cNvSpPr>
            <a:spLocks noGrp="1"/>
          </p:cNvSpPr>
          <p:nvPr>
            <p:ph type="subTitle" idx="1"/>
          </p:nvPr>
        </p:nvSpPr>
        <p:spPr>
          <a:xfrm>
            <a:off x="1473794" y="5373216"/>
            <a:ext cx="6050533" cy="864096"/>
          </a:xfrm>
        </p:spPr>
        <p:txBody>
          <a:bodyPr>
            <a:normAutofit/>
          </a:bodyPr>
          <a:lstStyle/>
          <a:p>
            <a:endParaRPr lang="ru-RU" sz="2800" dirty="0"/>
          </a:p>
        </p:txBody>
      </p:sp>
      <p:sp>
        <p:nvSpPr>
          <p:cNvPr id="3" name="Заголовок 2"/>
          <p:cNvSpPr>
            <a:spLocks noGrp="1"/>
          </p:cNvSpPr>
          <p:nvPr>
            <p:ph type="ctrTitle"/>
          </p:nvPr>
        </p:nvSpPr>
        <p:spPr>
          <a:xfrm>
            <a:off x="785787" y="428604"/>
            <a:ext cx="7207146" cy="3864493"/>
          </a:xfrm>
        </p:spPr>
        <p:txBody>
          <a:bodyPr/>
          <a:lstStyle/>
          <a:p>
            <a:pPr marL="182880" indent="0" algn="ctr">
              <a:buNone/>
            </a:pPr>
            <a:endParaRPr lang="ru-RU" sz="8800" dirty="0">
              <a:solidFill>
                <a:srgbClr val="92D050"/>
              </a:solidFill>
            </a:endParaRPr>
          </a:p>
        </p:txBody>
      </p:sp>
      <p:pic>
        <p:nvPicPr>
          <p:cNvPr id="54276" name="Picture 4" descr="http://im0-tub-ru.yandex.net/i?id=170311403-70-72&amp;n=21"/>
          <p:cNvPicPr>
            <a:picLocks noChangeAspect="1" noChangeArrowheads="1"/>
          </p:cNvPicPr>
          <p:nvPr/>
        </p:nvPicPr>
        <p:blipFill>
          <a:blip r:embed="rId2"/>
          <a:srcRect/>
          <a:stretch>
            <a:fillRect/>
          </a:stretch>
        </p:blipFill>
        <p:spPr bwMode="auto">
          <a:xfrm>
            <a:off x="5366327" y="357166"/>
            <a:ext cx="3025213" cy="2487634"/>
          </a:xfrm>
          <a:prstGeom prst="rect">
            <a:avLst/>
          </a:prstGeom>
          <a:noFill/>
        </p:spPr>
      </p:pic>
      <p:pic>
        <p:nvPicPr>
          <p:cNvPr id="54278" name="Picture 6" descr="http://im0-tub-ru.yandex.net/i?id=290146430-25-72&amp;n=21"/>
          <p:cNvPicPr>
            <a:picLocks noChangeAspect="1" noChangeArrowheads="1"/>
          </p:cNvPicPr>
          <p:nvPr/>
        </p:nvPicPr>
        <p:blipFill>
          <a:blip r:embed="rId3"/>
          <a:srcRect/>
          <a:stretch>
            <a:fillRect/>
          </a:stretch>
        </p:blipFill>
        <p:spPr bwMode="auto">
          <a:xfrm>
            <a:off x="500034" y="500042"/>
            <a:ext cx="2559798" cy="2344758"/>
          </a:xfrm>
          <a:prstGeom prst="rect">
            <a:avLst/>
          </a:prstGeom>
          <a:noFill/>
        </p:spPr>
      </p:pic>
      <p:pic>
        <p:nvPicPr>
          <p:cNvPr id="54280" name="Picture 8" descr="http://im0-tub-ru.yandex.net/i?id=433652219-35-72&amp;n=21"/>
          <p:cNvPicPr>
            <a:picLocks noChangeAspect="1" noChangeArrowheads="1"/>
          </p:cNvPicPr>
          <p:nvPr/>
        </p:nvPicPr>
        <p:blipFill>
          <a:blip r:embed="rId4"/>
          <a:srcRect/>
          <a:stretch>
            <a:fillRect/>
          </a:stretch>
        </p:blipFill>
        <p:spPr bwMode="auto">
          <a:xfrm>
            <a:off x="785786" y="3500582"/>
            <a:ext cx="3426174" cy="2592714"/>
          </a:xfrm>
          <a:prstGeom prst="rect">
            <a:avLst/>
          </a:prstGeom>
          <a:noFill/>
        </p:spPr>
      </p:pic>
      <p:pic>
        <p:nvPicPr>
          <p:cNvPr id="8" name="Picture 6" descr="http://im0-tub-ru.yandex.net/i?id=342823740-55-72&amp;n=21"/>
          <p:cNvPicPr>
            <a:picLocks noChangeAspect="1" noChangeArrowheads="1"/>
          </p:cNvPicPr>
          <p:nvPr/>
        </p:nvPicPr>
        <p:blipFill>
          <a:blip r:embed="rId5"/>
          <a:srcRect/>
          <a:stretch>
            <a:fillRect/>
          </a:stretch>
        </p:blipFill>
        <p:spPr bwMode="auto">
          <a:xfrm>
            <a:off x="5436096" y="3603030"/>
            <a:ext cx="2664296" cy="2490266"/>
          </a:xfrm>
          <a:prstGeom prst="rect">
            <a:avLst/>
          </a:prstGeom>
          <a:noFill/>
        </p:spPr>
      </p:pic>
    </p:spTree>
    <p:extLst>
      <p:ext uri="{BB962C8B-B14F-4D97-AF65-F5344CB8AC3E}">
        <p14:creationId xmlns:p14="http://schemas.microsoft.com/office/powerpoint/2010/main" val="257524266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0" y="4371975"/>
            <a:ext cx="7550150" cy="1143000"/>
          </a:xfrm>
        </p:spPr>
        <p:txBody>
          <a:bodyPr/>
          <a:lstStyle/>
          <a:p>
            <a:pPr marL="0" indent="0" algn="ctr">
              <a:buNone/>
            </a:pPr>
            <a:r>
              <a:rPr lang="ru-RU" sz="4800" dirty="0"/>
              <a:t/>
            </a:r>
            <a:br>
              <a:rPr lang="ru-RU" sz="4800" dirty="0"/>
            </a:br>
            <a:endParaRPr lang="ru-RU" dirty="0"/>
          </a:p>
        </p:txBody>
      </p:sp>
      <p:pic>
        <p:nvPicPr>
          <p:cNvPr id="3" name="Picture 2" descr="C:\Users\Настя\Downloads\класс\загруженное.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84742" y="188640"/>
            <a:ext cx="7985533" cy="3960440"/>
          </a:xfrm>
          <a:prstGeom prst="rect">
            <a:avLst/>
          </a:prstGeom>
          <a:noFill/>
        </p:spPr>
      </p:pic>
      <p:sp>
        <p:nvSpPr>
          <p:cNvPr id="4" name="Прямоугольник 3"/>
          <p:cNvSpPr/>
          <p:nvPr/>
        </p:nvSpPr>
        <p:spPr>
          <a:xfrm>
            <a:off x="1150127" y="4797152"/>
            <a:ext cx="6854762" cy="646331"/>
          </a:xfrm>
          <a:prstGeom prst="rect">
            <a:avLst/>
          </a:prstGeom>
        </p:spPr>
        <p:txBody>
          <a:bodyPr wrap="none">
            <a:spAutoFit/>
          </a:bodyPr>
          <a:lstStyle/>
          <a:p>
            <a:pPr algn="ctr"/>
            <a:r>
              <a:rPr lang="en-US" sz="3600" dirty="0"/>
              <a:t>Destruction of natural resources</a:t>
            </a:r>
            <a:endParaRPr lang="ru-RU" sz="3600" dirty="0"/>
          </a:p>
        </p:txBody>
      </p:sp>
    </p:spTree>
    <p:extLst>
      <p:ext uri="{BB962C8B-B14F-4D97-AF65-F5344CB8AC3E}">
        <p14:creationId xmlns:p14="http://schemas.microsoft.com/office/powerpoint/2010/main" val="174268704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2632075" y="4941888"/>
            <a:ext cx="6511925" cy="1143000"/>
          </a:xfrm>
        </p:spPr>
        <p:txBody>
          <a:bodyPr/>
          <a:lstStyle/>
          <a:p>
            <a:pPr marL="0" indent="0" algn="ctr">
              <a:buNone/>
            </a:pPr>
            <a:r>
              <a:rPr lang="ru-RU" sz="4400" dirty="0"/>
              <a:t/>
            </a:r>
            <a:br>
              <a:rPr lang="ru-RU" sz="4400" dirty="0"/>
            </a:br>
            <a:endParaRPr lang="ru-RU" dirty="0"/>
          </a:p>
        </p:txBody>
      </p:sp>
      <p:pic>
        <p:nvPicPr>
          <p:cNvPr id="3" name="Picture 2" descr="C:\Users\Настя\Downloads\класс\0005-009-Zagrjaznenie-vody.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8308" y="66675"/>
            <a:ext cx="9001873" cy="4581525"/>
          </a:xfrm>
          <a:prstGeom prst="rect">
            <a:avLst/>
          </a:prstGeom>
          <a:noFill/>
        </p:spPr>
      </p:pic>
      <p:sp>
        <p:nvSpPr>
          <p:cNvPr id="4" name="Прямоугольник 3"/>
          <p:cNvSpPr/>
          <p:nvPr/>
        </p:nvSpPr>
        <p:spPr>
          <a:xfrm>
            <a:off x="3048828" y="5052570"/>
            <a:ext cx="3040832" cy="584775"/>
          </a:xfrm>
          <a:prstGeom prst="rect">
            <a:avLst/>
          </a:prstGeom>
        </p:spPr>
        <p:txBody>
          <a:bodyPr wrap="none">
            <a:spAutoFit/>
          </a:bodyPr>
          <a:lstStyle/>
          <a:p>
            <a:pPr algn="ctr"/>
            <a:r>
              <a:rPr lang="en-US" sz="3200" dirty="0"/>
              <a:t>Water pollution</a:t>
            </a:r>
            <a:endParaRPr lang="ru-RU" sz="3200" dirty="0"/>
          </a:p>
        </p:txBody>
      </p:sp>
    </p:spTree>
    <p:extLst>
      <p:ext uri="{BB962C8B-B14F-4D97-AF65-F5344CB8AC3E}">
        <p14:creationId xmlns:p14="http://schemas.microsoft.com/office/powerpoint/2010/main" val="10424965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0" y="4703763"/>
            <a:ext cx="7621588" cy="2038350"/>
          </a:xfrm>
        </p:spPr>
        <p:txBody>
          <a:bodyPr/>
          <a:lstStyle/>
          <a:p>
            <a:pPr marL="0" indent="0" algn="ctr">
              <a:buNone/>
            </a:pPr>
            <a:r>
              <a:rPr lang="ru-RU" sz="4800" dirty="0"/>
              <a:t/>
            </a:r>
            <a:br>
              <a:rPr lang="ru-RU" sz="4800" dirty="0"/>
            </a:br>
            <a:endParaRPr lang="ru-RU" dirty="0"/>
          </a:p>
        </p:txBody>
      </p:sp>
      <p:pic>
        <p:nvPicPr>
          <p:cNvPr id="3" name="Picture 3" descr="C:\Users\Настя\Downloads\класс\greenpeace.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95536" y="332656"/>
            <a:ext cx="8176100" cy="4370437"/>
          </a:xfrm>
          <a:prstGeom prst="rect">
            <a:avLst/>
          </a:prstGeom>
          <a:noFill/>
        </p:spPr>
      </p:pic>
      <p:sp>
        <p:nvSpPr>
          <p:cNvPr id="4" name="Прямоугольник 3"/>
          <p:cNvSpPr/>
          <p:nvPr/>
        </p:nvSpPr>
        <p:spPr>
          <a:xfrm>
            <a:off x="991198" y="5085184"/>
            <a:ext cx="6984776" cy="1077218"/>
          </a:xfrm>
          <a:prstGeom prst="rect">
            <a:avLst/>
          </a:prstGeom>
        </p:spPr>
        <p:txBody>
          <a:bodyPr wrap="square">
            <a:spAutoFit/>
          </a:bodyPr>
          <a:lstStyle/>
          <a:p>
            <a:pPr algn="ctr"/>
            <a:r>
              <a:rPr lang="en-US" sz="3200" dirty="0"/>
              <a:t>Endangered species, animals   which are almost extinct</a:t>
            </a:r>
            <a:endParaRPr lang="ru-RU" sz="3200" dirty="0"/>
          </a:p>
        </p:txBody>
      </p:sp>
    </p:spTree>
    <p:extLst>
      <p:ext uri="{BB962C8B-B14F-4D97-AF65-F5344CB8AC3E}">
        <p14:creationId xmlns:p14="http://schemas.microsoft.com/office/powerpoint/2010/main" val="16684223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descr="C:\Users\Настя\Downloads\класс\Anacortes_Refinery_31911.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8308" y="66675"/>
            <a:ext cx="9001873" cy="4581525"/>
          </a:xfrm>
          <a:prstGeom prst="rect">
            <a:avLst/>
          </a:prstGeom>
          <a:noFill/>
        </p:spPr>
      </p:pic>
      <p:sp>
        <p:nvSpPr>
          <p:cNvPr id="4" name="Прямоугольник 3"/>
          <p:cNvSpPr/>
          <p:nvPr/>
        </p:nvSpPr>
        <p:spPr>
          <a:xfrm>
            <a:off x="2286000" y="5229200"/>
            <a:ext cx="4572000" cy="1077218"/>
          </a:xfrm>
          <a:prstGeom prst="rect">
            <a:avLst/>
          </a:prstGeom>
        </p:spPr>
        <p:txBody>
          <a:bodyPr>
            <a:spAutoFit/>
          </a:bodyPr>
          <a:lstStyle/>
          <a:p>
            <a:pPr algn="ctr"/>
            <a:r>
              <a:rPr lang="en-US" sz="3200" dirty="0"/>
              <a:t>Air pollution, smog</a:t>
            </a:r>
            <a:r>
              <a:rPr lang="ru-RU" sz="3200" dirty="0"/>
              <a:t/>
            </a:r>
            <a:br>
              <a:rPr lang="ru-RU" sz="3200" dirty="0"/>
            </a:br>
            <a:endParaRPr lang="ru-RU" sz="3200" dirty="0"/>
          </a:p>
        </p:txBody>
      </p:sp>
    </p:spTree>
    <p:extLst>
      <p:ext uri="{BB962C8B-B14F-4D97-AF65-F5344CB8AC3E}">
        <p14:creationId xmlns:p14="http://schemas.microsoft.com/office/powerpoint/2010/main" val="240872375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4294967295"/>
          </p:nvPr>
        </p:nvSpPr>
        <p:spPr>
          <a:xfrm>
            <a:off x="574675" y="981075"/>
            <a:ext cx="8569325" cy="3816350"/>
          </a:xfrm>
        </p:spPr>
        <p:txBody>
          <a:bodyPr>
            <a:noAutofit/>
          </a:bodyPr>
          <a:lstStyle/>
          <a:p>
            <a:pPr marL="45720" indent="0">
              <a:buNone/>
            </a:pPr>
            <a:r>
              <a:rPr lang="en-US" sz="3600" b="1" dirty="0" smtClean="0"/>
              <a:t>When air, land, or water becomes dirty, we say it is polluted. We know that polluted air, land, and water are harmful to plants, animals, and people. We are the caretakers of the earth. How can we keep our earth clean?</a:t>
            </a:r>
            <a:endParaRPr lang="ru-RU" sz="3600" b="1" dirty="0"/>
          </a:p>
        </p:txBody>
      </p:sp>
      <p:pic>
        <p:nvPicPr>
          <p:cNvPr id="4" name="Рисунок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5724128" y="4511692"/>
            <a:ext cx="2104256" cy="2085660"/>
          </a:xfrm>
          <a:prstGeom prst="rect">
            <a:avLst/>
          </a:prstGeom>
        </p:spPr>
      </p:pic>
      <p:sp>
        <p:nvSpPr>
          <p:cNvPr id="5" name="Прямоугольник 4"/>
          <p:cNvSpPr/>
          <p:nvPr/>
        </p:nvSpPr>
        <p:spPr>
          <a:xfrm>
            <a:off x="1475656" y="188640"/>
            <a:ext cx="5968280" cy="707886"/>
          </a:xfrm>
          <a:prstGeom prst="rect">
            <a:avLst/>
          </a:prstGeom>
        </p:spPr>
        <p:txBody>
          <a:bodyPr wrap="square">
            <a:spAutoFit/>
          </a:bodyPr>
          <a:lstStyle/>
          <a:p>
            <a:r>
              <a:rPr lang="en-US" sz="4000" dirty="0">
                <a:solidFill>
                  <a:schemeClr val="accent3">
                    <a:lumMod val="50000"/>
                  </a:schemeClr>
                </a:solidFill>
              </a:rPr>
              <a:t>Keeping the Earth clean</a:t>
            </a:r>
            <a:endParaRPr lang="ru-RU" sz="4000" dirty="0">
              <a:solidFill>
                <a:schemeClr val="accent3">
                  <a:lumMod val="50000"/>
                </a:schemeClr>
              </a:solidFill>
            </a:endParaRPr>
          </a:p>
        </p:txBody>
      </p:sp>
    </p:spTree>
    <p:extLst>
      <p:ext uri="{BB962C8B-B14F-4D97-AF65-F5344CB8AC3E}">
        <p14:creationId xmlns:p14="http://schemas.microsoft.com/office/powerpoint/2010/main" val="87499275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одзаголовок 4"/>
          <p:cNvSpPr>
            <a:spLocks noGrp="1"/>
          </p:cNvSpPr>
          <p:nvPr>
            <p:ph type="subTitle" idx="4294967295"/>
          </p:nvPr>
        </p:nvSpPr>
        <p:spPr>
          <a:xfrm>
            <a:off x="0" y="1557338"/>
            <a:ext cx="8928100" cy="5040312"/>
          </a:xfrm>
        </p:spPr>
        <p:txBody>
          <a:bodyPr/>
          <a:lstStyle/>
          <a:p>
            <a:pPr marL="457200" indent="-457200">
              <a:buAutoNum type="arabicPeriod"/>
            </a:pPr>
            <a:r>
              <a:rPr lang="en-US" dirty="0" smtClean="0"/>
              <a:t>Reuse bags, containers, paper, boxes, and other items.</a:t>
            </a:r>
          </a:p>
          <a:p>
            <a:pPr marL="457200" indent="-457200">
              <a:buAutoNum type="arabicPeriod"/>
            </a:pPr>
            <a:endParaRPr lang="en-US" dirty="0" smtClean="0"/>
          </a:p>
          <a:p>
            <a:pPr marL="457200" indent="-457200">
              <a:buAutoNum type="arabicPeriod"/>
            </a:pPr>
            <a:r>
              <a:rPr lang="en-US" dirty="0" smtClean="0"/>
              <a:t>Buy reusable products.</a:t>
            </a:r>
          </a:p>
          <a:p>
            <a:pPr marL="457200" indent="-457200">
              <a:buAutoNum type="arabicPeriod"/>
            </a:pPr>
            <a:endParaRPr lang="en-US" dirty="0" smtClean="0"/>
          </a:p>
          <a:p>
            <a:pPr marL="457200" indent="-457200">
              <a:buAutoNum type="arabicPeriod"/>
            </a:pPr>
            <a:r>
              <a:rPr lang="en-US" dirty="0" smtClean="0"/>
              <a:t>Buy products that can be recycled and  make sure to recycle them.</a:t>
            </a:r>
          </a:p>
          <a:p>
            <a:pPr marL="457200" indent="-457200">
              <a:buAutoNum type="arabicPeriod"/>
            </a:pPr>
            <a:endParaRPr lang="en-US" dirty="0" smtClean="0"/>
          </a:p>
          <a:p>
            <a:pPr marL="457200" indent="-457200">
              <a:buAutoNum type="arabicPeriod"/>
            </a:pPr>
            <a:r>
              <a:rPr lang="en-US" dirty="0" smtClean="0"/>
              <a:t>Make sure your water faucets are turned off when you're not using them.</a:t>
            </a:r>
          </a:p>
          <a:p>
            <a:pPr marL="457200" indent="-457200">
              <a:buAutoNum type="arabicPeriod"/>
            </a:pPr>
            <a:endParaRPr lang="en-US" dirty="0" smtClean="0"/>
          </a:p>
          <a:p>
            <a:pPr marL="457200" indent="-457200">
              <a:buAutoNum type="arabicPeriod"/>
            </a:pPr>
            <a:r>
              <a:rPr lang="en-US" dirty="0"/>
              <a:t>Be creative- look opportunities to reduce trash!</a:t>
            </a:r>
            <a:endParaRPr lang="en-US" dirty="0" smtClean="0"/>
          </a:p>
        </p:txBody>
      </p:sp>
      <p:sp>
        <p:nvSpPr>
          <p:cNvPr id="3" name="Прямоугольник 2"/>
          <p:cNvSpPr/>
          <p:nvPr/>
        </p:nvSpPr>
        <p:spPr>
          <a:xfrm>
            <a:off x="251520" y="404664"/>
            <a:ext cx="8670066" cy="707886"/>
          </a:xfrm>
          <a:prstGeom prst="rect">
            <a:avLst/>
          </a:prstGeom>
        </p:spPr>
        <p:txBody>
          <a:bodyPr wrap="none">
            <a:spAutoFit/>
          </a:bodyPr>
          <a:lstStyle/>
          <a:p>
            <a:r>
              <a:rPr lang="en-US" sz="4000" dirty="0">
                <a:solidFill>
                  <a:schemeClr val="accent3">
                    <a:lumMod val="50000"/>
                  </a:schemeClr>
                </a:solidFill>
              </a:rPr>
              <a:t>Tips for the environmentally  aware</a:t>
            </a:r>
            <a:endParaRPr lang="ru-RU" sz="4000" dirty="0"/>
          </a:p>
        </p:txBody>
      </p:sp>
    </p:spTree>
    <p:extLst>
      <p:ext uri="{BB962C8B-B14F-4D97-AF65-F5344CB8AC3E}">
        <p14:creationId xmlns:p14="http://schemas.microsoft.com/office/powerpoint/2010/main" val="270666121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одзаголовок 3"/>
          <p:cNvSpPr>
            <a:spLocks noGrp="1"/>
          </p:cNvSpPr>
          <p:nvPr>
            <p:ph type="subTitle" idx="1"/>
          </p:nvPr>
        </p:nvSpPr>
        <p:spPr/>
        <p:txBody>
          <a:bodyPr/>
          <a:lstStyle/>
          <a:p>
            <a:endParaRPr lang="ru-RU" dirty="0"/>
          </a:p>
        </p:txBody>
      </p:sp>
      <p:sp>
        <p:nvSpPr>
          <p:cNvPr id="2" name="Заголовок 1"/>
          <p:cNvSpPr>
            <a:spLocks noGrp="1"/>
          </p:cNvSpPr>
          <p:nvPr>
            <p:ph type="ctrTitle"/>
          </p:nvPr>
        </p:nvSpPr>
        <p:spPr>
          <a:xfrm>
            <a:off x="817581" y="1228437"/>
            <a:ext cx="7175351" cy="3297382"/>
          </a:xfrm>
        </p:spPr>
        <p:txBody>
          <a:bodyPr/>
          <a:lstStyle/>
          <a:p>
            <a:pPr marL="182880" indent="0" algn="ctr">
              <a:buNone/>
            </a:pPr>
            <a:r>
              <a:rPr lang="en-US" dirty="0" smtClean="0">
                <a:solidFill>
                  <a:schemeClr val="accent3">
                    <a:lumMod val="50000"/>
                  </a:schemeClr>
                </a:solidFill>
              </a:rPr>
              <a:t>HOW LONG LITTER LASTS</a:t>
            </a:r>
            <a:endParaRPr lang="ru-RU" dirty="0">
              <a:solidFill>
                <a:schemeClr val="accent3">
                  <a:lumMod val="50000"/>
                </a:schemeClr>
              </a:solidFill>
            </a:endParaRPr>
          </a:p>
        </p:txBody>
      </p:sp>
      <p:pic>
        <p:nvPicPr>
          <p:cNvPr id="5" name="Рисунок 4" descr="http://im0-tub-ru.yandex.net/i?id=514153414-40-72&amp;n=21"/>
          <p:cNvPicPr/>
          <p:nvPr/>
        </p:nvPicPr>
        <p:blipFill>
          <a:blip r:embed="rId2"/>
          <a:srcRect/>
          <a:stretch>
            <a:fillRect/>
          </a:stretch>
        </p:blipFill>
        <p:spPr bwMode="auto">
          <a:xfrm>
            <a:off x="2555776" y="3953164"/>
            <a:ext cx="3600400" cy="2333356"/>
          </a:xfrm>
          <a:prstGeom prst="rect">
            <a:avLst/>
          </a:prstGeom>
          <a:noFill/>
          <a:ln w="9525">
            <a:noFill/>
            <a:miter lim="800000"/>
            <a:headEnd/>
            <a:tailEnd/>
          </a:ln>
        </p:spPr>
      </p:pic>
    </p:spTree>
    <p:extLst>
      <p:ext uri="{BB962C8B-B14F-4D97-AF65-F5344CB8AC3E}">
        <p14:creationId xmlns:p14="http://schemas.microsoft.com/office/powerpoint/2010/main" val="179077787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sz="quarter" idx="4294967295"/>
          </p:nvPr>
        </p:nvSpPr>
        <p:spPr>
          <a:xfrm>
            <a:off x="395536" y="1702574"/>
            <a:ext cx="4292352" cy="4423589"/>
          </a:xfrm>
        </p:spPr>
        <p:txBody>
          <a:bodyPr>
            <a:normAutofit/>
          </a:bodyPr>
          <a:lstStyle/>
          <a:p>
            <a:pPr marL="45720" indent="0">
              <a:buNone/>
            </a:pPr>
            <a:r>
              <a:rPr lang="en-US" dirty="0" smtClean="0">
                <a:solidFill>
                  <a:schemeClr val="accent3">
                    <a:lumMod val="50000"/>
                  </a:schemeClr>
                </a:solidFill>
              </a:rPr>
              <a:t>2-4 weeks</a:t>
            </a:r>
          </a:p>
          <a:p>
            <a:pPr marL="45720" indent="0">
              <a:buNone/>
            </a:pPr>
            <a:r>
              <a:rPr lang="en-US" dirty="0">
                <a:solidFill>
                  <a:schemeClr val="accent3">
                    <a:lumMod val="50000"/>
                  </a:schemeClr>
                </a:solidFill>
              </a:rPr>
              <a:t>a</a:t>
            </a:r>
            <a:r>
              <a:rPr lang="en-US" dirty="0" smtClean="0">
                <a:solidFill>
                  <a:schemeClr val="accent3">
                    <a:lumMod val="50000"/>
                  </a:schemeClr>
                </a:solidFill>
              </a:rPr>
              <a:t> year    	traffic ticket </a:t>
            </a:r>
            <a:endParaRPr lang="en-US" dirty="0">
              <a:solidFill>
                <a:schemeClr val="accent3">
                  <a:lumMod val="50000"/>
                </a:schemeClr>
              </a:solidFill>
            </a:endParaRPr>
          </a:p>
          <a:p>
            <a:pPr marL="45720" indent="0">
              <a:buNone/>
            </a:pPr>
            <a:r>
              <a:rPr lang="en-US" dirty="0" smtClean="0">
                <a:solidFill>
                  <a:schemeClr val="accent3">
                    <a:lumMod val="50000"/>
                  </a:schemeClr>
                </a:solidFill>
              </a:rPr>
              <a:t>3 months</a:t>
            </a:r>
            <a:endParaRPr lang="ru-RU" dirty="0">
              <a:solidFill>
                <a:schemeClr val="accent3">
                  <a:lumMod val="50000"/>
                </a:schemeClr>
              </a:solidFill>
            </a:endParaRPr>
          </a:p>
        </p:txBody>
      </p:sp>
      <p:sp>
        <p:nvSpPr>
          <p:cNvPr id="6" name="Объект 5"/>
          <p:cNvSpPr>
            <a:spLocks noGrp="1"/>
          </p:cNvSpPr>
          <p:nvPr>
            <p:ph sz="quarter" idx="4294967295"/>
          </p:nvPr>
        </p:nvSpPr>
        <p:spPr>
          <a:xfrm>
            <a:off x="467544" y="4365625"/>
            <a:ext cx="7388994" cy="1760538"/>
          </a:xfrm>
        </p:spPr>
        <p:txBody>
          <a:bodyPr>
            <a:normAutofit/>
          </a:bodyPr>
          <a:lstStyle/>
          <a:p>
            <a:pPr marL="45720" indent="0">
              <a:buNone/>
            </a:pPr>
            <a:r>
              <a:rPr lang="en-US" dirty="0" smtClean="0">
                <a:solidFill>
                  <a:schemeClr val="accent3">
                    <a:lumMod val="50000"/>
                  </a:schemeClr>
                </a:solidFill>
              </a:rPr>
              <a:t>2 months</a:t>
            </a:r>
          </a:p>
          <a:p>
            <a:pPr marL="45720" indent="0">
              <a:buNone/>
            </a:pPr>
            <a:r>
              <a:rPr lang="en-US" dirty="0" smtClean="0">
                <a:solidFill>
                  <a:schemeClr val="accent3">
                    <a:lumMod val="50000"/>
                  </a:schemeClr>
                </a:solidFill>
              </a:rPr>
              <a:t>15 days        banana peel	</a:t>
            </a:r>
          </a:p>
          <a:p>
            <a:pPr marL="45720" indent="0">
              <a:buNone/>
            </a:pPr>
            <a:r>
              <a:rPr lang="en-US" dirty="0" smtClean="0">
                <a:solidFill>
                  <a:schemeClr val="accent3">
                    <a:lumMod val="50000"/>
                  </a:schemeClr>
                </a:solidFill>
              </a:rPr>
              <a:t>6 months</a:t>
            </a:r>
            <a:endParaRPr lang="ru-RU" dirty="0">
              <a:solidFill>
                <a:schemeClr val="accent3">
                  <a:lumMod val="50000"/>
                </a:schemeClr>
              </a:solidFill>
            </a:endParaRPr>
          </a:p>
          <a:p>
            <a:pPr marL="45720" indent="0">
              <a:buNone/>
            </a:pPr>
            <a:endParaRPr lang="ru-RU" dirty="0"/>
          </a:p>
        </p:txBody>
      </p:sp>
      <p:sp>
        <p:nvSpPr>
          <p:cNvPr id="4" name="Прямоугольник 3"/>
          <p:cNvSpPr/>
          <p:nvPr/>
        </p:nvSpPr>
        <p:spPr>
          <a:xfrm>
            <a:off x="6444208" y="1944427"/>
            <a:ext cx="1764000" cy="738664"/>
          </a:xfrm>
          <a:prstGeom prst="rect">
            <a:avLst/>
          </a:prstGeom>
        </p:spPr>
        <p:txBody>
          <a:bodyPr wrap="square">
            <a:spAutoFit/>
          </a:bodyPr>
          <a:lstStyle/>
          <a:p>
            <a:endParaRPr lang="en-US" dirty="0" smtClean="0">
              <a:solidFill>
                <a:schemeClr val="bg2">
                  <a:lumMod val="25000"/>
                </a:schemeClr>
              </a:solidFill>
            </a:endParaRPr>
          </a:p>
          <a:p>
            <a:r>
              <a:rPr lang="en-US" sz="2400" dirty="0">
                <a:solidFill>
                  <a:schemeClr val="accent6"/>
                </a:solidFill>
              </a:rPr>
              <a:t>3</a:t>
            </a:r>
            <a:r>
              <a:rPr lang="en-US" sz="2400" dirty="0" smtClean="0">
                <a:solidFill>
                  <a:schemeClr val="accent6"/>
                </a:solidFill>
              </a:rPr>
              <a:t> months</a:t>
            </a: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6910262" y="4845126"/>
            <a:ext cx="2233738" cy="523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descr="C:\Users\Сергей\Desktop\traffic-ticket-california.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140953" y="1333242"/>
            <a:ext cx="2023146" cy="1961034"/>
          </a:xfrm>
          <a:prstGeom prst="rect">
            <a:avLst/>
          </a:prstGeom>
          <a:noFill/>
          <a:extLst>
            <a:ext uri="{909E8E84-426E-40DD-AFC4-6F175D3DCCD1}">
              <a14:hiddenFill xmlns:a14="http://schemas.microsoft.com/office/drawing/2010/main">
                <a:solidFill>
                  <a:srgbClr val="FFFFFF"/>
                </a:solidFill>
              </a14:hiddenFill>
            </a:ext>
          </a:extLst>
        </p:spPr>
      </p:pic>
      <p:sp>
        <p:nvSpPr>
          <p:cNvPr id="7" name="AutoShape 6" descr="data:image/jpeg;base64,/9j/4AAQSkZJRgABAQAAAQABAAD/2wCEAAkGBhQQERQUEhISERUSEhYXFBISFBAVGBUYFBQVFBQSEhQXGyceGBojGRQXHy8gIycpLCwsFR4xNTAqNSYrLCkBCQoKDgwOGg8PGiwiHyU0LCwsLCwsLCwvLy8sLCwsLywsKSwsLCosLy4sLCwsLCwsLCosLCwsLCwpLCwsLCwsLP/AABEIAMEBBQMBIgACEQEDEQH/xAAcAAEAAgMBAQEAAAAAAAAAAAAABAUCAwYBBwj/xAA3EAACAQIEBAMHBAEEAwEAAAAAAQIDEQQhMUEFElFhcYGRBiKhscHR8BMyUuFCM2Jy8RQWggf/xAAaAQEAAgMBAAAAAAAAAAAAAAAABAUCAwYB/8QALxEAAgIBAwIEBgEEAwAAAAAAAAECAxEEITEFEhMiQVEyYXGRsdHhI6HB8QYVUv/aAAwDAQACEQMRAD8A+4gAAAAAAAAAAAAAAAAAAGCqq9rq/S6v6HmQZgA9AAAAAAAAAAAAAAAAAAAAAAAAAAAAAAAAAAAAAAAAAAANGLxsaUbzdui3fZIw4jj1Rhd5v/FdX9jl7yqyc5u7fw7LsVmu16067Y7yJVGn8Td8EzFcUnWyXuRvpu/FknB0ly5a3ItKlYsMJNK6a1z/AD1KbTWTtu7rXyTLEoxxFEqhi2spev3JqZBcF49/ueRrOG119Oxf12uG0917kCUFLgng8Tuek00AAAAAAAAAAAAAAAAAAAAAAAAAAAAAAAAAAAAA1166hFyei/LI2FN7Rt2gtrv5ZfMj6m7wapWexsqh3zUSoxOKdafNLyXRdDdQhY1U6RIhG3fxOJc5WT75F08RXajdFG6ms0aYyM+e1n0J1TUWmRpbljGLWmaE1zLb86ClNW+p7Nb6fXxOh2cSF6keniv05O+a/NOjLGlWUldO6Oe4jWtf4/dEenVlFxkm01na+T7SXSxWPqa0ranvH8El6bvj3Lk6wEbA4+NWN1k94vVeP3JJf12RsipweUyvaaeGAAZngAAAAAAAAAAAAAAAAAAAAAAAAAAAAAAK7jdK8E+kvmixNWJpc8Wuq/6I+pr8WqUPdGyuXbNM52MTNoRXUM41LBbNnkZmVyPOdmbFIxjZ6HriWmAw6nC92mm1kbqmGktM/QicIrWk49VdeK/PgZcZ9oIYdWVpT/jfJX05nt4anSaaVUtOpyePR/Ur5qfidq3I2Kgo3lUi8uuSv0b0KTEcchd8qcnfbT1K7H8SqV5XnJy6LRLwRHpU7lHq413Ltfw8/N/Unwi0t+SeuMVG04JQa0au36/0WH/smItdyiv/AIRUyo+7bS7WayInFcJy05S55J2urt2Wzy73sRa75VeSmTivkZuqL3aLen7e1VJpwU7LNq3VJLbMlL/9LpxfLVpOD3XPB/DbzZ84wvFHQ51Dlc/dedlFttXS8mvRlXxLilXE4hKUqa93NJPlTtZWW7byv1v0Oj0r1DeXLy+/LyQ7IV8YP0FwjjFLF01Uoy5ottd01rGS2f3Jp8T9h/aKeArxVT/SryUaiVrQdsqiXjJJvdR8D7YXEJZRBnHtYABmYAAAAAAAAAAAAAAAAAAAAAAAAAAAFHj6fLN98/Ui1JWLjimG5o3WsfluUFWpY5DqNTpsfs90WunffFGuvMyVXIhYnEZEeGP9226yKSM25YRO7VgnYriTptcjtLr0/sppycnvJ7/9klUXJ5kiFKxPy4RwYdpAlg52ytfvdrzsTMNgba5/mhKpwyz9F8jZTavb4GiTctmZcGVLDrp8jLEYVSVno9vob4I28p4qVg1Obyc9U4NTlTlTlFZp2dlddGmcXiaNOjNRnFKcPdjKbTb5ndWVtL5/mX0rEQvkQsX7MUcQ4SqRblB+602n4XWxY9P1bok4S3TNd0FNJ+pyOA9lpY6dN08kv3yd+XOOdusr3yWSVt9fseEoclOEL83LCMbveySv8CDwXBKCySSS5YpaJLWxaHT6VynHxJevH0K26Sz2r0AAJZoAAAAAAAAAAAAAAAAAAAAAAAAAAABz3GOFNXlDT5dvA6E1VsTGOrXhv6ETV0V3V4s2+ZupslCWYny3H4+VOUY1ITz5vfinJLleV+VZXV35E3BYdvOSt0X1Z0nE5Rn+2mo9939EVap2fS2xyE1VTJqG/wAy5g3NZZmomubs7/nib4xNn/j31Icpyk9jZlIjUk3m9Ox7Jxk0nG/K7p663WXTLcmwwiRtVJdLG+FUvUwdiPKUbJGcp5DQweeRuawsI08vIp0+bU3VKigjCVVRyWfh9SPNtvO5rdsaVhbyCi5PfgscPx5RSTp6fxf0ZOo8YpS/y5X0ll8dDmakZXysl3uZOkSqutXw2lhr6Y/BjLSVy42OwUr6ZnpyFDETp/tbj22fii2wntAtKit/uWnmtUXem6xRdtLyv58fch2aScd47lyDGnUUldNNPdGRcJ5IYAAAAAAAAAAAAAAAAAABqxGIjBXk7fXsijxfFpTyj7q6bvxZD1Osr0683PsbqqZWccFvX4lCGTln0WZCq8c/hHzf2RVqPXcyUEUVvVL57R8pOjpq487m2fEJy1k12X9GtSd/zP7B5eB5Kp2Kyds5PM5Nm9RS4QlBvpt/ZGq0iQquuR5NXItiUlsZxbRopIlRNKj0NsJCry8ie5t0DZ7y5XZhOpYmOWF8jVyJySV3n2QSb0yX5uaHnqWnCK8EuWVk75N79rmWnjG+arcu3/Is8kcpZNMMFJ7EmHCW+iLVHp0NfSaI87lfLUyfBVrg/dHr4R3RZg3f9bpv/Jj48/cqZcIfZkDG8JlZ8vuvZtXXmt/U6UEe3o2nnxsZx1U4nzzC+0FbCStiIOln/qRUp0J93JZ03/yt4s7bhfFoYiN4tX3V0/NPddzbXwUZrNLxKqrwl0mp00k1pbTwa6GmMNRoXmK7oeqXp9F/ODZKddy32kXoMKUm4ptWbSuumWhmXyeVkggAHoAAAAAAAAABoxmLVON35LqbKtVRTbdkjmMbjHUm3t/j4EDXataeG3xPj9kiinxHvwY4zFTqO7z7aJI8jHs9PxXMoRNyOTebJd0nuy1yorCMM7ZW88jFe4ks3d2X7nrnm/qZmdz3Bhk1/p2+oaNhlGnfQxcc8DuxyR5QPI3Lehwq/wC7LsS4YCC2uTKuk32b/D9f0aZaqK25KKFO5YYThd85ZLoWcKMVokjMtNP0iEH3Wvu/BGnqW9o7EfE4VShypWtoUNWNsmdMRcVgFPszZ1HQO9KVfK9PdGNF3Zszm5Oxg6pYYjh0o9yDUoWeascfdTZU8STX1LWE4yJGE41Knk/ej0e3gy5wnGadTSXK+ksvic06JplQJem6vqdPs/NH2f7MbNLXZvwzuEz043CY+pS/bJ2/i816F1g/aOEsprkfXVf0dJpes6e7aT7X8+Pv+8Ffbo7IbrdFwDGnUUldNNdVmZFwnndEMAA9AAAAAAAAAAAAAAABS+0dfKMVK13d27aL5lTGi5b29foS+MT5q7zfupKy8L5+oorI5PXPxb5Z9Ni3p8laMoUrHjNsnZXNTZplFJYCeQYyMrnsY3I099jLgzw9FydkXOGwqgur6nmDw3JHu9fsSDptBoFTFTn8X4K665zeFwAAWpHAAAAAAPHG+pHq4GMu3yJINc64WLElkyUmuClxHCmtPhmV9XDNarzOqNVTDRlqvMpNT0Sue9bw/wCxLr1cl8Ryf6RrnROjr8IT0+xW18BKP9nPX9Mvo5jle6J1epjL1K+hXnTd4Sa/N1uW2E9pNqsbf7o/VFdOlbVGqdM06fW6jSv+nLb2fH2/RsnXXb8SOuw+MhUV4SUvDbxWxuOHVNxfNFuLW6yLfAe0TWVXNfzS0/5LfyOl0fXarX23Ltfv6fwV9uilHeG50INdGvGavFqSe6dzYdAmmsogAAHoAAAAAAAAAOZ4i1+vU7ct/OKMqTNvF8NatzfzivWN18rGqDOU1Me2+WfctoPNaNlV5Gpy/EbKmhopw6/G5GsluZRWxsSJ3DKF5X6fPYhXLrh9O0F3z+xJ6fUrb1nhbmi+XbEkgA6srgAAAAAAAAAAAAAAAeON9T0AEWrw+MtrEGtwXp8C4BBv6fp7viibo3TjwzmKvDpR/vIiVsM1qmdi0aamDi9reGRR3/8AHYveqePqSoa1r4kchQxM6EuaDt1Wz8UdXwviKrw5krZ2kujW3xT8yLieCJ6WfwfqQcDgqmGq8yjKUJ5Silp0ktnb5NjQQ1egs8O1Zg/bfHz/AGe3Ou6OY8nRgA6orgAAAAAAAACFxbCudN8v7ou6721Xmilw873vdNPNPVPodOVHFMBaf6sd0ozXW2j+hVdQ03cvFjyiXp7ceRkdowcTOnK6EjnbJY5JeTCELu3U6GMbK3QpuHxvUXbP0Louuiw/pys93j7f7IeplukAAXpFAAAAAAAAAAAAAAAAAAAAAAAAAAAAAAAAAAAAAAAAAAItbARbusm+mnoaXwzuiwBDs0NFj7pR3NitkvUi4TAKm273bSXgSgCRVVCqPbBYRjKTk8sAA2GIAAAAAAAAAAAAAAAAAAAAAAAAAAAAAAAAAAAAAAAAAAAAAAAAAAAAAAAAAAAAAAAAAAAAAAAAAAAAAAAAAAAB/9k="/>
          <p:cNvSpPr>
            <a:spLocks noChangeAspect="1" noChangeArrowheads="1"/>
          </p:cNvSpPr>
          <p:nvPr/>
        </p:nvSpPr>
        <p:spPr bwMode="auto">
          <a:xfrm>
            <a:off x="155575" y="-876300"/>
            <a:ext cx="2486025" cy="183832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pic>
        <p:nvPicPr>
          <p:cNvPr id="1031" name="Picture 7" descr="C:\Users\Сергей\Desktop\-banana-peel.jp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3995936" y="4293096"/>
            <a:ext cx="2562606" cy="12742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736284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27"/>
                                        </p:tgtEl>
                                        <p:attrNameLst>
                                          <p:attrName>style.visibility</p:attrName>
                                        </p:attrNameLst>
                                      </p:cBhvr>
                                      <p:to>
                                        <p:strVal val="visible"/>
                                      </p:to>
                                    </p:set>
                                    <p:animEffect transition="in" filter="fade">
                                      <p:cBhvr>
                                        <p:cTn id="12" dur="500"/>
                                        <p:tgtEl>
                                          <p:spTgt spid="10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38328"/>
            <a:ext cx="8229600" cy="210352"/>
          </a:xfrm>
        </p:spPr>
        <p:txBody>
          <a:bodyPr>
            <a:normAutofit fontScale="90000"/>
          </a:bodyPr>
          <a:lstStyle/>
          <a:p>
            <a:pPr marL="0" indent="0">
              <a:buNone/>
            </a:pPr>
            <a:endParaRPr lang="ru-RU" dirty="0"/>
          </a:p>
        </p:txBody>
      </p:sp>
      <p:sp>
        <p:nvSpPr>
          <p:cNvPr id="3" name="Объект 2"/>
          <p:cNvSpPr>
            <a:spLocks noGrp="1"/>
          </p:cNvSpPr>
          <p:nvPr>
            <p:ph sz="quarter" idx="13"/>
          </p:nvPr>
        </p:nvSpPr>
        <p:spPr>
          <a:xfrm>
            <a:off x="971600" y="3983711"/>
            <a:ext cx="7560840" cy="2448272"/>
          </a:xfrm>
        </p:spPr>
        <p:txBody>
          <a:bodyPr/>
          <a:lstStyle/>
          <a:p>
            <a:pPr marL="45720" indent="0">
              <a:buNone/>
            </a:pPr>
            <a:r>
              <a:rPr lang="en-US" b="1" dirty="0" smtClean="0">
                <a:solidFill>
                  <a:schemeClr val="accent3">
                    <a:lumMod val="50000"/>
                  </a:schemeClr>
                </a:solidFill>
              </a:rPr>
              <a:t>1 year</a:t>
            </a:r>
          </a:p>
          <a:p>
            <a:pPr marL="45720" indent="0">
              <a:buNone/>
            </a:pPr>
            <a:r>
              <a:rPr lang="en-US" b="1" dirty="0" smtClean="0">
                <a:solidFill>
                  <a:schemeClr val="accent3">
                    <a:lumMod val="50000"/>
                  </a:schemeClr>
                </a:solidFill>
              </a:rPr>
              <a:t>6 months	wool sock</a:t>
            </a:r>
            <a:r>
              <a:rPr lang="en-US" b="1" dirty="0">
                <a:solidFill>
                  <a:schemeClr val="accent3">
                    <a:lumMod val="50000"/>
                  </a:schemeClr>
                </a:solidFill>
              </a:rPr>
              <a:t> </a:t>
            </a:r>
            <a:endParaRPr lang="en-US" b="1" dirty="0" smtClean="0">
              <a:solidFill>
                <a:schemeClr val="accent3">
                  <a:lumMod val="50000"/>
                </a:schemeClr>
              </a:solidFill>
            </a:endParaRPr>
          </a:p>
          <a:p>
            <a:pPr marL="45720" indent="0">
              <a:buNone/>
            </a:pPr>
            <a:r>
              <a:rPr lang="en-US" b="1" dirty="0">
                <a:solidFill>
                  <a:schemeClr val="accent3">
                    <a:lumMod val="50000"/>
                  </a:schemeClr>
                </a:solidFill>
              </a:rPr>
              <a:t>5</a:t>
            </a:r>
            <a:r>
              <a:rPr lang="en-US" b="1" dirty="0" smtClean="0">
                <a:solidFill>
                  <a:schemeClr val="accent3">
                    <a:lumMod val="50000"/>
                  </a:schemeClr>
                </a:solidFill>
              </a:rPr>
              <a:t> years</a:t>
            </a:r>
            <a:endParaRPr lang="ru-RU" b="1" dirty="0">
              <a:solidFill>
                <a:schemeClr val="accent3">
                  <a:lumMod val="50000"/>
                </a:schemeClr>
              </a:solidFill>
            </a:endParaRPr>
          </a:p>
        </p:txBody>
      </p:sp>
      <p:sp>
        <p:nvSpPr>
          <p:cNvPr id="4" name="Объект 3"/>
          <p:cNvSpPr>
            <a:spLocks noGrp="1"/>
          </p:cNvSpPr>
          <p:nvPr>
            <p:ph sz="quarter" idx="14"/>
          </p:nvPr>
        </p:nvSpPr>
        <p:spPr>
          <a:xfrm>
            <a:off x="612775" y="4005064"/>
            <a:ext cx="7919665" cy="2376264"/>
          </a:xfrm>
        </p:spPr>
        <p:txBody>
          <a:bodyPr/>
          <a:lstStyle/>
          <a:p>
            <a:pPr marL="45720" indent="0">
              <a:buNone/>
            </a:pPr>
            <a:endParaRPr lang="en-US" dirty="0" smtClean="0"/>
          </a:p>
          <a:p>
            <a:pPr marL="45720" indent="0">
              <a:buNone/>
            </a:pPr>
            <a:endParaRPr lang="ru-RU" dirty="0"/>
          </a:p>
        </p:txBody>
      </p:sp>
      <p:sp>
        <p:nvSpPr>
          <p:cNvPr id="5" name="Прямоугольник 4"/>
          <p:cNvSpPr/>
          <p:nvPr/>
        </p:nvSpPr>
        <p:spPr>
          <a:xfrm>
            <a:off x="7308302" y="4571868"/>
            <a:ext cx="1512169" cy="461665"/>
          </a:xfrm>
          <a:prstGeom prst="rect">
            <a:avLst/>
          </a:prstGeom>
          <a:noFill/>
        </p:spPr>
        <p:txBody>
          <a:bodyPr wrap="square">
            <a:spAutoFit/>
          </a:bodyPr>
          <a:lstStyle/>
          <a:p>
            <a:r>
              <a:rPr lang="en-US" sz="2400" dirty="0">
                <a:solidFill>
                  <a:schemeClr val="accent6"/>
                </a:solidFill>
              </a:rPr>
              <a:t>1 year</a:t>
            </a:r>
            <a:endParaRPr lang="ru-RU" sz="2400" dirty="0">
              <a:solidFill>
                <a:schemeClr val="accent6"/>
              </a:solidFill>
            </a:endParaRPr>
          </a:p>
        </p:txBody>
      </p:sp>
      <p:pic>
        <p:nvPicPr>
          <p:cNvPr id="2051" name="Picture 3" descr="C:\Users\Сергей\Desktop\ragg-wool-socks.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269935" y="4005062"/>
            <a:ext cx="2094039" cy="2094039"/>
          </a:xfrm>
          <a:prstGeom prst="rect">
            <a:avLst/>
          </a:prstGeom>
          <a:noFill/>
          <a:extLst>
            <a:ext uri="{909E8E84-426E-40DD-AFC4-6F175D3DCCD1}">
              <a14:hiddenFill xmlns:a14="http://schemas.microsoft.com/office/drawing/2010/main">
                <a:solidFill>
                  <a:srgbClr val="FFFFFF"/>
                </a:solidFill>
              </a14:hiddenFill>
            </a:ext>
          </a:extLst>
        </p:spPr>
      </p:pic>
      <p:sp>
        <p:nvSpPr>
          <p:cNvPr id="6" name="AutoShape 5"/>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7" name="AutoShape 7"/>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9" name="Прямоугольник 8"/>
          <p:cNvSpPr/>
          <p:nvPr/>
        </p:nvSpPr>
        <p:spPr>
          <a:xfrm>
            <a:off x="1043608" y="1901713"/>
            <a:ext cx="4141166" cy="1107996"/>
          </a:xfrm>
          <a:prstGeom prst="rect">
            <a:avLst/>
          </a:prstGeom>
        </p:spPr>
        <p:txBody>
          <a:bodyPr wrap="square">
            <a:spAutoFit/>
          </a:bodyPr>
          <a:lstStyle/>
          <a:p>
            <a:r>
              <a:rPr lang="en-US" sz="2200" dirty="0">
                <a:solidFill>
                  <a:schemeClr val="accent3">
                    <a:lumMod val="50000"/>
                  </a:schemeClr>
                </a:solidFill>
              </a:rPr>
              <a:t>5 years</a:t>
            </a:r>
          </a:p>
          <a:p>
            <a:r>
              <a:rPr lang="en-US" sz="2200" dirty="0">
                <a:solidFill>
                  <a:schemeClr val="accent3">
                    <a:lumMod val="50000"/>
                  </a:schemeClr>
                </a:solidFill>
              </a:rPr>
              <a:t>1 </a:t>
            </a:r>
            <a:r>
              <a:rPr lang="en-US" sz="2200" dirty="0" smtClean="0">
                <a:solidFill>
                  <a:schemeClr val="accent3">
                    <a:lumMod val="50000"/>
                  </a:schemeClr>
                </a:solidFill>
              </a:rPr>
              <a:t>year</a:t>
            </a:r>
            <a:r>
              <a:rPr lang="en-US" sz="2200" dirty="0">
                <a:solidFill>
                  <a:schemeClr val="accent3">
                    <a:lumMod val="50000"/>
                  </a:schemeClr>
                </a:solidFill>
              </a:rPr>
              <a:t>	</a:t>
            </a:r>
            <a:r>
              <a:rPr lang="en-US" sz="2200" dirty="0" smtClean="0">
                <a:solidFill>
                  <a:schemeClr val="accent3">
                    <a:lumMod val="50000"/>
                  </a:schemeClr>
                </a:solidFill>
              </a:rPr>
              <a:t>         wax </a:t>
            </a:r>
            <a:r>
              <a:rPr lang="en-US" sz="2200" dirty="0">
                <a:solidFill>
                  <a:schemeClr val="accent3">
                    <a:lumMod val="50000"/>
                  </a:schemeClr>
                </a:solidFill>
              </a:rPr>
              <a:t>paper cup </a:t>
            </a:r>
          </a:p>
          <a:p>
            <a:r>
              <a:rPr lang="en-US" sz="2200" dirty="0">
                <a:solidFill>
                  <a:schemeClr val="accent3">
                    <a:lumMod val="50000"/>
                  </a:schemeClr>
                </a:solidFill>
              </a:rPr>
              <a:t>3 years</a:t>
            </a:r>
            <a:endParaRPr lang="ru-RU" sz="2200" dirty="0">
              <a:solidFill>
                <a:schemeClr val="accent3">
                  <a:lumMod val="50000"/>
                </a:schemeClr>
              </a:solidFill>
            </a:endParaRPr>
          </a:p>
        </p:txBody>
      </p:sp>
      <p:pic>
        <p:nvPicPr>
          <p:cNvPr id="12" name="Picture 2" descr="C:\Users\Сергей\Desktop\images.jpe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889089" y="1569104"/>
            <a:ext cx="1680879" cy="1680879"/>
          </a:xfrm>
          <a:prstGeom prst="rect">
            <a:avLst/>
          </a:prstGeom>
          <a:noFill/>
          <a:extLst>
            <a:ext uri="{909E8E84-426E-40DD-AFC4-6F175D3DCCD1}">
              <a14:hiddenFill xmlns:a14="http://schemas.microsoft.com/office/drawing/2010/main">
                <a:solidFill>
                  <a:srgbClr val="FFFFFF"/>
                </a:solidFill>
              </a14:hiddenFill>
            </a:ext>
          </a:extLst>
        </p:spPr>
      </p:pic>
      <p:sp>
        <p:nvSpPr>
          <p:cNvPr id="10" name="Прямоугольник 9"/>
          <p:cNvSpPr/>
          <p:nvPr/>
        </p:nvSpPr>
        <p:spPr>
          <a:xfrm>
            <a:off x="7308303" y="2178712"/>
            <a:ext cx="1167307" cy="461665"/>
          </a:xfrm>
          <a:prstGeom prst="rect">
            <a:avLst/>
          </a:prstGeom>
        </p:spPr>
        <p:txBody>
          <a:bodyPr wrap="none">
            <a:spAutoFit/>
          </a:bodyPr>
          <a:lstStyle/>
          <a:p>
            <a:r>
              <a:rPr lang="en-US" sz="2400" dirty="0">
                <a:solidFill>
                  <a:schemeClr val="accent6"/>
                </a:solidFill>
              </a:rPr>
              <a:t>5 years</a:t>
            </a:r>
            <a:endParaRPr lang="ru-RU" sz="2400" dirty="0">
              <a:solidFill>
                <a:schemeClr val="accent6"/>
              </a:solidFill>
            </a:endParaRPr>
          </a:p>
        </p:txBody>
      </p:sp>
    </p:spTree>
    <p:extLst>
      <p:ext uri="{BB962C8B-B14F-4D97-AF65-F5344CB8AC3E}">
        <p14:creationId xmlns:p14="http://schemas.microsoft.com/office/powerpoint/2010/main" val="9101472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076056" y="4398548"/>
            <a:ext cx="1781175" cy="1504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оловок 1"/>
          <p:cNvSpPr>
            <a:spLocks noGrp="1"/>
          </p:cNvSpPr>
          <p:nvPr>
            <p:ph type="title"/>
          </p:nvPr>
        </p:nvSpPr>
        <p:spPr>
          <a:xfrm>
            <a:off x="0" y="-3123728"/>
            <a:ext cx="8229600" cy="1252728"/>
          </a:xfrm>
        </p:spPr>
        <p:txBody>
          <a:bodyPr/>
          <a:lstStyle/>
          <a:p>
            <a:endParaRPr lang="ru-RU" dirty="0"/>
          </a:p>
        </p:txBody>
      </p:sp>
      <p:sp>
        <p:nvSpPr>
          <p:cNvPr id="4" name="Объект 3"/>
          <p:cNvSpPr>
            <a:spLocks noGrp="1"/>
          </p:cNvSpPr>
          <p:nvPr>
            <p:ph sz="quarter" idx="14"/>
          </p:nvPr>
        </p:nvSpPr>
        <p:spPr>
          <a:xfrm>
            <a:off x="827584" y="4653136"/>
            <a:ext cx="7639760" cy="1689368"/>
          </a:xfrm>
        </p:spPr>
        <p:txBody>
          <a:bodyPr>
            <a:normAutofit/>
          </a:bodyPr>
          <a:lstStyle/>
          <a:p>
            <a:pPr marL="45720" indent="0">
              <a:buNone/>
            </a:pPr>
            <a:r>
              <a:rPr lang="en-US" dirty="0" smtClean="0">
                <a:solidFill>
                  <a:schemeClr val="accent3">
                    <a:lumMod val="50000"/>
                  </a:schemeClr>
                </a:solidFill>
              </a:rPr>
              <a:t>1 year</a:t>
            </a:r>
          </a:p>
          <a:p>
            <a:pPr marL="45720" indent="0">
              <a:buNone/>
            </a:pPr>
            <a:r>
              <a:rPr lang="en-US" dirty="0" smtClean="0">
                <a:solidFill>
                  <a:schemeClr val="accent3">
                    <a:lumMod val="50000"/>
                  </a:schemeClr>
                </a:solidFill>
              </a:rPr>
              <a:t>5 years	painted wooden stake </a:t>
            </a:r>
          </a:p>
          <a:p>
            <a:pPr marL="45720" indent="0">
              <a:buNone/>
            </a:pPr>
            <a:r>
              <a:rPr lang="en-US" dirty="0" smtClean="0">
                <a:solidFill>
                  <a:schemeClr val="accent3">
                    <a:lumMod val="50000"/>
                  </a:schemeClr>
                </a:solidFill>
              </a:rPr>
              <a:t>13 years</a:t>
            </a:r>
            <a:endParaRPr lang="ru-RU" dirty="0">
              <a:solidFill>
                <a:schemeClr val="accent3">
                  <a:lumMod val="50000"/>
                </a:schemeClr>
              </a:solidFill>
            </a:endParaRPr>
          </a:p>
        </p:txBody>
      </p:sp>
      <p:sp>
        <p:nvSpPr>
          <p:cNvPr id="7" name="Прямоугольник 6"/>
          <p:cNvSpPr/>
          <p:nvPr/>
        </p:nvSpPr>
        <p:spPr>
          <a:xfrm>
            <a:off x="7020272" y="5151023"/>
            <a:ext cx="1515158" cy="461665"/>
          </a:xfrm>
          <a:prstGeom prst="rect">
            <a:avLst/>
          </a:prstGeom>
        </p:spPr>
        <p:txBody>
          <a:bodyPr wrap="none">
            <a:spAutoFit/>
          </a:bodyPr>
          <a:lstStyle/>
          <a:p>
            <a:r>
              <a:rPr lang="en-US" sz="2400" dirty="0" smtClean="0">
                <a:solidFill>
                  <a:schemeClr val="accent6"/>
                </a:solidFill>
              </a:rPr>
              <a:t>  13 </a:t>
            </a:r>
            <a:r>
              <a:rPr lang="en-US" sz="2400" dirty="0">
                <a:solidFill>
                  <a:schemeClr val="accent6"/>
                </a:solidFill>
              </a:rPr>
              <a:t>years</a:t>
            </a:r>
            <a:endParaRPr lang="ru-RU" sz="2400" dirty="0">
              <a:solidFill>
                <a:schemeClr val="accent6"/>
              </a:solidFill>
            </a:endParaRPr>
          </a:p>
        </p:txBody>
      </p:sp>
      <p:sp>
        <p:nvSpPr>
          <p:cNvPr id="9" name="Объект 8"/>
          <p:cNvSpPr>
            <a:spLocks noGrp="1"/>
          </p:cNvSpPr>
          <p:nvPr>
            <p:ph sz="quarter" idx="13"/>
          </p:nvPr>
        </p:nvSpPr>
        <p:spPr>
          <a:xfrm>
            <a:off x="764817" y="652287"/>
            <a:ext cx="7128791" cy="3474720"/>
          </a:xfrm>
        </p:spPr>
        <p:txBody>
          <a:bodyPr/>
          <a:lstStyle/>
          <a:p>
            <a:pPr marL="45720" indent="0">
              <a:buNone/>
            </a:pPr>
            <a:endParaRPr lang="en-US" dirty="0" smtClean="0"/>
          </a:p>
          <a:p>
            <a:pPr marL="45720" indent="0">
              <a:buNone/>
            </a:pPr>
            <a:endParaRPr lang="en-US" dirty="0"/>
          </a:p>
          <a:p>
            <a:pPr marL="45720" indent="0">
              <a:buNone/>
            </a:pPr>
            <a:r>
              <a:rPr lang="en-US" dirty="0">
                <a:solidFill>
                  <a:schemeClr val="accent3">
                    <a:lumMod val="50000"/>
                  </a:schemeClr>
                </a:solidFill>
              </a:rPr>
              <a:t>1</a:t>
            </a:r>
            <a:r>
              <a:rPr lang="en-US" dirty="0" smtClean="0">
                <a:solidFill>
                  <a:schemeClr val="accent3">
                    <a:lumMod val="50000"/>
                  </a:schemeClr>
                </a:solidFill>
              </a:rPr>
              <a:t> year</a:t>
            </a:r>
          </a:p>
          <a:p>
            <a:pPr marL="45720" indent="0">
              <a:buNone/>
            </a:pPr>
            <a:r>
              <a:rPr lang="en-US" dirty="0" smtClean="0">
                <a:solidFill>
                  <a:schemeClr val="accent3">
                    <a:lumMod val="50000"/>
                  </a:schemeClr>
                </a:solidFill>
              </a:rPr>
              <a:t>4 years	wooden stake</a:t>
            </a:r>
          </a:p>
          <a:p>
            <a:pPr marL="45720" indent="0">
              <a:buNone/>
            </a:pPr>
            <a:r>
              <a:rPr lang="en-US" dirty="0" smtClean="0">
                <a:solidFill>
                  <a:schemeClr val="accent3">
                    <a:lumMod val="50000"/>
                  </a:schemeClr>
                </a:solidFill>
              </a:rPr>
              <a:t>13 years</a:t>
            </a:r>
            <a:endParaRPr lang="ru-RU" dirty="0" smtClean="0">
              <a:solidFill>
                <a:schemeClr val="accent3">
                  <a:lumMod val="50000"/>
                </a:schemeClr>
              </a:solidFill>
            </a:endParaRPr>
          </a:p>
          <a:p>
            <a:endParaRPr lang="ru-RU" dirty="0"/>
          </a:p>
        </p:txBody>
      </p:sp>
      <p:pic>
        <p:nvPicPr>
          <p:cNvPr id="14" name="Picture 8" descr="C:\Users\Сергей\Desktop\wooden stake.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076056" y="1542256"/>
            <a:ext cx="1694783" cy="1694783"/>
          </a:xfrm>
          <a:prstGeom prst="rect">
            <a:avLst/>
          </a:prstGeom>
          <a:noFill/>
          <a:extLst>
            <a:ext uri="{909E8E84-426E-40DD-AFC4-6F175D3DCCD1}">
              <a14:hiddenFill xmlns:a14="http://schemas.microsoft.com/office/drawing/2010/main">
                <a:solidFill>
                  <a:srgbClr val="FFFFFF"/>
                </a:solidFill>
              </a14:hiddenFill>
            </a:ext>
          </a:extLst>
        </p:spPr>
      </p:pic>
      <p:sp>
        <p:nvSpPr>
          <p:cNvPr id="11" name="Прямоугольник 10"/>
          <p:cNvSpPr/>
          <p:nvPr/>
        </p:nvSpPr>
        <p:spPr>
          <a:xfrm>
            <a:off x="7300613" y="2020315"/>
            <a:ext cx="1159819" cy="461665"/>
          </a:xfrm>
          <a:prstGeom prst="rect">
            <a:avLst/>
          </a:prstGeom>
        </p:spPr>
        <p:txBody>
          <a:bodyPr wrap="square">
            <a:spAutoFit/>
          </a:bodyPr>
          <a:lstStyle/>
          <a:p>
            <a:r>
              <a:rPr lang="en-US" sz="2400" dirty="0">
                <a:solidFill>
                  <a:schemeClr val="accent6"/>
                </a:solidFill>
              </a:rPr>
              <a:t>4 years</a:t>
            </a:r>
            <a:endParaRPr lang="ru-RU" sz="2400" dirty="0">
              <a:solidFill>
                <a:schemeClr val="accent6"/>
              </a:solidFill>
            </a:endParaRPr>
          </a:p>
        </p:txBody>
      </p:sp>
    </p:spTree>
    <p:extLst>
      <p:ext uri="{BB962C8B-B14F-4D97-AF65-F5344CB8AC3E}">
        <p14:creationId xmlns:p14="http://schemas.microsoft.com/office/powerpoint/2010/main" val="8756522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http://basik.ru/images/lakes_and_rivers/short.jpg"/>
          <p:cNvPicPr>
            <a:picLocks noChangeAspect="1" noChangeArrowheads="1"/>
          </p:cNvPicPr>
          <p:nvPr/>
        </p:nvPicPr>
        <p:blipFill>
          <a:blip r:embed="rId2" cstate="print"/>
          <a:srcRect/>
          <a:stretch>
            <a:fillRect/>
          </a:stretch>
        </p:blipFill>
        <p:spPr bwMode="auto">
          <a:xfrm>
            <a:off x="2555776" y="1395442"/>
            <a:ext cx="3888432" cy="4320480"/>
          </a:xfrm>
          <a:prstGeom prst="rect">
            <a:avLst/>
          </a:prstGeom>
          <a:noFill/>
        </p:spPr>
      </p:pic>
      <p:sp>
        <p:nvSpPr>
          <p:cNvPr id="3" name="Заголовок 2"/>
          <p:cNvSpPr>
            <a:spLocks noGrp="1"/>
          </p:cNvSpPr>
          <p:nvPr>
            <p:ph type="title" idx="4294967295"/>
          </p:nvPr>
        </p:nvSpPr>
        <p:spPr>
          <a:xfrm>
            <a:off x="0" y="252413"/>
            <a:ext cx="6511925" cy="1143000"/>
          </a:xfrm>
        </p:spPr>
        <p:txBody>
          <a:bodyPr/>
          <a:lstStyle/>
          <a:p>
            <a:pPr marL="0" indent="0">
              <a:buNone/>
            </a:pPr>
            <a:r>
              <a:rPr lang="en-US" sz="4800" dirty="0">
                <a:solidFill>
                  <a:srgbClr val="00B050"/>
                </a:solidFill>
              </a:rPr>
              <a:t/>
            </a:r>
            <a:br>
              <a:rPr lang="en-US" sz="4800" dirty="0">
                <a:solidFill>
                  <a:srgbClr val="00B050"/>
                </a:solidFill>
              </a:rPr>
            </a:br>
            <a:endParaRPr lang="ru-RU" dirty="0"/>
          </a:p>
        </p:txBody>
      </p:sp>
      <p:sp>
        <p:nvSpPr>
          <p:cNvPr id="4" name="Прямоугольник 3"/>
          <p:cNvSpPr/>
          <p:nvPr/>
        </p:nvSpPr>
        <p:spPr>
          <a:xfrm>
            <a:off x="2281651" y="476671"/>
            <a:ext cx="4254691" cy="646331"/>
          </a:xfrm>
          <a:prstGeom prst="rect">
            <a:avLst/>
          </a:prstGeom>
        </p:spPr>
        <p:txBody>
          <a:bodyPr wrap="none">
            <a:spAutoFit/>
          </a:bodyPr>
          <a:lstStyle/>
          <a:p>
            <a:r>
              <a:rPr lang="en-US" sz="3600" dirty="0">
                <a:solidFill>
                  <a:schemeClr val="accent3">
                    <a:lumMod val="50000"/>
                  </a:schemeClr>
                </a:solidFill>
              </a:rPr>
              <a:t>Do you love nature?</a:t>
            </a:r>
            <a:endParaRPr lang="ru-RU" sz="3600" dirty="0">
              <a:solidFill>
                <a:schemeClr val="accent3">
                  <a:lumMod val="50000"/>
                </a:schemeClr>
              </a:solidFill>
            </a:endParaRPr>
          </a:p>
        </p:txBody>
      </p:sp>
    </p:spTree>
    <p:extLst>
      <p:ext uri="{BB962C8B-B14F-4D97-AF65-F5344CB8AC3E}">
        <p14:creationId xmlns:p14="http://schemas.microsoft.com/office/powerpoint/2010/main" val="390816852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261500"/>
            <a:ext cx="8229600" cy="1252728"/>
          </a:xfrm>
        </p:spPr>
        <p:txBody>
          <a:bodyPr/>
          <a:lstStyle/>
          <a:p>
            <a:endParaRPr lang="ru-RU" dirty="0"/>
          </a:p>
        </p:txBody>
      </p:sp>
      <p:sp>
        <p:nvSpPr>
          <p:cNvPr id="3" name="Объект 2"/>
          <p:cNvSpPr>
            <a:spLocks noGrp="1"/>
          </p:cNvSpPr>
          <p:nvPr>
            <p:ph sz="quarter" idx="13"/>
          </p:nvPr>
        </p:nvSpPr>
        <p:spPr>
          <a:xfrm>
            <a:off x="395536" y="4149080"/>
            <a:ext cx="8136904" cy="2367168"/>
          </a:xfrm>
        </p:spPr>
        <p:txBody>
          <a:bodyPr/>
          <a:lstStyle/>
          <a:p>
            <a:pPr marL="45720" indent="0">
              <a:buNone/>
            </a:pPr>
            <a:r>
              <a:rPr lang="en-US" dirty="0" smtClean="0">
                <a:solidFill>
                  <a:schemeClr val="accent3">
                    <a:lumMod val="50000"/>
                  </a:schemeClr>
                </a:solidFill>
              </a:rPr>
              <a:t>Up to 200 years</a:t>
            </a:r>
          </a:p>
          <a:p>
            <a:pPr marL="45720" indent="0">
              <a:buNone/>
            </a:pPr>
            <a:r>
              <a:rPr lang="en-US" dirty="0" smtClean="0">
                <a:solidFill>
                  <a:schemeClr val="accent3">
                    <a:lumMod val="50000"/>
                  </a:schemeClr>
                </a:solidFill>
              </a:rPr>
              <a:t>Up to 100 years	aluminum can</a:t>
            </a:r>
          </a:p>
          <a:p>
            <a:pPr marL="45720" indent="0">
              <a:buNone/>
            </a:pPr>
            <a:r>
              <a:rPr lang="en-US" dirty="0" smtClean="0">
                <a:solidFill>
                  <a:schemeClr val="accent3">
                    <a:lumMod val="50000"/>
                  </a:schemeClr>
                </a:solidFill>
              </a:rPr>
              <a:t>Up to 500 years	plastic bottle</a:t>
            </a:r>
            <a:endParaRPr lang="ru-RU" dirty="0">
              <a:solidFill>
                <a:schemeClr val="accent3">
                  <a:lumMod val="50000"/>
                </a:schemeClr>
              </a:solidFill>
            </a:endParaRPr>
          </a:p>
        </p:txBody>
      </p:sp>
      <p:sp>
        <p:nvSpPr>
          <p:cNvPr id="4" name="Объект 3"/>
          <p:cNvSpPr>
            <a:spLocks noGrp="1"/>
          </p:cNvSpPr>
          <p:nvPr>
            <p:ph sz="quarter" idx="14"/>
          </p:nvPr>
        </p:nvSpPr>
        <p:spPr>
          <a:xfrm>
            <a:off x="611560" y="1340768"/>
            <a:ext cx="7848872" cy="2880320"/>
          </a:xfrm>
        </p:spPr>
        <p:txBody>
          <a:bodyPr/>
          <a:lstStyle/>
          <a:p>
            <a:pPr marL="45720" indent="0">
              <a:buNone/>
            </a:pPr>
            <a:r>
              <a:rPr lang="en-US" dirty="0" smtClean="0">
                <a:solidFill>
                  <a:schemeClr val="accent3">
                    <a:lumMod val="50000"/>
                  </a:schemeClr>
                </a:solidFill>
              </a:rPr>
              <a:t>25 years</a:t>
            </a:r>
            <a:endParaRPr lang="en-US" dirty="0">
              <a:solidFill>
                <a:schemeClr val="accent3">
                  <a:lumMod val="50000"/>
                </a:schemeClr>
              </a:solidFill>
            </a:endParaRPr>
          </a:p>
          <a:p>
            <a:pPr marL="45720" indent="0">
              <a:buNone/>
            </a:pPr>
            <a:r>
              <a:rPr lang="en-US" dirty="0" smtClean="0">
                <a:solidFill>
                  <a:schemeClr val="accent3">
                    <a:lumMod val="50000"/>
                  </a:schemeClr>
                </a:solidFill>
              </a:rPr>
              <a:t>100 years		tin can</a:t>
            </a:r>
          </a:p>
          <a:p>
            <a:pPr marL="45720" indent="0">
              <a:buNone/>
            </a:pPr>
            <a:r>
              <a:rPr lang="en-US" dirty="0" smtClean="0">
                <a:solidFill>
                  <a:schemeClr val="accent3">
                    <a:lumMod val="50000"/>
                  </a:schemeClr>
                </a:solidFill>
              </a:rPr>
              <a:t>50 </a:t>
            </a:r>
            <a:r>
              <a:rPr lang="en-US" dirty="0">
                <a:solidFill>
                  <a:schemeClr val="accent3">
                    <a:lumMod val="50000"/>
                  </a:schemeClr>
                </a:solidFill>
              </a:rPr>
              <a:t>years</a:t>
            </a:r>
            <a:endParaRPr lang="ru-RU" dirty="0">
              <a:solidFill>
                <a:schemeClr val="accent3">
                  <a:lumMod val="50000"/>
                </a:schemeClr>
              </a:solidFill>
            </a:endParaRPr>
          </a:p>
        </p:txBody>
      </p:sp>
      <p:pic>
        <p:nvPicPr>
          <p:cNvPr id="4098" name="Picture 2" descr="C:\Users\Сергей\Desktop\images3.jpe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292080" y="4816082"/>
            <a:ext cx="1432731" cy="1426363"/>
          </a:xfrm>
          <a:prstGeom prst="rect">
            <a:avLst/>
          </a:prstGeom>
          <a:noFill/>
          <a:extLst>
            <a:ext uri="{909E8E84-426E-40DD-AFC4-6F175D3DCCD1}">
              <a14:hiddenFill xmlns:a14="http://schemas.microsoft.com/office/drawing/2010/main">
                <a:solidFill>
                  <a:srgbClr val="FFFFFF"/>
                </a:solidFill>
              </a14:hiddenFill>
            </a:ext>
          </a:extLst>
        </p:spPr>
      </p:pic>
      <p:pic>
        <p:nvPicPr>
          <p:cNvPr id="4099" name="Picture 3" descr="C:\Users\Сергей\Desktop\default2.jpe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292080" y="3676569"/>
            <a:ext cx="1432731" cy="1139514"/>
          </a:xfrm>
          <a:prstGeom prst="rect">
            <a:avLst/>
          </a:prstGeom>
          <a:noFill/>
          <a:extLst>
            <a:ext uri="{909E8E84-426E-40DD-AFC4-6F175D3DCCD1}">
              <a14:hiddenFill xmlns:a14="http://schemas.microsoft.com/office/drawing/2010/main">
                <a:solidFill>
                  <a:srgbClr val="FFFFFF"/>
                </a:solidFill>
              </a14:hiddenFill>
            </a:ext>
          </a:extLst>
        </p:spPr>
      </p:pic>
      <p:pic>
        <p:nvPicPr>
          <p:cNvPr id="4101" name="Picture 5"/>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716016" y="667330"/>
            <a:ext cx="1559921" cy="21714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Прямоугольник 4"/>
          <p:cNvSpPr/>
          <p:nvPr/>
        </p:nvSpPr>
        <p:spPr>
          <a:xfrm>
            <a:off x="6516216" y="1822952"/>
            <a:ext cx="1491114" cy="461665"/>
          </a:xfrm>
          <a:prstGeom prst="rect">
            <a:avLst/>
          </a:prstGeom>
        </p:spPr>
        <p:txBody>
          <a:bodyPr wrap="none">
            <a:spAutoFit/>
          </a:bodyPr>
          <a:lstStyle/>
          <a:p>
            <a:r>
              <a:rPr lang="en-US" sz="2400" dirty="0">
                <a:solidFill>
                  <a:schemeClr val="accent6"/>
                </a:solidFill>
              </a:rPr>
              <a:t>100 years</a:t>
            </a:r>
            <a:endParaRPr lang="ru-RU" sz="2400" dirty="0">
              <a:solidFill>
                <a:schemeClr val="accent6"/>
              </a:solidFill>
            </a:endParaRPr>
          </a:p>
        </p:txBody>
      </p:sp>
      <p:sp>
        <p:nvSpPr>
          <p:cNvPr id="6" name="Прямоугольник 5"/>
          <p:cNvSpPr/>
          <p:nvPr/>
        </p:nvSpPr>
        <p:spPr>
          <a:xfrm>
            <a:off x="6827234" y="5144577"/>
            <a:ext cx="2360191" cy="461665"/>
          </a:xfrm>
          <a:prstGeom prst="rect">
            <a:avLst/>
          </a:prstGeom>
        </p:spPr>
        <p:txBody>
          <a:bodyPr wrap="square">
            <a:spAutoFit/>
          </a:bodyPr>
          <a:lstStyle/>
          <a:p>
            <a:r>
              <a:rPr lang="en-US" sz="2400" dirty="0">
                <a:solidFill>
                  <a:schemeClr val="accent6"/>
                </a:solidFill>
              </a:rPr>
              <a:t>up to 500 years</a:t>
            </a:r>
            <a:endParaRPr lang="ru-RU" sz="2400" dirty="0">
              <a:solidFill>
                <a:schemeClr val="accent6"/>
              </a:solidFill>
            </a:endParaRPr>
          </a:p>
        </p:txBody>
      </p:sp>
    </p:spTree>
    <p:extLst>
      <p:ext uri="{BB962C8B-B14F-4D97-AF65-F5344CB8AC3E}">
        <p14:creationId xmlns:p14="http://schemas.microsoft.com/office/powerpoint/2010/main" val="41211549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2619672"/>
            <a:ext cx="8229600" cy="1252728"/>
          </a:xfrm>
        </p:spPr>
        <p:txBody>
          <a:bodyPr/>
          <a:lstStyle/>
          <a:p>
            <a:endParaRPr lang="ru-RU"/>
          </a:p>
        </p:txBody>
      </p:sp>
      <p:sp>
        <p:nvSpPr>
          <p:cNvPr id="3" name="Объект 2"/>
          <p:cNvSpPr>
            <a:spLocks noGrp="1"/>
          </p:cNvSpPr>
          <p:nvPr>
            <p:ph sz="quarter" idx="13"/>
          </p:nvPr>
        </p:nvSpPr>
        <p:spPr>
          <a:xfrm>
            <a:off x="683568" y="2132856"/>
            <a:ext cx="7855785" cy="2832216"/>
          </a:xfrm>
        </p:spPr>
        <p:txBody>
          <a:bodyPr/>
          <a:lstStyle/>
          <a:p>
            <a:pPr marL="45720" indent="0">
              <a:buNone/>
            </a:pPr>
            <a:r>
              <a:rPr lang="en-US" dirty="0" smtClean="0">
                <a:solidFill>
                  <a:schemeClr val="accent3">
                    <a:lumMod val="50000"/>
                  </a:schemeClr>
                </a:solidFill>
              </a:rPr>
              <a:t>Forever</a:t>
            </a:r>
          </a:p>
          <a:p>
            <a:pPr marL="45720" indent="0">
              <a:buNone/>
            </a:pPr>
            <a:r>
              <a:rPr lang="en-US" dirty="0" smtClean="0">
                <a:solidFill>
                  <a:schemeClr val="accent3">
                    <a:lumMod val="50000"/>
                  </a:schemeClr>
                </a:solidFill>
              </a:rPr>
              <a:t>100 years		glass container </a:t>
            </a:r>
          </a:p>
          <a:p>
            <a:pPr marL="45720" indent="0">
              <a:buNone/>
            </a:pPr>
            <a:r>
              <a:rPr lang="en-US" dirty="0" smtClean="0">
                <a:solidFill>
                  <a:schemeClr val="accent3">
                    <a:lumMod val="50000"/>
                  </a:schemeClr>
                </a:solidFill>
              </a:rPr>
              <a:t>Up to 500 years</a:t>
            </a:r>
            <a:endParaRPr lang="ru-RU" dirty="0">
              <a:solidFill>
                <a:schemeClr val="accent3">
                  <a:lumMod val="50000"/>
                </a:schemeClr>
              </a:solidFill>
            </a:endParaRPr>
          </a:p>
        </p:txBody>
      </p:sp>
      <p:sp>
        <p:nvSpPr>
          <p:cNvPr id="4" name="Объект 3"/>
          <p:cNvSpPr>
            <a:spLocks noGrp="1"/>
          </p:cNvSpPr>
          <p:nvPr>
            <p:ph sz="quarter" idx="14"/>
          </p:nvPr>
        </p:nvSpPr>
        <p:spPr>
          <a:xfrm>
            <a:off x="3635896" y="-2331640"/>
            <a:ext cx="3822192" cy="2079136"/>
          </a:xfrm>
        </p:spPr>
        <p:txBody>
          <a:bodyPr/>
          <a:lstStyle/>
          <a:p>
            <a:endParaRPr lang="ru-RU" dirty="0"/>
          </a:p>
        </p:txBody>
      </p:sp>
      <p:sp>
        <p:nvSpPr>
          <p:cNvPr id="5" name="Прямоугольник 4"/>
          <p:cNvSpPr/>
          <p:nvPr/>
        </p:nvSpPr>
        <p:spPr>
          <a:xfrm>
            <a:off x="7452320" y="2525361"/>
            <a:ext cx="1191352" cy="461665"/>
          </a:xfrm>
          <a:prstGeom prst="rect">
            <a:avLst/>
          </a:prstGeom>
        </p:spPr>
        <p:txBody>
          <a:bodyPr wrap="none">
            <a:spAutoFit/>
          </a:bodyPr>
          <a:lstStyle/>
          <a:p>
            <a:r>
              <a:rPr lang="en-US" sz="2400" dirty="0">
                <a:solidFill>
                  <a:schemeClr val="accent6"/>
                </a:solidFill>
              </a:rPr>
              <a:t>forever</a:t>
            </a:r>
            <a:endParaRPr lang="ru-RU" sz="2400" dirty="0">
              <a:solidFill>
                <a:schemeClr val="accent6"/>
              </a:solidFill>
            </a:endParaRPr>
          </a:p>
        </p:txBody>
      </p:sp>
      <p:pic>
        <p:nvPicPr>
          <p:cNvPr id="5122" name="Picture 2" descr="C:\Users\Сергей\Desktop\images5.jpe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580112" y="1722621"/>
            <a:ext cx="1719986" cy="17199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027433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одзаголовок 1"/>
          <p:cNvSpPr>
            <a:spLocks noGrp="1"/>
          </p:cNvSpPr>
          <p:nvPr>
            <p:ph type="subTitle" idx="1"/>
          </p:nvPr>
        </p:nvSpPr>
        <p:spPr/>
        <p:txBody>
          <a:bodyPr/>
          <a:lstStyle/>
          <a:p>
            <a:endParaRPr lang="ru-RU"/>
          </a:p>
        </p:txBody>
      </p:sp>
      <p:sp>
        <p:nvSpPr>
          <p:cNvPr id="3" name="Заголовок 2"/>
          <p:cNvSpPr>
            <a:spLocks noGrp="1"/>
          </p:cNvSpPr>
          <p:nvPr>
            <p:ph type="ctrTitle"/>
          </p:nvPr>
        </p:nvSpPr>
        <p:spPr/>
        <p:txBody>
          <a:bodyPr/>
          <a:lstStyle/>
          <a:p>
            <a:endParaRPr lang="ru-RU" dirty="0"/>
          </a:p>
        </p:txBody>
      </p:sp>
      <p:pic>
        <p:nvPicPr>
          <p:cNvPr id="1026" name="Picture 2" descr="D:\Users\Учитель\Desktop\8 class\x_951e9a59.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853207" y="1555050"/>
            <a:ext cx="7493000" cy="5042302"/>
          </a:xfrm>
          <a:prstGeom prst="rect">
            <a:avLst/>
          </a:prstGeom>
          <a:noFill/>
          <a:extLst>
            <a:ext uri="{909E8E84-426E-40DD-AFC4-6F175D3DCCD1}">
              <a14:hiddenFill xmlns:a14="http://schemas.microsoft.com/office/drawing/2010/main">
                <a:solidFill>
                  <a:srgbClr val="FFFFFF"/>
                </a:solidFill>
              </a14:hiddenFill>
            </a:ext>
          </a:extLst>
        </p:spPr>
      </p:pic>
      <p:sp>
        <p:nvSpPr>
          <p:cNvPr id="7" name="Прямоугольник 6"/>
          <p:cNvSpPr/>
          <p:nvPr/>
        </p:nvSpPr>
        <p:spPr>
          <a:xfrm>
            <a:off x="853207" y="908720"/>
            <a:ext cx="7493000" cy="646331"/>
          </a:xfrm>
          <a:prstGeom prst="rect">
            <a:avLst/>
          </a:prstGeom>
        </p:spPr>
        <p:txBody>
          <a:bodyPr wrap="square">
            <a:spAutoFit/>
          </a:bodyPr>
          <a:lstStyle/>
          <a:p>
            <a:pPr algn="ctr"/>
            <a:r>
              <a:rPr lang="en-US" sz="3600" dirty="0" smtClean="0">
                <a:solidFill>
                  <a:srgbClr val="FF0000"/>
                </a:solidFill>
              </a:rPr>
              <a:t>We must sort rubbish</a:t>
            </a:r>
            <a:endParaRPr lang="en-US" sz="3600" dirty="0">
              <a:solidFill>
                <a:srgbClr val="FF0000"/>
              </a:solidFill>
            </a:endParaRPr>
          </a:p>
        </p:txBody>
      </p:sp>
    </p:spTree>
    <p:extLst>
      <p:ext uri="{BB962C8B-B14F-4D97-AF65-F5344CB8AC3E}">
        <p14:creationId xmlns:p14="http://schemas.microsoft.com/office/powerpoint/2010/main" val="192939682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1403648" y="332656"/>
            <a:ext cx="6512511" cy="1143000"/>
          </a:xfrm>
        </p:spPr>
        <p:txBody>
          <a:bodyPr/>
          <a:lstStyle/>
          <a:p>
            <a:pPr marL="0" indent="0">
              <a:buNone/>
            </a:pPr>
            <a:endParaRPr lang="ru-RU"/>
          </a:p>
        </p:txBody>
      </p:sp>
      <p:pic>
        <p:nvPicPr>
          <p:cNvPr id="5122" name="Picture 2" descr="D:\Users\Учитель\Desktop\8 class\Новая папка (4)\Паша\glonass_musorl.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57158" y="890588"/>
            <a:ext cx="4286280" cy="5076825"/>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5000628" y="1357298"/>
            <a:ext cx="3500462" cy="3785652"/>
          </a:xfrm>
          <a:prstGeom prst="rect">
            <a:avLst/>
          </a:prstGeom>
        </p:spPr>
        <p:txBody>
          <a:bodyPr wrap="square">
            <a:spAutoFit/>
          </a:bodyPr>
          <a:lstStyle/>
          <a:p>
            <a:r>
              <a:rPr lang="en-US" sz="2400" dirty="0" smtClean="0"/>
              <a:t>These days people have realized now important their environment is. They read newspapers and find out that in one year a European family throws away a lot of wastes: about 50 kilos of paper and about 60 kilos of plastic. </a:t>
            </a:r>
            <a:endParaRPr lang="ru-RU" sz="2400" dirty="0"/>
          </a:p>
        </p:txBody>
      </p:sp>
    </p:spTree>
    <p:extLst>
      <p:ext uri="{BB962C8B-B14F-4D97-AF65-F5344CB8AC3E}">
        <p14:creationId xmlns:p14="http://schemas.microsoft.com/office/powerpoint/2010/main" val="299560892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714876" y="1000108"/>
            <a:ext cx="3590924" cy="4515060"/>
          </a:xfrm>
        </p:spPr>
        <p:txBody>
          <a:bodyPr/>
          <a:lstStyle/>
          <a:p>
            <a:pPr marL="0" indent="0" algn="just">
              <a:buNone/>
            </a:pPr>
            <a:r>
              <a:rPr lang="en-US" sz="2400" dirty="0" smtClean="0"/>
              <a:t>Some people throw away cans of drink plastic packaging, drop their cigarette packets without a thought. But many kinds of domestic rubbish can be still useful. Most kinds of  paper, metal, plastic  can be recycled.</a:t>
            </a:r>
            <a:r>
              <a:rPr lang="ru-RU" sz="2400" dirty="0" smtClean="0"/>
              <a:t/>
            </a:r>
            <a:br>
              <a:rPr lang="ru-RU" sz="2400" dirty="0" smtClean="0"/>
            </a:br>
            <a:endParaRPr lang="ru-RU" sz="2400" dirty="0"/>
          </a:p>
        </p:txBody>
      </p:sp>
      <p:pic>
        <p:nvPicPr>
          <p:cNvPr id="6146" name="Picture 2" descr="D:\Users\Учитель\Desktop\8 class\Новая папка (4)\Паша\Landfill.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28596" y="642918"/>
            <a:ext cx="4071966" cy="4643470"/>
          </a:xfrm>
          <a:prstGeom prst="rect">
            <a:avLst/>
          </a:prstGeom>
          <a:noFill/>
          <a:extLst>
            <a:ext uri="{909E8E84-426E-40DD-AFC4-6F175D3DCCD1}">
              <a14:hiddenFill xmlns:a14="http://schemas.microsoft.com/office/drawing/2010/main">
                <a:solidFill>
                  <a:srgbClr val="FFFFFF"/>
                </a:solidFill>
              </a14:hiddenFill>
            </a:ext>
          </a:extLst>
        </p:spPr>
      </p:pic>
      <p:sp>
        <p:nvSpPr>
          <p:cNvPr id="29698" name="Rectangle 2"/>
          <p:cNvSpPr>
            <a:spLocks noChangeArrowheads="1"/>
          </p:cNvSpPr>
          <p:nvPr/>
        </p:nvSpPr>
        <p:spPr bwMode="auto">
          <a:xfrm>
            <a:off x="-185738" y="14288"/>
            <a:ext cx="229550" cy="30777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a:t>
            </a:r>
            <a:endParaRPr kumimoji="0" lang="en-US" sz="1800" b="0" i="0" u="none" strike="noStrike" cap="none" normalizeH="0" baseline="0" dirty="0" smtClean="0">
              <a:ln>
                <a:noFill/>
              </a:ln>
              <a:solidFill>
                <a:schemeClr val="tx1"/>
              </a:solidFill>
              <a:effectLst/>
              <a:latin typeface="Arial" pitchFamily="34" charset="0"/>
            </a:endParaRPr>
          </a:p>
        </p:txBody>
      </p:sp>
      <p:sp>
        <p:nvSpPr>
          <p:cNvPr id="29699" name="Rectangle 3"/>
          <p:cNvSpPr>
            <a:spLocks noChangeArrowheads="1"/>
          </p:cNvSpPr>
          <p:nvPr/>
        </p:nvSpPr>
        <p:spPr bwMode="auto">
          <a:xfrm>
            <a:off x="4143372" y="0"/>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33866203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63" name="Рисунок 7" descr="Описание: http://image.made-in-china.com/2f1j00leBQvSgPgaVW/Бутылки-сути-Бутылк-Алюминия.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6801512" y="457199"/>
            <a:ext cx="1100137" cy="1119184"/>
          </a:xfrm>
          <a:prstGeom prst="rect">
            <a:avLst/>
          </a:prstGeom>
          <a:noFill/>
          <a:extLst>
            <a:ext uri="{909E8E84-426E-40DD-AFC4-6F175D3DCCD1}">
              <a14:hiddenFill xmlns:a14="http://schemas.microsoft.com/office/drawing/2010/main">
                <a:solidFill>
                  <a:srgbClr val="FFFFFF"/>
                </a:solidFill>
              </a14:hiddenFill>
            </a:ext>
          </a:extLst>
        </p:spPr>
      </p:pic>
      <p:pic>
        <p:nvPicPr>
          <p:cNvPr id="2062" name="Рисунок 18" descr="Описание: http://imgn.dt00.net/591/591566_b.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02579" y="444529"/>
            <a:ext cx="1069407" cy="1131854"/>
          </a:xfrm>
          <a:prstGeom prst="rect">
            <a:avLst/>
          </a:prstGeom>
          <a:noFill/>
          <a:extLst>
            <a:ext uri="{909E8E84-426E-40DD-AFC4-6F175D3DCCD1}">
              <a14:hiddenFill xmlns:a14="http://schemas.microsoft.com/office/drawing/2010/main">
                <a:solidFill>
                  <a:srgbClr val="FFFFFF"/>
                </a:solidFill>
              </a14:hiddenFill>
            </a:ext>
          </a:extLst>
        </p:spPr>
      </p:pic>
      <p:pic>
        <p:nvPicPr>
          <p:cNvPr id="2061" name="Рисунок 8" descr="Описание: http://www.modelsworld.ru/shop/products_pictures/HPI-4790_s.jp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3206709" y="440222"/>
            <a:ext cx="1368321" cy="1136161"/>
          </a:xfrm>
          <a:prstGeom prst="rect">
            <a:avLst/>
          </a:prstGeom>
          <a:noFill/>
          <a:extLst>
            <a:ext uri="{909E8E84-426E-40DD-AFC4-6F175D3DCCD1}">
              <a14:hiddenFill xmlns:a14="http://schemas.microsoft.com/office/drawing/2010/main">
                <a:solidFill>
                  <a:srgbClr val="FFFFFF"/>
                </a:solidFill>
              </a14:hiddenFill>
            </a:ext>
          </a:extLst>
        </p:spPr>
      </p:pic>
      <p:pic>
        <p:nvPicPr>
          <p:cNvPr id="2059" name="Рисунок 5"/>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3653781" y="2052651"/>
            <a:ext cx="403184" cy="613541"/>
          </a:xfrm>
          <a:prstGeom prst="rect">
            <a:avLst/>
          </a:prstGeom>
          <a:noFill/>
          <a:extLst>
            <a:ext uri="{909E8E84-426E-40DD-AFC4-6F175D3DCCD1}">
              <a14:hiddenFill xmlns:a14="http://schemas.microsoft.com/office/drawing/2010/main">
                <a:solidFill>
                  <a:srgbClr val="FFFFFF"/>
                </a:solidFill>
              </a14:hiddenFill>
            </a:ext>
          </a:extLst>
        </p:spPr>
      </p:pic>
      <p:pic>
        <p:nvPicPr>
          <p:cNvPr id="2058" name="Рисунок 6"/>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7351580" y="2010222"/>
            <a:ext cx="350044" cy="655969"/>
          </a:xfrm>
          <a:prstGeom prst="rect">
            <a:avLst/>
          </a:prstGeom>
          <a:noFill/>
          <a:extLst>
            <a:ext uri="{909E8E84-426E-40DD-AFC4-6F175D3DCCD1}">
              <a14:hiddenFill xmlns:a14="http://schemas.microsoft.com/office/drawing/2010/main">
                <a:solidFill>
                  <a:srgbClr val="FFFFFF"/>
                </a:solidFill>
              </a14:hiddenFill>
            </a:ext>
          </a:extLst>
        </p:spPr>
      </p:pic>
      <p:pic>
        <p:nvPicPr>
          <p:cNvPr id="2057" name="Рисунок 2" descr="Описание: http://megasklad.ru/data/photoes/810721.jpg"/>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2920356" y="2719401"/>
            <a:ext cx="2395906" cy="1905695"/>
          </a:xfrm>
          <a:prstGeom prst="rect">
            <a:avLst/>
          </a:prstGeom>
          <a:noFill/>
          <a:extLst>
            <a:ext uri="{909E8E84-426E-40DD-AFC4-6F175D3DCCD1}">
              <a14:hiddenFill xmlns:a14="http://schemas.microsoft.com/office/drawing/2010/main">
                <a:solidFill>
                  <a:srgbClr val="FFFFFF"/>
                </a:solidFill>
              </a14:hiddenFill>
            </a:ext>
          </a:extLst>
        </p:spPr>
      </p:pic>
      <p:pic>
        <p:nvPicPr>
          <p:cNvPr id="2056" name="Рисунок 9"/>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rot="10800000">
            <a:off x="1162410" y="4625094"/>
            <a:ext cx="265102" cy="521455"/>
          </a:xfrm>
          <a:prstGeom prst="rect">
            <a:avLst/>
          </a:prstGeom>
          <a:noFill/>
          <a:extLst>
            <a:ext uri="{909E8E84-426E-40DD-AFC4-6F175D3DCCD1}">
              <a14:hiddenFill xmlns:a14="http://schemas.microsoft.com/office/drawing/2010/main">
                <a:solidFill>
                  <a:srgbClr val="FFFFFF"/>
                </a:solidFill>
              </a14:hiddenFill>
            </a:ext>
          </a:extLst>
        </p:spPr>
      </p:pic>
      <p:pic>
        <p:nvPicPr>
          <p:cNvPr id="2055" name="Рисунок 11"/>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5870896" y="4625096"/>
            <a:ext cx="285280" cy="549576"/>
          </a:xfrm>
          <a:prstGeom prst="rect">
            <a:avLst/>
          </a:prstGeom>
          <a:noFill/>
          <a:extLst>
            <a:ext uri="{909E8E84-426E-40DD-AFC4-6F175D3DCCD1}">
              <a14:hiddenFill xmlns:a14="http://schemas.microsoft.com/office/drawing/2010/main">
                <a:solidFill>
                  <a:srgbClr val="FFFFFF"/>
                </a:solidFill>
              </a14:hiddenFill>
            </a:ext>
          </a:extLst>
        </p:spPr>
      </p:pic>
      <p:pic>
        <p:nvPicPr>
          <p:cNvPr id="2054" name="Рисунок 12"/>
          <p:cNvPicPr>
            <a:picLocks noChangeAspect="1"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a:off x="3408372" y="4625096"/>
            <a:ext cx="245409" cy="529248"/>
          </a:xfrm>
          <a:prstGeom prst="rect">
            <a:avLst/>
          </a:prstGeom>
          <a:noFill/>
          <a:extLst>
            <a:ext uri="{909E8E84-426E-40DD-AFC4-6F175D3DCCD1}">
              <a14:hiddenFill xmlns:a14="http://schemas.microsoft.com/office/drawing/2010/main">
                <a:solidFill>
                  <a:srgbClr val="FFFFFF"/>
                </a:solidFill>
              </a14:hiddenFill>
            </a:ext>
          </a:extLst>
        </p:spPr>
      </p:pic>
      <p:pic>
        <p:nvPicPr>
          <p:cNvPr id="2053" name="Рисунок 13"/>
          <p:cNvPicPr>
            <a:picLocks noChangeAspect="1" noChangeArrowheads="1"/>
          </p:cNvPicPr>
          <p:nvPr/>
        </p:nvPicPr>
        <p:blipFill>
          <a:blip r:embed="rId10" cstate="screen">
            <a:extLst>
              <a:ext uri="{28A0092B-C50C-407E-A947-70E740481C1C}">
                <a14:useLocalDpi xmlns:a14="http://schemas.microsoft.com/office/drawing/2010/main"/>
              </a:ext>
            </a:extLst>
          </a:blip>
          <a:srcRect/>
          <a:stretch>
            <a:fillRect/>
          </a:stretch>
        </p:blipFill>
        <p:spPr bwMode="auto">
          <a:xfrm>
            <a:off x="7501599" y="4625096"/>
            <a:ext cx="310761" cy="529248"/>
          </a:xfrm>
          <a:prstGeom prst="rect">
            <a:avLst/>
          </a:prstGeom>
          <a:noFill/>
          <a:extLst>
            <a:ext uri="{909E8E84-426E-40DD-AFC4-6F175D3DCCD1}">
              <a14:hiddenFill xmlns:a14="http://schemas.microsoft.com/office/drawing/2010/main">
                <a:solidFill>
                  <a:srgbClr val="FFFFFF"/>
                </a:solidFill>
              </a14:hiddenFill>
            </a:ext>
          </a:extLst>
        </p:spPr>
      </p:pic>
      <p:pic>
        <p:nvPicPr>
          <p:cNvPr id="2052" name="Рисунок 14" descr="Описание: http://media.steampowered.com/apps/440/icons/pile_of_junk3.png"/>
          <p:cNvPicPr>
            <a:picLocks noChangeAspect="1" noChangeArrowheads="1"/>
          </p:cNvPicPr>
          <p:nvPr/>
        </p:nvPicPr>
        <p:blipFill>
          <a:blip r:embed="rId11">
            <a:extLst>
              <a:ext uri="{28A0092B-C50C-407E-A947-70E740481C1C}">
                <a14:useLocalDpi xmlns:a14="http://schemas.microsoft.com/office/drawing/2010/main"/>
              </a:ext>
            </a:extLst>
          </a:blip>
          <a:srcRect/>
          <a:stretch>
            <a:fillRect/>
          </a:stretch>
        </p:blipFill>
        <p:spPr bwMode="auto">
          <a:xfrm>
            <a:off x="849166" y="5231822"/>
            <a:ext cx="1200150" cy="1371600"/>
          </a:xfrm>
          <a:prstGeom prst="rect">
            <a:avLst/>
          </a:prstGeom>
          <a:noFill/>
          <a:extLst>
            <a:ext uri="{909E8E84-426E-40DD-AFC4-6F175D3DCCD1}">
              <a14:hiddenFill xmlns:a14="http://schemas.microsoft.com/office/drawing/2010/main">
                <a:solidFill>
                  <a:srgbClr val="FFFFFF"/>
                </a:solidFill>
              </a14:hiddenFill>
            </a:ext>
          </a:extLst>
        </p:spPr>
      </p:pic>
      <p:pic>
        <p:nvPicPr>
          <p:cNvPr id="2051" name="Рисунок 15" descr="Описание: http://nn.pulscen.ru/system/images/product/002/223/405_medium.jpg"/>
          <p:cNvPicPr>
            <a:picLocks noChangeAspect="1" noChangeArrowheads="1"/>
          </p:cNvPicPr>
          <p:nvPr/>
        </p:nvPicPr>
        <p:blipFill>
          <a:blip r:embed="rId12">
            <a:extLst>
              <a:ext uri="{28A0092B-C50C-407E-A947-70E740481C1C}">
                <a14:useLocalDpi xmlns:a14="http://schemas.microsoft.com/office/drawing/2010/main"/>
              </a:ext>
            </a:extLst>
          </a:blip>
          <a:srcRect/>
          <a:stretch>
            <a:fillRect/>
          </a:stretch>
        </p:blipFill>
        <p:spPr bwMode="auto">
          <a:xfrm>
            <a:off x="5547046" y="5382281"/>
            <a:ext cx="1047750" cy="1000125"/>
          </a:xfrm>
          <a:prstGeom prst="rect">
            <a:avLst/>
          </a:prstGeom>
          <a:noFill/>
          <a:extLst>
            <a:ext uri="{909E8E84-426E-40DD-AFC4-6F175D3DCCD1}">
              <a14:hiddenFill xmlns:a14="http://schemas.microsoft.com/office/drawing/2010/main">
                <a:solidFill>
                  <a:srgbClr val="FFFFFF"/>
                </a:solidFill>
              </a14:hiddenFill>
            </a:ext>
          </a:extLst>
        </p:spPr>
      </p:pic>
      <p:pic>
        <p:nvPicPr>
          <p:cNvPr id="2050" name="Рисунок 16" descr="Описание: http://pepsa.com.mx/images/caja.jpg"/>
          <p:cNvPicPr>
            <a:picLocks noChangeAspect="1" noChangeArrowheads="1"/>
          </p:cNvPicPr>
          <p:nvPr/>
        </p:nvPicPr>
        <p:blipFill>
          <a:blip r:embed="rId13">
            <a:extLst>
              <a:ext uri="{28A0092B-C50C-407E-A947-70E740481C1C}">
                <a14:useLocalDpi xmlns:a14="http://schemas.microsoft.com/office/drawing/2010/main"/>
              </a:ext>
            </a:extLst>
          </a:blip>
          <a:srcRect/>
          <a:stretch>
            <a:fillRect/>
          </a:stretch>
        </p:blipFill>
        <p:spPr bwMode="auto">
          <a:xfrm>
            <a:off x="7020586" y="5320369"/>
            <a:ext cx="1362075" cy="1123950"/>
          </a:xfrm>
          <a:prstGeom prst="rect">
            <a:avLst/>
          </a:prstGeom>
          <a:noFill/>
          <a:extLst>
            <a:ext uri="{909E8E84-426E-40DD-AFC4-6F175D3DCCD1}">
              <a14:hiddenFill xmlns:a14="http://schemas.microsoft.com/office/drawing/2010/main">
                <a:solidFill>
                  <a:srgbClr val="FFFFFF"/>
                </a:solidFill>
              </a14:hiddenFill>
            </a:ext>
          </a:extLst>
        </p:spPr>
      </p:pic>
      <p:pic>
        <p:nvPicPr>
          <p:cNvPr id="2049" name="Рисунок 17" descr="Описание: http://2.imimg.com/data2/BC/YS/MY-745158/pharmaceutical-plastic-packaging-250x250.jpg"/>
          <p:cNvPicPr>
            <a:picLocks noChangeAspect="1" noChangeArrowheads="1"/>
          </p:cNvPicPr>
          <p:nvPr/>
        </p:nvPicPr>
        <p:blipFill>
          <a:blip r:embed="rId14" cstate="screen">
            <a:extLst>
              <a:ext uri="{28A0092B-C50C-407E-A947-70E740481C1C}">
                <a14:useLocalDpi xmlns:a14="http://schemas.microsoft.com/office/drawing/2010/main"/>
              </a:ext>
            </a:extLst>
          </a:blip>
          <a:srcRect/>
          <a:stretch>
            <a:fillRect/>
          </a:stretch>
        </p:blipFill>
        <p:spPr bwMode="auto">
          <a:xfrm>
            <a:off x="2920356" y="5154757"/>
            <a:ext cx="1466850" cy="1466850"/>
          </a:xfrm>
          <a:prstGeom prst="rect">
            <a:avLst/>
          </a:prstGeom>
          <a:noFill/>
          <a:extLst>
            <a:ext uri="{909E8E84-426E-40DD-AFC4-6F175D3DCCD1}">
              <a14:hiddenFill xmlns:a14="http://schemas.microsoft.com/office/drawing/2010/main">
                <a:solidFill>
                  <a:srgbClr val="FFFFFF"/>
                </a:solidFill>
              </a14:hiddenFill>
            </a:ext>
          </a:extLst>
        </p:spPr>
      </p:pic>
      <p:sp>
        <p:nvSpPr>
          <p:cNvPr id="16" name="Стрелка вверх 15"/>
          <p:cNvSpPr/>
          <p:nvPr/>
        </p:nvSpPr>
        <p:spPr>
          <a:xfrm>
            <a:off x="753051" y="2124529"/>
            <a:ext cx="284232" cy="541663"/>
          </a:xfrm>
          <a:prstGeom prst="upArrow">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ru-RU"/>
          </a:p>
        </p:txBody>
      </p:sp>
      <p:sp>
        <p:nvSpPr>
          <p:cNvPr id="2" name="Rectangle 16"/>
          <p:cNvSpPr>
            <a:spLocks noChangeArrowheads="1"/>
          </p:cNvSpPr>
          <p:nvPr/>
        </p:nvSpPr>
        <p:spPr bwMode="auto">
          <a:xfrm>
            <a:off x="2305151" y="-5253"/>
            <a:ext cx="4552849" cy="8002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accent3">
                    <a:lumMod val="50000"/>
                  </a:schemeClr>
                </a:solidFill>
                <a:effectLst/>
                <a:latin typeface="Calibri" pitchFamily="34" charset="0"/>
                <a:ea typeface="Calibri" pitchFamily="34" charset="0"/>
                <a:cs typeface="Times New Roman" pitchFamily="18" charset="0"/>
              </a:rPr>
              <a:t>Trash Becomes New Products </a:t>
            </a:r>
            <a:endParaRPr kumimoji="0" lang="ru-RU" sz="1600" b="0" i="0" u="none" strike="noStrike" cap="none" normalizeH="0" baseline="0" dirty="0" smtClean="0">
              <a:ln>
                <a:noFill/>
              </a:ln>
              <a:solidFill>
                <a:schemeClr val="accent3">
                  <a:lumMod val="50000"/>
                </a:schemeClr>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accent3">
                  <a:lumMod val="50000"/>
                </a:schemeClr>
              </a:solidFill>
              <a:effectLst/>
              <a:latin typeface="Arial" pitchFamily="34" charset="0"/>
              <a:cs typeface="Arial" pitchFamily="34" charset="0"/>
            </a:endParaRPr>
          </a:p>
        </p:txBody>
      </p:sp>
      <p:sp>
        <p:nvSpPr>
          <p:cNvPr id="3" name="Rectangle 17"/>
          <p:cNvSpPr>
            <a:spLocks noChangeArrowheads="1"/>
          </p:cNvSpPr>
          <p:nvPr/>
        </p:nvSpPr>
        <p:spPr bwMode="auto">
          <a:xfrm>
            <a:off x="0" y="199072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4" name="Rectangle 18"/>
          <p:cNvSpPr>
            <a:spLocks noChangeArrowheads="1"/>
          </p:cNvSpPr>
          <p:nvPr/>
        </p:nvSpPr>
        <p:spPr bwMode="auto">
          <a:xfrm>
            <a:off x="74533" y="33718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5" name="Rectangle 19"/>
          <p:cNvSpPr>
            <a:spLocks noChangeArrowheads="1"/>
          </p:cNvSpPr>
          <p:nvPr/>
        </p:nvSpPr>
        <p:spPr bwMode="auto">
          <a:xfrm>
            <a:off x="3361932" y="1697267"/>
            <a:ext cx="944489"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RUBBER</a:t>
            </a:r>
            <a:endParaRPr kumimoji="0" lang="ru-RU"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Rectangle 20"/>
          <p:cNvSpPr>
            <a:spLocks noChangeArrowheads="1"/>
          </p:cNvSpPr>
          <p:nvPr/>
        </p:nvSpPr>
        <p:spPr bwMode="auto">
          <a:xfrm>
            <a:off x="0" y="45243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Rectangle 21"/>
          <p:cNvSpPr>
            <a:spLocks noChangeArrowheads="1"/>
          </p:cNvSpPr>
          <p:nvPr/>
        </p:nvSpPr>
        <p:spPr bwMode="auto">
          <a:xfrm>
            <a:off x="886186" y="5047156"/>
            <a:ext cx="87197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lvl="0" fontAlgn="base">
              <a:spcBef>
                <a:spcPct val="0"/>
              </a:spcBef>
              <a:spcAft>
                <a:spcPct val="0"/>
              </a:spcAft>
            </a:pPr>
            <a:r>
              <a:rPr lang="en-US" dirty="0">
                <a:latin typeface="Calibri" pitchFamily="34" charset="0"/>
                <a:ea typeface="Calibri" pitchFamily="34" charset="0"/>
                <a:cs typeface="Times New Roman" pitchFamily="18" charset="0"/>
              </a:rPr>
              <a:t>METAL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8" name="Rectangle 22"/>
          <p:cNvSpPr>
            <a:spLocks noChangeArrowheads="1"/>
          </p:cNvSpPr>
          <p:nvPr/>
        </p:nvSpPr>
        <p:spPr bwMode="auto">
          <a:xfrm>
            <a:off x="0" y="58578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endParaRPr kumimoji="0" lang="ru-RU" sz="11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9" name="Rectangle 23"/>
          <p:cNvSpPr>
            <a:spLocks noChangeArrowheads="1"/>
          </p:cNvSpPr>
          <p:nvPr/>
        </p:nvSpPr>
        <p:spPr bwMode="auto">
          <a:xfrm>
            <a:off x="0" y="88201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0" name="Rectangle 24"/>
          <p:cNvSpPr>
            <a:spLocks noChangeArrowheads="1"/>
          </p:cNvSpPr>
          <p:nvPr/>
        </p:nvSpPr>
        <p:spPr bwMode="auto">
          <a:xfrm>
            <a:off x="0" y="94869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 name="Rectangle 25"/>
          <p:cNvSpPr>
            <a:spLocks noChangeArrowheads="1"/>
          </p:cNvSpPr>
          <p:nvPr/>
        </p:nvSpPr>
        <p:spPr bwMode="auto">
          <a:xfrm>
            <a:off x="0" y="101536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2" name="Rectangle 26"/>
          <p:cNvSpPr>
            <a:spLocks noChangeArrowheads="1"/>
          </p:cNvSpPr>
          <p:nvPr/>
        </p:nvSpPr>
        <p:spPr bwMode="auto">
          <a:xfrm>
            <a:off x="0" y="10820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4" name="Rectangle 28"/>
          <p:cNvSpPr>
            <a:spLocks noChangeArrowheads="1"/>
          </p:cNvSpPr>
          <p:nvPr/>
        </p:nvSpPr>
        <p:spPr bwMode="auto">
          <a:xfrm>
            <a:off x="0" y="1285875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5" name="Rectangle 29"/>
          <p:cNvSpPr>
            <a:spLocks noChangeArrowheads="1"/>
          </p:cNvSpPr>
          <p:nvPr/>
        </p:nvSpPr>
        <p:spPr bwMode="auto">
          <a:xfrm>
            <a:off x="0" y="138588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7" name="Rectangle 30"/>
          <p:cNvSpPr>
            <a:spLocks noChangeArrowheads="1"/>
          </p:cNvSpPr>
          <p:nvPr/>
        </p:nvSpPr>
        <p:spPr bwMode="auto">
          <a:xfrm>
            <a:off x="0" y="1498282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8" name="Rectangle 31"/>
          <p:cNvSpPr>
            <a:spLocks noChangeArrowheads="1"/>
          </p:cNvSpPr>
          <p:nvPr/>
        </p:nvSpPr>
        <p:spPr bwMode="auto">
          <a:xfrm>
            <a:off x="0" y="1644967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19" name="Прямоугольник 18"/>
          <p:cNvSpPr/>
          <p:nvPr/>
        </p:nvSpPr>
        <p:spPr>
          <a:xfrm>
            <a:off x="502580" y="1755197"/>
            <a:ext cx="878767" cy="369332"/>
          </a:xfrm>
          <a:prstGeom prst="rect">
            <a:avLst/>
          </a:prstGeom>
        </p:spPr>
        <p:txBody>
          <a:bodyPr wrap="none">
            <a:spAutoFit/>
          </a:bodyPr>
          <a:lstStyle/>
          <a:p>
            <a:r>
              <a:rPr lang="en-US" dirty="0">
                <a:latin typeface="Calibri" pitchFamily="34" charset="0"/>
                <a:ea typeface="Calibri" pitchFamily="34" charset="0"/>
                <a:cs typeface="Times New Roman" pitchFamily="18" charset="0"/>
              </a:rPr>
              <a:t> GLASS </a:t>
            </a:r>
            <a:endParaRPr lang="ru-RU" dirty="0"/>
          </a:p>
        </p:txBody>
      </p:sp>
      <p:sp>
        <p:nvSpPr>
          <p:cNvPr id="20" name="Прямоугольник 19"/>
          <p:cNvSpPr/>
          <p:nvPr/>
        </p:nvSpPr>
        <p:spPr>
          <a:xfrm>
            <a:off x="6829229" y="1674067"/>
            <a:ext cx="1306640" cy="369332"/>
          </a:xfrm>
          <a:prstGeom prst="rect">
            <a:avLst/>
          </a:prstGeom>
        </p:spPr>
        <p:txBody>
          <a:bodyPr wrap="none">
            <a:spAutoFit/>
          </a:bodyPr>
          <a:lstStyle/>
          <a:p>
            <a:r>
              <a:rPr lang="en-US" dirty="0">
                <a:latin typeface="Calibri" pitchFamily="34" charset="0"/>
                <a:ea typeface="Calibri" pitchFamily="34" charset="0"/>
                <a:cs typeface="Times New Roman" pitchFamily="18" charset="0"/>
              </a:rPr>
              <a:t>ALUMINUM</a:t>
            </a:r>
            <a:endParaRPr lang="ru-RU" dirty="0"/>
          </a:p>
        </p:txBody>
      </p:sp>
      <p:sp>
        <p:nvSpPr>
          <p:cNvPr id="22" name="Прямоугольник 21"/>
          <p:cNvSpPr/>
          <p:nvPr/>
        </p:nvSpPr>
        <p:spPr>
          <a:xfrm>
            <a:off x="5669240" y="5065542"/>
            <a:ext cx="803361" cy="369332"/>
          </a:xfrm>
          <a:prstGeom prst="rect">
            <a:avLst/>
          </a:prstGeom>
        </p:spPr>
        <p:txBody>
          <a:bodyPr wrap="none">
            <a:spAutoFit/>
          </a:bodyPr>
          <a:lstStyle/>
          <a:p>
            <a:r>
              <a:rPr lang="en-US" dirty="0">
                <a:latin typeface="Calibri" pitchFamily="34" charset="0"/>
                <a:ea typeface="Calibri" pitchFamily="34" charset="0"/>
                <a:cs typeface="Times New Roman" pitchFamily="18" charset="0"/>
              </a:rPr>
              <a:t>CLOTH</a:t>
            </a:r>
            <a:endParaRPr lang="ru-RU" dirty="0"/>
          </a:p>
        </p:txBody>
      </p:sp>
      <p:sp>
        <p:nvSpPr>
          <p:cNvPr id="23" name="Прямоугольник 22"/>
          <p:cNvSpPr/>
          <p:nvPr/>
        </p:nvSpPr>
        <p:spPr>
          <a:xfrm>
            <a:off x="7020586" y="5047156"/>
            <a:ext cx="1502014" cy="369332"/>
          </a:xfrm>
          <a:prstGeom prst="rect">
            <a:avLst/>
          </a:prstGeom>
        </p:spPr>
        <p:txBody>
          <a:bodyPr wrap="none">
            <a:spAutoFit/>
          </a:bodyPr>
          <a:lstStyle/>
          <a:p>
            <a:r>
              <a:rPr lang="en-US" dirty="0">
                <a:latin typeface="Calibri" pitchFamily="34" charset="0"/>
                <a:ea typeface="Calibri" pitchFamily="34" charset="0"/>
                <a:cs typeface="Times New Roman" pitchFamily="18" charset="0"/>
              </a:rPr>
              <a:t>NEWSPAPERS </a:t>
            </a:r>
            <a:endParaRPr lang="ru-RU" dirty="0"/>
          </a:p>
        </p:txBody>
      </p:sp>
      <p:sp>
        <p:nvSpPr>
          <p:cNvPr id="24" name="Прямоугольник 23"/>
          <p:cNvSpPr/>
          <p:nvPr/>
        </p:nvSpPr>
        <p:spPr>
          <a:xfrm>
            <a:off x="3076161" y="5081767"/>
            <a:ext cx="1037463" cy="369332"/>
          </a:xfrm>
          <a:prstGeom prst="rect">
            <a:avLst/>
          </a:prstGeom>
        </p:spPr>
        <p:txBody>
          <a:bodyPr wrap="none">
            <a:spAutoFit/>
          </a:bodyPr>
          <a:lstStyle/>
          <a:p>
            <a:pPr lvl="0" eaLnBrk="0" fontAlgn="base" hangingPunct="0">
              <a:spcBef>
                <a:spcPct val="0"/>
              </a:spcBef>
              <a:spcAft>
                <a:spcPct val="0"/>
              </a:spcAft>
            </a:pPr>
            <a:r>
              <a:rPr lang="en-US" dirty="0">
                <a:latin typeface="Calibri" pitchFamily="34" charset="0"/>
                <a:ea typeface="Calibri" pitchFamily="34" charset="0"/>
                <a:cs typeface="Times New Roman" pitchFamily="18" charset="0"/>
              </a:rPr>
              <a:t>PLASTICS</a:t>
            </a:r>
            <a:endParaRPr lang="ru-RU" sz="1100" dirty="0">
              <a:latin typeface="Arial" pitchFamily="34" charset="0"/>
              <a:cs typeface="Arial" pitchFamily="34" charset="0"/>
            </a:endParaRPr>
          </a:p>
        </p:txBody>
      </p:sp>
    </p:spTree>
    <p:extLst>
      <p:ext uri="{BB962C8B-B14F-4D97-AF65-F5344CB8AC3E}">
        <p14:creationId xmlns:p14="http://schemas.microsoft.com/office/powerpoint/2010/main" val="224737076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sz="half" idx="4294967295"/>
          </p:nvPr>
        </p:nvSpPr>
        <p:spPr>
          <a:xfrm>
            <a:off x="467544" y="1057448"/>
            <a:ext cx="4038600" cy="4525963"/>
          </a:xfrm>
        </p:spPr>
        <p:txBody>
          <a:bodyPr/>
          <a:lstStyle/>
          <a:p>
            <a:pPr marL="45720" indent="0">
              <a:buNone/>
            </a:pPr>
            <a:r>
              <a:rPr lang="en-US" dirty="0"/>
              <a:t>Buy recycled and recyclable items when purchasing new products. </a:t>
            </a:r>
            <a:endParaRPr lang="ru-RU" dirty="0"/>
          </a:p>
          <a:p>
            <a:pPr marL="45720" indent="0">
              <a:buNone/>
            </a:pPr>
            <a:r>
              <a:rPr lang="en-US" dirty="0"/>
              <a:t>This bag is not a toy – keep away from children.</a:t>
            </a:r>
            <a:endParaRPr lang="ru-RU" dirty="0"/>
          </a:p>
          <a:p>
            <a:pPr marL="45720" indent="0">
              <a:buNone/>
            </a:pPr>
            <a:r>
              <a:rPr lang="en-US" dirty="0"/>
              <a:t>This bag is reusable</a:t>
            </a:r>
            <a:r>
              <a:rPr lang="ru-RU" dirty="0"/>
              <a:t>.</a:t>
            </a:r>
          </a:p>
          <a:p>
            <a:pPr marL="45720" indent="0">
              <a:buNone/>
            </a:pPr>
            <a:r>
              <a:rPr lang="en-US" dirty="0"/>
              <a:t>This bag is recyclable</a:t>
            </a:r>
            <a:r>
              <a:rPr lang="ru-RU" dirty="0"/>
              <a:t>.</a:t>
            </a:r>
          </a:p>
          <a:p>
            <a:pPr marL="45720" indent="0">
              <a:buNone/>
            </a:pPr>
            <a:r>
              <a:rPr lang="en-US" dirty="0"/>
              <a:t>This bag can be reused and it recyclable.</a:t>
            </a:r>
            <a:endParaRPr lang="ru-RU" dirty="0"/>
          </a:p>
          <a:p>
            <a:pPr marL="45720" indent="0">
              <a:buNone/>
            </a:pPr>
            <a:r>
              <a:rPr lang="en-US" dirty="0"/>
              <a:t>Do not litter after use.</a:t>
            </a:r>
            <a:endParaRPr lang="ru-RU" dirty="0"/>
          </a:p>
          <a:p>
            <a:endParaRPr lang="ru-RU" dirty="0"/>
          </a:p>
        </p:txBody>
      </p:sp>
      <p:pic>
        <p:nvPicPr>
          <p:cNvPr id="3074" name="Рисунок 1" descr="Описание: http://www.gaziantepkartus.com/image/cache/data/KARTU%C5%9E%20DOLUM-500x500.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873990" y="3705643"/>
            <a:ext cx="1343025" cy="1173163"/>
          </a:xfrm>
          <a:prstGeom prst="rect">
            <a:avLst/>
          </a:prstGeom>
          <a:noFill/>
          <a:extLst>
            <a:ext uri="{909E8E84-426E-40DD-AFC4-6F175D3DCCD1}">
              <a14:hiddenFill xmlns:a14="http://schemas.microsoft.com/office/drawing/2010/main">
                <a:solidFill>
                  <a:srgbClr val="FFFFFF"/>
                </a:solidFill>
              </a14:hiddenFill>
            </a:ext>
          </a:extLst>
        </p:spPr>
      </p:pic>
      <p:pic>
        <p:nvPicPr>
          <p:cNvPr id="3073" name="Рисунок 2" descr="Описание: http://www.bezformata.ru/content/Images/000/002/496/image2496312.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890936" y="1390262"/>
            <a:ext cx="1190625" cy="971550"/>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4"/>
          <p:cNvSpPr>
            <a:spLocks noChangeArrowheads="1"/>
          </p:cNvSpPr>
          <p:nvPr/>
        </p:nvSpPr>
        <p:spPr bwMode="auto">
          <a:xfrm>
            <a:off x="6338689" y="2999563"/>
            <a:ext cx="2193751" cy="25853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tx1"/>
                </a:solidFill>
                <a:effectLst/>
                <a:ea typeface="Calibri" pitchFamily="34" charset="0"/>
                <a:cs typeface="Times New Roman" pitchFamily="18" charset="0"/>
              </a:rPr>
              <a:t>                                           </a:t>
            </a:r>
            <a:r>
              <a:rPr kumimoji="0" lang="en-US" sz="1600" b="0" i="0" u="none" strike="noStrike" cap="none" normalizeH="0" baseline="0" dirty="0" smtClean="0">
                <a:ln>
                  <a:noFill/>
                </a:ln>
                <a:solidFill>
                  <a:schemeClr val="tx1"/>
                </a:solidFill>
                <a:effectLst/>
                <a:ea typeface="Calibri" pitchFamily="34" charset="0"/>
                <a:cs typeface="Times New Roman" pitchFamily="18" charset="0"/>
              </a:rPr>
              <a:t> </a:t>
            </a:r>
            <a:endParaRPr kumimoji="0" lang="ru-RU" sz="1600" b="0" i="0" u="none" strike="noStrike" cap="none" normalizeH="0" baseline="0" dirty="0" smtClean="0">
              <a:ln>
                <a:noFill/>
              </a:ln>
              <a:solidFill>
                <a:schemeClr val="tx1"/>
              </a:solidFill>
              <a:effectLst/>
              <a:cs typeface="Arial" pitchFamily="34" charset="0"/>
            </a:endParaRPr>
          </a:p>
          <a:p>
            <a:pPr lvl="0" eaLnBrk="0" fontAlgn="base" hangingPunct="0">
              <a:spcBef>
                <a:spcPct val="0"/>
              </a:spcBef>
              <a:spcAft>
                <a:spcPct val="0"/>
              </a:spcAft>
            </a:pPr>
            <a:r>
              <a:rPr kumimoji="0" lang="en-US" sz="1600" b="0" i="0" u="none" strike="noStrike" cap="none" normalizeH="0" baseline="0" dirty="0" smtClean="0">
                <a:ln>
                  <a:noFill/>
                </a:ln>
                <a:solidFill>
                  <a:schemeClr val="tx1"/>
                </a:solidFill>
                <a:effectLst/>
                <a:ea typeface="Calibri" pitchFamily="34" charset="0"/>
                <a:cs typeface="Times New Roman" pitchFamily="18" charset="0"/>
              </a:rPr>
              <a:t>                                            </a:t>
            </a:r>
            <a:r>
              <a:rPr lang="en-US" sz="1600" dirty="0">
                <a:ea typeface="Calibri" pitchFamily="34" charset="0"/>
                <a:cs typeface="Times New Roman" pitchFamily="18" charset="0"/>
              </a:rPr>
              <a:t>This logo indicates</a:t>
            </a:r>
            <a:endParaRPr lang="ru-RU" sz="1600" dirty="0">
              <a:cs typeface="Arial" pitchFamily="34" charset="0"/>
            </a:endParaRPr>
          </a:p>
          <a:p>
            <a:pPr lvl="0" eaLnBrk="0" fontAlgn="base" hangingPunct="0">
              <a:spcBef>
                <a:spcPct val="0"/>
              </a:spcBef>
              <a:spcAft>
                <a:spcPct val="0"/>
              </a:spcAft>
            </a:pPr>
            <a:r>
              <a:rPr lang="en-US" sz="1600" dirty="0">
                <a:ea typeface="Calibri" pitchFamily="34" charset="0"/>
                <a:cs typeface="Times New Roman" pitchFamily="18" charset="0"/>
              </a:rPr>
              <a:t>                                            the item is made from</a:t>
            </a:r>
            <a:endParaRPr lang="ru-RU" sz="1600" dirty="0">
              <a:cs typeface="Arial" pitchFamily="34" charset="0"/>
            </a:endParaRPr>
          </a:p>
          <a:p>
            <a:pPr lvl="0" eaLnBrk="0" fontAlgn="base" hangingPunct="0">
              <a:spcBef>
                <a:spcPct val="0"/>
              </a:spcBef>
              <a:spcAft>
                <a:spcPct val="0"/>
              </a:spcAft>
            </a:pPr>
            <a:r>
              <a:rPr lang="en-US" sz="1600" dirty="0">
                <a:ea typeface="Calibri" pitchFamily="34" charset="0"/>
                <a:cs typeface="Times New Roman" pitchFamily="18" charset="0"/>
              </a:rPr>
              <a:t>                                         </a:t>
            </a:r>
            <a:r>
              <a:rPr lang="en-US" sz="1600" dirty="0" smtClean="0">
                <a:ea typeface="Calibri" pitchFamily="34" charset="0"/>
                <a:cs typeface="Times New Roman" pitchFamily="18" charset="0"/>
              </a:rPr>
              <a:t>recycled </a:t>
            </a:r>
            <a:r>
              <a:rPr lang="en-US" sz="1600" dirty="0">
                <a:ea typeface="Calibri" pitchFamily="34" charset="0"/>
                <a:cs typeface="Times New Roman" pitchFamily="18" charset="0"/>
              </a:rPr>
              <a:t>materials</a:t>
            </a:r>
            <a:r>
              <a:rPr lang="en-US" sz="1600" dirty="0" smtClean="0">
                <a:ea typeface="Calibri" pitchFamily="34" charset="0"/>
                <a:cs typeface="Times New Roman" pitchFamily="18" charset="0"/>
              </a:rPr>
              <a:t>.</a:t>
            </a:r>
            <a:endParaRPr lang="ru-RU" sz="1600" dirty="0" smtClean="0">
              <a:ea typeface="Calibri" pitchFamily="34" charset="0"/>
              <a:cs typeface="Times New Roman" pitchFamily="18" charset="0"/>
            </a:endParaRPr>
          </a:p>
          <a:p>
            <a:pPr lvl="0" eaLnBrk="0" fontAlgn="base" hangingPunct="0">
              <a:spcBef>
                <a:spcPct val="0"/>
              </a:spcBef>
              <a:spcAft>
                <a:spcPct val="0"/>
              </a:spcAft>
            </a:pPr>
            <a:endParaRPr lang="ru-RU" sz="1600" dirty="0">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Rectangle 5"/>
          <p:cNvSpPr>
            <a:spLocks noChangeArrowheads="1"/>
          </p:cNvSpPr>
          <p:nvPr/>
        </p:nvSpPr>
        <p:spPr bwMode="auto">
          <a:xfrm>
            <a:off x="7020272" y="478797"/>
            <a:ext cx="1800200"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r>
              <a:rPr kumimoji="0" lang="en-US" sz="1100" b="0"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8" name="Прямоугольник 7"/>
          <p:cNvSpPr/>
          <p:nvPr/>
        </p:nvSpPr>
        <p:spPr>
          <a:xfrm>
            <a:off x="6444208" y="1390262"/>
            <a:ext cx="2088232" cy="1323439"/>
          </a:xfrm>
          <a:prstGeom prst="rect">
            <a:avLst/>
          </a:prstGeom>
        </p:spPr>
        <p:txBody>
          <a:bodyPr wrap="square">
            <a:spAutoFit/>
          </a:bodyPr>
          <a:lstStyle/>
          <a:p>
            <a:r>
              <a:rPr lang="en-US" sz="1600" dirty="0"/>
              <a:t>This logo indicates</a:t>
            </a:r>
            <a:r>
              <a:rPr lang="ru-RU" sz="1600" dirty="0"/>
              <a:t/>
            </a:r>
            <a:br>
              <a:rPr lang="ru-RU" sz="1600" dirty="0"/>
            </a:br>
            <a:r>
              <a:rPr lang="en-US" sz="1600" dirty="0"/>
              <a:t>                                           the item can be</a:t>
            </a:r>
            <a:r>
              <a:rPr lang="ru-RU" sz="1600" dirty="0"/>
              <a:t/>
            </a:r>
            <a:br>
              <a:rPr lang="ru-RU" sz="1600" dirty="0"/>
            </a:br>
            <a:r>
              <a:rPr lang="en-US" sz="1600" dirty="0"/>
              <a:t>                                           recycled.</a:t>
            </a:r>
            <a:endParaRPr lang="ru-RU" sz="1600" dirty="0"/>
          </a:p>
        </p:txBody>
      </p:sp>
    </p:spTree>
    <p:extLst>
      <p:ext uri="{BB962C8B-B14F-4D97-AF65-F5344CB8AC3E}">
        <p14:creationId xmlns:p14="http://schemas.microsoft.com/office/powerpoint/2010/main" val="247037282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одзаголовок 1"/>
          <p:cNvSpPr>
            <a:spLocks noGrp="1"/>
          </p:cNvSpPr>
          <p:nvPr>
            <p:ph type="subTitle" idx="1"/>
          </p:nvPr>
        </p:nvSpPr>
        <p:spPr>
          <a:xfrm>
            <a:off x="1547664" y="5085184"/>
            <a:ext cx="5637010" cy="882119"/>
          </a:xfrm>
        </p:spPr>
        <p:txBody>
          <a:bodyPr>
            <a:noAutofit/>
          </a:bodyPr>
          <a:lstStyle/>
          <a:p>
            <a:r>
              <a:rPr lang="en-US" sz="5400" dirty="0" smtClean="0"/>
              <a:t>       </a:t>
            </a:r>
            <a:endParaRPr lang="ru-RU" sz="5400" dirty="0"/>
          </a:p>
        </p:txBody>
      </p:sp>
      <p:sp>
        <p:nvSpPr>
          <p:cNvPr id="3" name="Заголовок 2"/>
          <p:cNvSpPr>
            <a:spLocks noGrp="1"/>
          </p:cNvSpPr>
          <p:nvPr>
            <p:ph type="ctrTitle"/>
          </p:nvPr>
        </p:nvSpPr>
        <p:spPr>
          <a:xfrm>
            <a:off x="817581" y="332656"/>
            <a:ext cx="7175351" cy="4592801"/>
          </a:xfrm>
        </p:spPr>
        <p:txBody>
          <a:bodyPr/>
          <a:lstStyle/>
          <a:p>
            <a:pPr marL="182880" indent="0" algn="ctr">
              <a:buNone/>
            </a:pPr>
            <a:r>
              <a:rPr lang="en-US" dirty="0" smtClean="0">
                <a:solidFill>
                  <a:schemeClr val="accent3">
                    <a:lumMod val="50000"/>
                  </a:schemeClr>
                </a:solidFill>
              </a:rPr>
              <a:t>Ecology suggests </a:t>
            </a:r>
            <a:br>
              <a:rPr lang="en-US" dirty="0" smtClean="0">
                <a:solidFill>
                  <a:schemeClr val="accent3">
                    <a:lumMod val="50000"/>
                  </a:schemeClr>
                </a:solidFill>
              </a:rPr>
            </a:br>
            <a:r>
              <a:rPr lang="en-US" dirty="0">
                <a:solidFill>
                  <a:schemeClr val="accent3">
                    <a:lumMod val="50000"/>
                  </a:schemeClr>
                </a:solidFill>
              </a:rPr>
              <a:t>activity!</a:t>
            </a:r>
            <a:r>
              <a:rPr lang="ru-RU" dirty="0"/>
              <a:t/>
            </a:r>
            <a:br>
              <a:rPr lang="ru-RU" dirty="0"/>
            </a:br>
            <a:endParaRPr lang="ru-RU" dirty="0"/>
          </a:p>
        </p:txBody>
      </p:sp>
      <p:pic>
        <p:nvPicPr>
          <p:cNvPr id="4" name="Picture 2" descr="http://i.allday.ru/uploads/posts/2008-10/thumbs/1223501081_1222867990_shutterstock.jpg"/>
          <p:cNvPicPr>
            <a:picLocks noChangeAspect="1" noChangeArrowheads="1"/>
          </p:cNvPicPr>
          <p:nvPr/>
        </p:nvPicPr>
        <p:blipFill>
          <a:blip r:embed="rId2"/>
          <a:srcRect/>
          <a:stretch>
            <a:fillRect/>
          </a:stretch>
        </p:blipFill>
        <p:spPr bwMode="auto">
          <a:xfrm>
            <a:off x="1979712" y="2404368"/>
            <a:ext cx="5041629" cy="3869254"/>
          </a:xfrm>
          <a:prstGeom prst="rect">
            <a:avLst/>
          </a:prstGeom>
          <a:noFill/>
        </p:spPr>
      </p:pic>
    </p:spTree>
    <p:extLst>
      <p:ext uri="{BB962C8B-B14F-4D97-AF65-F5344CB8AC3E}">
        <p14:creationId xmlns:p14="http://schemas.microsoft.com/office/powerpoint/2010/main" val="135181458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D:\Users\Учитель\Desktop\8 class\винокурова 8А\pererabotka-aluminievyh-banok.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00035" y="857232"/>
            <a:ext cx="5357849" cy="5161328"/>
          </a:xfrm>
          <a:prstGeom prst="rect">
            <a:avLst/>
          </a:prstGeom>
          <a:noFill/>
          <a:extLst>
            <a:ext uri="{909E8E84-426E-40DD-AFC4-6F175D3DCCD1}">
              <a14:hiddenFill xmlns:a14="http://schemas.microsoft.com/office/drawing/2010/main">
                <a:solidFill>
                  <a:srgbClr val="FFFFFF"/>
                </a:solidFill>
              </a14:hiddenFill>
            </a:ext>
          </a:extLst>
        </p:spPr>
      </p:pic>
      <p:sp>
        <p:nvSpPr>
          <p:cNvPr id="2050" name="Rectangle 2"/>
          <p:cNvSpPr>
            <a:spLocks noChangeArrowheads="1"/>
          </p:cNvSpPr>
          <p:nvPr/>
        </p:nvSpPr>
        <p:spPr bwMode="auto">
          <a:xfrm>
            <a:off x="6215074" y="972719"/>
            <a:ext cx="2714644" cy="440120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FF0000"/>
                </a:solidFill>
                <a:effectLst/>
                <a:latin typeface="Times New Roman" pitchFamily="18" charset="0"/>
                <a:ea typeface="Calibri" pitchFamily="34" charset="0"/>
                <a:cs typeface="Times New Roman" pitchFamily="18" charset="0"/>
              </a:rPr>
              <a:t>Here are some ways in which you, your friends and your family can begin trying to save the Earth right now</a:t>
            </a:r>
            <a:r>
              <a:rPr kumimoji="0" lang="ru-RU" sz="2000" b="0" i="0" u="none" strike="noStrike" cap="none" normalizeH="0" baseline="0" dirty="0" smtClean="0">
                <a:ln>
                  <a:noFill/>
                </a:ln>
                <a:solidFill>
                  <a:srgbClr val="FF0000"/>
                </a:solidFill>
                <a:effectLst/>
                <a:latin typeface="Times New Roman" pitchFamily="18" charset="0"/>
                <a:ea typeface="Calibri" pitchFamily="34" charset="0"/>
                <a:cs typeface="Times New Roman" pitchFamily="18" charset="0"/>
              </a:rPr>
              <a:t>:</a:t>
            </a:r>
            <a:endParaRPr kumimoji="0" lang="en-US" sz="2000" b="0" i="0" u="none" strike="noStrike" cap="none" normalizeH="0" baseline="0" dirty="0" smtClean="0">
              <a:ln>
                <a:noFill/>
              </a:ln>
              <a:solidFill>
                <a:srgbClr val="FF0000"/>
              </a:solidFill>
              <a:effectLst/>
              <a:latin typeface="Times New Roman" pitchFamily="18"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ru-RU" sz="2000" b="0" i="0" u="none" strike="noStrike" cap="none" normalizeH="0" baseline="0" dirty="0" smtClean="0">
              <a:ln>
                <a:noFill/>
              </a:ln>
              <a:solidFill>
                <a:srgbClr val="FF0000"/>
              </a:solidFill>
              <a:effectLst/>
              <a:latin typeface="Arial" pitchFamily="34" charset="0"/>
            </a:endParaRPr>
          </a:p>
          <a:p>
            <a:pPr marL="457200" marR="0" lvl="0" indent="-457200" algn="l" defTabSz="914400" rtl="0" eaLnBrk="0" fontAlgn="base" latinLnBrk="0" hangingPunct="0">
              <a:lnSpc>
                <a:spcPct val="100000"/>
              </a:lnSpc>
              <a:spcBef>
                <a:spcPct val="0"/>
              </a:spcBef>
              <a:spcAft>
                <a:spcPct val="0"/>
              </a:spcAft>
              <a:buClrTx/>
              <a:buSzTx/>
              <a:buFontTx/>
              <a:buAutoNum type="arabicPeriod"/>
              <a:tabLst/>
            </a:pP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Try not to waste energy.</a:t>
            </a:r>
          </a:p>
          <a:p>
            <a:pPr marL="457200" marR="0" lvl="0" indent="-457200" algn="l" defTabSz="914400" rtl="0" eaLnBrk="0" fontAlgn="base" latinLnBrk="0" hangingPunct="0">
              <a:lnSpc>
                <a:spcPct val="100000"/>
              </a:lnSpc>
              <a:spcBef>
                <a:spcPct val="0"/>
              </a:spcBef>
              <a:spcAft>
                <a:spcPct val="0"/>
              </a:spcAft>
              <a:buClrTx/>
              <a:buSzTx/>
              <a:buFontTx/>
              <a:buAutoNum type="arabicPeriod"/>
              <a:tabLst/>
            </a:pPr>
            <a:endParaRPr kumimoji="0" lang="ru-RU" sz="2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2. Before you throw anything away, stop and think. Might someone else have a use for it?</a:t>
            </a:r>
            <a:endParaRPr kumimoji="0" lang="ru-RU" sz="2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254783525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4714876" y="560759"/>
            <a:ext cx="3786214"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lang="en-US" sz="2400" dirty="0">
                <a:latin typeface="Times New Roman" pitchFamily="18" charset="0"/>
                <a:ea typeface="Calibri" pitchFamily="34" charset="0"/>
                <a:cs typeface="Times New Roman" pitchFamily="18" charset="0"/>
              </a:rPr>
              <a:t>3</a:t>
            </a:r>
            <a:r>
              <a:rPr kumimoji="0" lang="en-US"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Don’t waste paper.</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ru-RU" sz="24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US" sz="2400" dirty="0">
                <a:latin typeface="Times New Roman" pitchFamily="18" charset="0"/>
                <a:ea typeface="Calibri" pitchFamily="34" charset="0"/>
                <a:cs typeface="Times New Roman" pitchFamily="18" charset="0"/>
              </a:rPr>
              <a:t>4</a:t>
            </a:r>
            <a:r>
              <a:rPr kumimoji="0" lang="en-US"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Walk or cycle whenever possible.</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24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US" sz="2400" dirty="0">
                <a:latin typeface="Times New Roman" pitchFamily="18" charset="0"/>
                <a:ea typeface="Calibri" pitchFamily="34" charset="0"/>
                <a:cs typeface="Times New Roman" pitchFamily="18" charset="0"/>
              </a:rPr>
              <a:t>5</a:t>
            </a:r>
            <a:r>
              <a:rPr kumimoji="0" lang="en-US"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Never drop litter.</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24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US" sz="2400" dirty="0">
                <a:latin typeface="Times New Roman" pitchFamily="18" charset="0"/>
                <a:ea typeface="Calibri" pitchFamily="34" charset="0"/>
                <a:cs typeface="Times New Roman" pitchFamily="18" charset="0"/>
              </a:rPr>
              <a:t>6</a:t>
            </a:r>
            <a:r>
              <a:rPr kumimoji="0" lang="en-US"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Help to clean up your local environment.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24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lang="en-US" sz="2400" dirty="0">
                <a:latin typeface="Times New Roman" pitchFamily="18" charset="0"/>
                <a:ea typeface="Calibri" pitchFamily="34" charset="0"/>
                <a:cs typeface="Times New Roman" pitchFamily="18" charset="0"/>
              </a:rPr>
              <a:t>7</a:t>
            </a:r>
            <a:r>
              <a:rPr kumimoji="0" lang="en-US"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Put out food for wild animals in winter.</a:t>
            </a:r>
            <a:endParaRPr kumimoji="0" lang="en-US" sz="2400" b="0" i="0" u="none" strike="noStrike" cap="none" normalizeH="0" baseline="0" dirty="0" smtClean="0">
              <a:ln>
                <a:noFill/>
              </a:ln>
              <a:solidFill>
                <a:schemeClr val="tx1"/>
              </a:solidFill>
              <a:effectLst/>
              <a:latin typeface="Arial" pitchFamily="34" charset="0"/>
            </a:endParaRPr>
          </a:p>
        </p:txBody>
      </p:sp>
      <p:pic>
        <p:nvPicPr>
          <p:cNvPr id="1028" name="Picture 4" descr="http://im0-tub-ru.yandex.net/i?id=175125695-13-72&amp;n=21"/>
          <p:cNvPicPr>
            <a:picLocks noChangeAspect="1" noChangeArrowheads="1"/>
          </p:cNvPicPr>
          <p:nvPr/>
        </p:nvPicPr>
        <p:blipFill>
          <a:blip r:embed="rId2"/>
          <a:srcRect/>
          <a:stretch>
            <a:fillRect/>
          </a:stretch>
        </p:blipFill>
        <p:spPr bwMode="auto">
          <a:xfrm>
            <a:off x="357158" y="214290"/>
            <a:ext cx="2071702" cy="1714512"/>
          </a:xfrm>
          <a:prstGeom prst="rect">
            <a:avLst/>
          </a:prstGeom>
          <a:noFill/>
        </p:spPr>
      </p:pic>
      <p:pic>
        <p:nvPicPr>
          <p:cNvPr id="1030" name="Picture 6" descr="http://im0-tub-ru.yandex.net/i?id=186749341-50-72&amp;n=21"/>
          <p:cNvPicPr>
            <a:picLocks noChangeAspect="1" noChangeArrowheads="1"/>
          </p:cNvPicPr>
          <p:nvPr/>
        </p:nvPicPr>
        <p:blipFill>
          <a:blip r:embed="rId3"/>
          <a:srcRect/>
          <a:stretch>
            <a:fillRect/>
          </a:stretch>
        </p:blipFill>
        <p:spPr bwMode="auto">
          <a:xfrm>
            <a:off x="2389437" y="2132856"/>
            <a:ext cx="2020784" cy="1788230"/>
          </a:xfrm>
          <a:prstGeom prst="rect">
            <a:avLst/>
          </a:prstGeom>
          <a:noFill/>
        </p:spPr>
      </p:pic>
      <p:pic>
        <p:nvPicPr>
          <p:cNvPr id="1032" name="Picture 8" descr="http://im0-tub-ru.yandex.net/i?id=269423372-07-72&amp;n=21"/>
          <p:cNvPicPr>
            <a:picLocks noChangeAspect="1" noChangeArrowheads="1"/>
          </p:cNvPicPr>
          <p:nvPr/>
        </p:nvPicPr>
        <p:blipFill>
          <a:blip r:embed="rId4"/>
          <a:srcRect/>
          <a:stretch>
            <a:fillRect/>
          </a:stretch>
        </p:blipFill>
        <p:spPr bwMode="auto">
          <a:xfrm>
            <a:off x="507108" y="4071944"/>
            <a:ext cx="2127750" cy="1714507"/>
          </a:xfrm>
          <a:prstGeom prst="rect">
            <a:avLst/>
          </a:prstGeom>
          <a:noFill/>
        </p:spPr>
      </p:pic>
      <p:pic>
        <p:nvPicPr>
          <p:cNvPr id="1034" name="Picture 10" descr="http://im0-tub-ru.yandex.net/i?id=232862631-15-72&amp;n=21"/>
          <p:cNvPicPr>
            <a:picLocks noChangeAspect="1" noChangeArrowheads="1"/>
          </p:cNvPicPr>
          <p:nvPr/>
        </p:nvPicPr>
        <p:blipFill>
          <a:blip r:embed="rId5"/>
          <a:srcRect/>
          <a:stretch>
            <a:fillRect/>
          </a:stretch>
        </p:blipFill>
        <p:spPr bwMode="auto">
          <a:xfrm>
            <a:off x="3832516" y="4929197"/>
            <a:ext cx="1773382" cy="1428750"/>
          </a:xfrm>
          <a:prstGeom prst="rect">
            <a:avLst/>
          </a:prstGeom>
          <a:noFill/>
        </p:spPr>
      </p:pic>
    </p:spTree>
    <p:extLst>
      <p:ext uri="{BB962C8B-B14F-4D97-AF65-F5344CB8AC3E}">
        <p14:creationId xmlns:p14="http://schemas.microsoft.com/office/powerpoint/2010/main" val="155276006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0" name="Picture 6" descr="http://venividi.ru/files/img/6109/0.jpg"/>
          <p:cNvPicPr>
            <a:picLocks noChangeAspect="1" noChangeArrowheads="1"/>
          </p:cNvPicPr>
          <p:nvPr/>
        </p:nvPicPr>
        <p:blipFill>
          <a:blip r:embed="rId3" cstate="print"/>
          <a:srcRect/>
          <a:stretch>
            <a:fillRect/>
          </a:stretch>
        </p:blipFill>
        <p:spPr bwMode="auto">
          <a:xfrm>
            <a:off x="1884217" y="609600"/>
            <a:ext cx="5301673" cy="4691607"/>
          </a:xfrm>
          <a:prstGeom prst="rect">
            <a:avLst/>
          </a:prstGeom>
          <a:noFill/>
        </p:spPr>
      </p:pic>
      <p:sp>
        <p:nvSpPr>
          <p:cNvPr id="2" name="Прямоугольник 1"/>
          <p:cNvSpPr/>
          <p:nvPr/>
        </p:nvSpPr>
        <p:spPr>
          <a:xfrm>
            <a:off x="4849866" y="609600"/>
            <a:ext cx="3600400" cy="369332"/>
          </a:xfrm>
          <a:prstGeom prst="rect">
            <a:avLst/>
          </a:prstGeom>
        </p:spPr>
        <p:txBody>
          <a:bodyPr wrap="square">
            <a:spAutoFit/>
          </a:bodyPr>
          <a:lstStyle/>
          <a:p>
            <a:pPr algn="just"/>
            <a:r>
              <a:rPr lang="en-US" dirty="0" smtClean="0"/>
              <a:t> </a:t>
            </a:r>
            <a:endParaRPr lang="ru-RU" dirty="0"/>
          </a:p>
        </p:txBody>
      </p:sp>
      <p:sp>
        <p:nvSpPr>
          <p:cNvPr id="4" name="Rectangle 3"/>
          <p:cNvSpPr>
            <a:spLocks noChangeArrowheads="1"/>
          </p:cNvSpPr>
          <p:nvPr/>
        </p:nvSpPr>
        <p:spPr bwMode="auto">
          <a:xfrm>
            <a:off x="152400" y="1524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Tree>
    <p:extLst>
      <p:ext uri="{BB962C8B-B14F-4D97-AF65-F5344CB8AC3E}">
        <p14:creationId xmlns:p14="http://schemas.microsoft.com/office/powerpoint/2010/main" val="204466484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5" name="Объект 4"/>
          <p:cNvPicPr>
            <a:picLocks noGrp="1" noChangeAspect="1"/>
          </p:cNvPicPr>
          <p:nvPr>
            <p:ph sz="quarter" idx="13"/>
          </p:nvPr>
        </p:nvPicPr>
        <p:blipFill>
          <a:blip r:embed="rId2" cstate="screen">
            <a:extLst>
              <a:ext uri="{28A0092B-C50C-407E-A947-70E740481C1C}">
                <a14:useLocalDpi xmlns:a14="http://schemas.microsoft.com/office/drawing/2010/main"/>
              </a:ext>
            </a:extLst>
          </a:blip>
          <a:stretch>
            <a:fillRect/>
          </a:stretch>
        </p:blipFill>
        <p:spPr>
          <a:xfrm>
            <a:off x="395536" y="260648"/>
            <a:ext cx="3922514" cy="2867072"/>
          </a:xfrm>
        </p:spPr>
      </p:pic>
      <p:pic>
        <p:nvPicPr>
          <p:cNvPr id="8" name="Объект 7"/>
          <p:cNvPicPr>
            <a:picLocks noGrp="1" noChangeAspect="1"/>
          </p:cNvPicPr>
          <p:nvPr>
            <p:ph sz="quarter" idx="14"/>
          </p:nvPr>
        </p:nvPicPr>
        <p:blipFill>
          <a:blip r:embed="rId3" cstate="screen">
            <a:extLst>
              <a:ext uri="{28A0092B-C50C-407E-A947-70E740481C1C}">
                <a14:useLocalDpi xmlns:a14="http://schemas.microsoft.com/office/drawing/2010/main"/>
              </a:ext>
            </a:extLst>
          </a:blip>
          <a:stretch>
            <a:fillRect/>
          </a:stretch>
        </p:blipFill>
        <p:spPr>
          <a:xfrm>
            <a:off x="4427984" y="2852936"/>
            <a:ext cx="4176464" cy="3247603"/>
          </a:xfrm>
        </p:spPr>
      </p:pic>
    </p:spTree>
    <p:extLst>
      <p:ext uri="{BB962C8B-B14F-4D97-AF65-F5344CB8AC3E}">
        <p14:creationId xmlns:p14="http://schemas.microsoft.com/office/powerpoint/2010/main" val="182023149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5" name="Объект 4"/>
          <p:cNvPicPr>
            <a:picLocks noGrp="1" noChangeAspect="1"/>
          </p:cNvPicPr>
          <p:nvPr>
            <p:ph sz="quarter" idx="13"/>
          </p:nvPr>
        </p:nvPicPr>
        <p:blipFill>
          <a:blip r:embed="rId2" cstate="screen">
            <a:extLst>
              <a:ext uri="{28A0092B-C50C-407E-A947-70E740481C1C}">
                <a14:useLocalDpi xmlns:a14="http://schemas.microsoft.com/office/drawing/2010/main"/>
              </a:ext>
            </a:extLst>
          </a:blip>
          <a:stretch>
            <a:fillRect/>
          </a:stretch>
        </p:blipFill>
        <p:spPr>
          <a:xfrm>
            <a:off x="467544" y="2348880"/>
            <a:ext cx="3960440" cy="2941885"/>
          </a:xfrm>
        </p:spPr>
      </p:pic>
      <p:pic>
        <p:nvPicPr>
          <p:cNvPr id="6" name="Объект 5"/>
          <p:cNvPicPr>
            <a:picLocks noGrp="1" noChangeAspect="1"/>
          </p:cNvPicPr>
          <p:nvPr>
            <p:ph sz="quarter" idx="14"/>
          </p:nvPr>
        </p:nvPicPr>
        <p:blipFill>
          <a:blip r:embed="rId3" cstate="screen">
            <a:extLst>
              <a:ext uri="{28A0092B-C50C-407E-A947-70E740481C1C}">
                <a14:useLocalDpi xmlns:a14="http://schemas.microsoft.com/office/drawing/2010/main"/>
              </a:ext>
            </a:extLst>
          </a:blip>
          <a:stretch>
            <a:fillRect/>
          </a:stretch>
        </p:blipFill>
        <p:spPr>
          <a:xfrm>
            <a:off x="4645024" y="620688"/>
            <a:ext cx="4175448" cy="3103587"/>
          </a:xfrm>
        </p:spPr>
      </p:pic>
    </p:spTree>
    <p:extLst>
      <p:ext uri="{BB962C8B-B14F-4D97-AF65-F5344CB8AC3E}">
        <p14:creationId xmlns:p14="http://schemas.microsoft.com/office/powerpoint/2010/main" val="376831529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5" name="Объект 4"/>
          <p:cNvPicPr>
            <a:picLocks noGrp="1" noChangeAspect="1"/>
          </p:cNvPicPr>
          <p:nvPr>
            <p:ph sz="quarter" idx="13"/>
          </p:nvPr>
        </p:nvPicPr>
        <p:blipFill>
          <a:blip r:embed="rId2" cstate="screen">
            <a:extLst>
              <a:ext uri="{28A0092B-C50C-407E-A947-70E740481C1C}">
                <a14:useLocalDpi xmlns:a14="http://schemas.microsoft.com/office/drawing/2010/main"/>
              </a:ext>
            </a:extLst>
          </a:blip>
          <a:stretch>
            <a:fillRect/>
          </a:stretch>
        </p:blipFill>
        <p:spPr>
          <a:xfrm>
            <a:off x="292052" y="648397"/>
            <a:ext cx="4135931" cy="3103587"/>
          </a:xfrm>
        </p:spPr>
      </p:pic>
      <p:pic>
        <p:nvPicPr>
          <p:cNvPr id="6" name="Объект 5"/>
          <p:cNvPicPr>
            <a:picLocks noGrp="1" noChangeAspect="1"/>
          </p:cNvPicPr>
          <p:nvPr>
            <p:ph sz="quarter" idx="14"/>
          </p:nvPr>
        </p:nvPicPr>
        <p:blipFill>
          <a:blip r:embed="rId3" cstate="screen">
            <a:extLst>
              <a:ext uri="{28A0092B-C50C-407E-A947-70E740481C1C}">
                <a14:useLocalDpi xmlns:a14="http://schemas.microsoft.com/office/drawing/2010/main"/>
              </a:ext>
            </a:extLst>
          </a:blip>
          <a:stretch>
            <a:fillRect/>
          </a:stretch>
        </p:blipFill>
        <p:spPr>
          <a:xfrm>
            <a:off x="4499992" y="2708920"/>
            <a:ext cx="4248472" cy="3456384"/>
          </a:xfrm>
        </p:spPr>
      </p:pic>
    </p:spTree>
    <p:extLst>
      <p:ext uri="{BB962C8B-B14F-4D97-AF65-F5344CB8AC3E}">
        <p14:creationId xmlns:p14="http://schemas.microsoft.com/office/powerpoint/2010/main" val="400276096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033195" y="285728"/>
            <a:ext cx="5966666" cy="642942"/>
          </a:xfrm>
        </p:spPr>
        <p:txBody>
          <a:bodyPr/>
          <a:lstStyle/>
          <a:p>
            <a:pPr>
              <a:buNone/>
            </a:pPr>
            <a:r>
              <a:rPr lang="en-US" sz="4000" smtClean="0">
                <a:solidFill>
                  <a:schemeClr val="accent3">
                    <a:lumMod val="50000"/>
                  </a:schemeClr>
                </a:solidFill>
              </a:rPr>
              <a:t>Keep our </a:t>
            </a:r>
            <a:r>
              <a:rPr lang="en-US" sz="4000" dirty="0" smtClean="0">
                <a:solidFill>
                  <a:schemeClr val="accent3">
                    <a:lumMod val="50000"/>
                  </a:schemeClr>
                </a:solidFill>
              </a:rPr>
              <a:t>country tidy!</a:t>
            </a:r>
            <a:endParaRPr lang="ru-RU" sz="4000" dirty="0">
              <a:solidFill>
                <a:schemeClr val="accent3">
                  <a:lumMod val="50000"/>
                </a:schemeClr>
              </a:solidFill>
            </a:endParaRPr>
          </a:p>
        </p:txBody>
      </p:sp>
      <p:sp>
        <p:nvSpPr>
          <p:cNvPr id="3" name="Текст 2"/>
          <p:cNvSpPr>
            <a:spLocks noGrp="1"/>
          </p:cNvSpPr>
          <p:nvPr>
            <p:ph type="body" idx="1"/>
          </p:nvPr>
        </p:nvSpPr>
        <p:spPr/>
        <p:txBody>
          <a:bodyPr/>
          <a:lstStyle/>
          <a:p>
            <a:endParaRPr lang="ru-RU" dirty="0"/>
          </a:p>
        </p:txBody>
      </p:sp>
      <p:pic>
        <p:nvPicPr>
          <p:cNvPr id="69634" name="Picture 2" descr="I:\8 class\Новая папка (4)\Леша\FeldBarley%20Field,%20North%20Somerset,%20United%20Kingdom.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71472" y="3357562"/>
            <a:ext cx="4714908" cy="3071834"/>
          </a:xfrm>
          <a:prstGeom prst="rect">
            <a:avLst/>
          </a:prstGeom>
          <a:noFill/>
        </p:spPr>
      </p:pic>
      <p:pic>
        <p:nvPicPr>
          <p:cNvPr id="69635" name="Picture 3" descr="I:\8 class\Новая папка (4)\Леша\0_685da_1872bde0_XL.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429256" y="1142984"/>
            <a:ext cx="3286148" cy="3571900"/>
          </a:xfrm>
          <a:prstGeom prst="rect">
            <a:avLst/>
          </a:prstGeom>
          <a:noFill/>
        </p:spPr>
      </p:pic>
      <p:pic>
        <p:nvPicPr>
          <p:cNvPr id="69636" name="Picture 4" descr="I:\8 class\Новая папка (4)\Леша\0_69b2c_cb8ffcbe_XL.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42910" y="928670"/>
            <a:ext cx="4000528" cy="2285992"/>
          </a:xfrm>
          <a:prstGeom prst="rect">
            <a:avLst/>
          </a:prstGeom>
          <a:noFill/>
        </p:spPr>
      </p:pic>
      <p:pic>
        <p:nvPicPr>
          <p:cNvPr id="69638" name="Picture 6" descr="http://im0-tub-ru.yandex.net/i?id=342823740-55-72&amp;n=21"/>
          <p:cNvPicPr>
            <a:picLocks noChangeAspect="1" noChangeArrowheads="1"/>
          </p:cNvPicPr>
          <p:nvPr/>
        </p:nvPicPr>
        <p:blipFill>
          <a:blip r:embed="rId5"/>
          <a:srcRect/>
          <a:stretch>
            <a:fillRect/>
          </a:stretch>
        </p:blipFill>
        <p:spPr bwMode="auto">
          <a:xfrm>
            <a:off x="6429388" y="5214950"/>
            <a:ext cx="1676400" cy="1428750"/>
          </a:xfrm>
          <a:prstGeom prst="rect">
            <a:avLst/>
          </a:prstGeom>
          <a:noFill/>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79712" y="764704"/>
            <a:ext cx="5966666" cy="1872208"/>
          </a:xfrm>
        </p:spPr>
        <p:txBody>
          <a:bodyPr/>
          <a:lstStyle/>
          <a:p>
            <a:pPr marL="0" indent="0">
              <a:buNone/>
            </a:pPr>
            <a:r>
              <a:rPr lang="en-US" sz="4400" dirty="0" smtClean="0">
                <a:solidFill>
                  <a:schemeClr val="accent3">
                    <a:lumMod val="50000"/>
                  </a:schemeClr>
                </a:solidFill>
              </a:rPr>
              <a:t>Thank you for your attention!</a:t>
            </a:r>
            <a:endParaRPr lang="ru-RU" sz="4400" dirty="0">
              <a:solidFill>
                <a:schemeClr val="accent3">
                  <a:lumMod val="50000"/>
                </a:schemeClr>
              </a:solidFill>
            </a:endParaRPr>
          </a:p>
        </p:txBody>
      </p:sp>
      <p:sp>
        <p:nvSpPr>
          <p:cNvPr id="3" name="Текст 2"/>
          <p:cNvSpPr>
            <a:spLocks noGrp="1"/>
          </p:cNvSpPr>
          <p:nvPr>
            <p:ph type="body" idx="1"/>
          </p:nvPr>
        </p:nvSpPr>
        <p:spPr/>
        <p:txBody>
          <a:bodyPr/>
          <a:lstStyle/>
          <a:p>
            <a:endParaRPr lang="ru-RU" dirty="0"/>
          </a:p>
        </p:txBody>
      </p:sp>
      <p:pic>
        <p:nvPicPr>
          <p:cNvPr id="4" name="Picture 6" descr="http://im0-tub-ru.yandex.net/i?id=342823740-55-72&amp;n=21"/>
          <p:cNvPicPr>
            <a:picLocks noChangeAspect="1" noChangeArrowheads="1"/>
          </p:cNvPicPr>
          <p:nvPr/>
        </p:nvPicPr>
        <p:blipFill>
          <a:blip r:embed="rId2"/>
          <a:srcRect/>
          <a:stretch>
            <a:fillRect/>
          </a:stretch>
        </p:blipFill>
        <p:spPr bwMode="auto">
          <a:xfrm>
            <a:off x="5148064" y="3429000"/>
            <a:ext cx="3240360" cy="3024336"/>
          </a:xfrm>
          <a:prstGeom prst="rect">
            <a:avLst/>
          </a:prstGeom>
          <a:noFill/>
        </p:spPr>
      </p:pic>
    </p:spTree>
    <p:extLst>
      <p:ext uri="{BB962C8B-B14F-4D97-AF65-F5344CB8AC3E}">
        <p14:creationId xmlns:p14="http://schemas.microsoft.com/office/powerpoint/2010/main" val="341710899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http://www.komus.ru/photo/uploads/article/width738/r110916122828517837.jpg"/>
          <p:cNvPicPr>
            <a:picLocks noChangeAspect="1" noChangeArrowheads="1"/>
          </p:cNvPicPr>
          <p:nvPr/>
        </p:nvPicPr>
        <p:blipFill>
          <a:blip r:embed="rId2" cstate="print"/>
          <a:srcRect/>
          <a:stretch>
            <a:fillRect/>
          </a:stretch>
        </p:blipFill>
        <p:spPr bwMode="auto">
          <a:xfrm>
            <a:off x="1979712" y="908720"/>
            <a:ext cx="5040560" cy="4608512"/>
          </a:xfrm>
          <a:prstGeom prst="rect">
            <a:avLst/>
          </a:prstGeom>
          <a:noFill/>
        </p:spPr>
      </p:pic>
    </p:spTree>
    <p:extLst>
      <p:ext uri="{BB962C8B-B14F-4D97-AF65-F5344CB8AC3E}">
        <p14:creationId xmlns:p14="http://schemas.microsoft.com/office/powerpoint/2010/main" val="168617867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http://xn-----glcebh5bjheaccklx2g.xn--p1ai/wp-content/uploads/2012/06/%D0%B4%D0%B5%D0%BD%D1%8C-%D0%BB%D0%B5%D1%81%D0%B0-%D0%B2-%D0%A1%D0%BE%D0%BB%D0%BD%D0%B5%D1%87%D0%BD%D0%BE%D0%B3%D0%BE%D1%80%D1%81%D0%BA%D0%B5.jpg"/>
          <p:cNvPicPr>
            <a:picLocks noChangeAspect="1" noChangeArrowheads="1"/>
          </p:cNvPicPr>
          <p:nvPr/>
        </p:nvPicPr>
        <p:blipFill>
          <a:blip r:embed="rId2" cstate="print"/>
          <a:srcRect/>
          <a:stretch>
            <a:fillRect/>
          </a:stretch>
        </p:blipFill>
        <p:spPr bwMode="auto">
          <a:xfrm>
            <a:off x="1259632" y="908719"/>
            <a:ext cx="6336704" cy="4956371"/>
          </a:xfrm>
          <a:prstGeom prst="rect">
            <a:avLst/>
          </a:prstGeom>
          <a:noFill/>
        </p:spPr>
      </p:pic>
      <p:sp>
        <p:nvSpPr>
          <p:cNvPr id="2" name="Прямоугольник 1"/>
          <p:cNvSpPr/>
          <p:nvPr/>
        </p:nvSpPr>
        <p:spPr>
          <a:xfrm>
            <a:off x="5866897" y="1654348"/>
            <a:ext cx="2880320" cy="369332"/>
          </a:xfrm>
          <a:prstGeom prst="rect">
            <a:avLst/>
          </a:prstGeom>
        </p:spPr>
        <p:txBody>
          <a:bodyPr wrap="square">
            <a:spAutoFit/>
          </a:bodyPr>
          <a:lstStyle/>
          <a:p>
            <a:r>
              <a:rPr lang="en-US" dirty="0" smtClean="0"/>
              <a:t> </a:t>
            </a:r>
            <a:endParaRPr lang="ru-RU" dirty="0"/>
          </a:p>
        </p:txBody>
      </p:sp>
    </p:spTree>
    <p:extLst>
      <p:ext uri="{BB962C8B-B14F-4D97-AF65-F5344CB8AC3E}">
        <p14:creationId xmlns:p14="http://schemas.microsoft.com/office/powerpoint/2010/main" val="267799988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0" y="274638"/>
            <a:ext cx="8229600" cy="1143000"/>
          </a:xfrm>
        </p:spPr>
        <p:txBody>
          <a:bodyPr/>
          <a:lstStyle/>
          <a:p>
            <a:pPr marL="0" indent="0" algn="ctr">
              <a:buNone/>
            </a:pPr>
            <a:r>
              <a:rPr lang="ru-RU" sz="3600" dirty="0"/>
              <a:t/>
            </a:r>
            <a:br>
              <a:rPr lang="ru-RU" sz="3600" dirty="0"/>
            </a:br>
            <a:endParaRPr lang="ru-RU" sz="3600" dirty="0"/>
          </a:p>
        </p:txBody>
      </p:sp>
      <p:sp>
        <p:nvSpPr>
          <p:cNvPr id="3" name="Текст 2"/>
          <p:cNvSpPr>
            <a:spLocks noGrp="1"/>
          </p:cNvSpPr>
          <p:nvPr>
            <p:ph type="body" sz="half" idx="4294967295"/>
          </p:nvPr>
        </p:nvSpPr>
        <p:spPr>
          <a:xfrm>
            <a:off x="214282" y="1142984"/>
            <a:ext cx="3824318" cy="5500726"/>
          </a:xfrm>
        </p:spPr>
        <p:txBody>
          <a:bodyPr>
            <a:normAutofit fontScale="85000" lnSpcReduction="20000"/>
          </a:bodyPr>
          <a:lstStyle/>
          <a:p>
            <a:pPr marL="45720" indent="0">
              <a:buNone/>
            </a:pPr>
            <a:r>
              <a:rPr lang="en-US" sz="2400" dirty="0" smtClean="0"/>
              <a:t>Remember</a:t>
            </a:r>
            <a:r>
              <a:rPr lang="en-US" sz="2400" dirty="0"/>
              <a:t>, Russia, you are great</a:t>
            </a:r>
            <a:endParaRPr lang="ru-RU" sz="2400" dirty="0"/>
          </a:p>
          <a:p>
            <a:pPr marL="45720" indent="0">
              <a:buNone/>
            </a:pPr>
            <a:r>
              <a:rPr lang="en-US" sz="2400" dirty="0"/>
              <a:t>Not in the field of battles past</a:t>
            </a:r>
            <a:endParaRPr lang="ru-RU" sz="2400" dirty="0"/>
          </a:p>
          <a:p>
            <a:pPr marL="45720" indent="0">
              <a:buNone/>
            </a:pPr>
            <a:r>
              <a:rPr lang="en-US" sz="2400" dirty="0"/>
              <a:t>But in the green fields </a:t>
            </a:r>
            <a:r>
              <a:rPr lang="en-US" sz="2400" dirty="0" smtClean="0"/>
              <a:t>full</a:t>
            </a:r>
            <a:r>
              <a:rPr lang="ru-RU" sz="2400" dirty="0" smtClean="0"/>
              <a:t> </a:t>
            </a:r>
            <a:r>
              <a:rPr lang="en-US" sz="2400" dirty="0" smtClean="0"/>
              <a:t>of wheat</a:t>
            </a:r>
            <a:endParaRPr lang="ru-RU" sz="2400" dirty="0"/>
          </a:p>
          <a:p>
            <a:pPr marL="45720" indent="0">
              <a:buNone/>
            </a:pPr>
            <a:r>
              <a:rPr lang="en-US" sz="2400" dirty="0"/>
              <a:t>And forests, gardens, free of dust.</a:t>
            </a:r>
            <a:endParaRPr lang="ru-RU" sz="2400" dirty="0"/>
          </a:p>
          <a:p>
            <a:pPr marL="45720" indent="0">
              <a:buNone/>
            </a:pPr>
            <a:r>
              <a:rPr lang="en-US" sz="2400" dirty="0"/>
              <a:t>I love you deeply, dear </a:t>
            </a:r>
            <a:r>
              <a:rPr lang="en-US" sz="2400" dirty="0" smtClean="0"/>
              <a:t>land,</a:t>
            </a:r>
            <a:endParaRPr lang="ru-RU" sz="2400" dirty="0"/>
          </a:p>
          <a:p>
            <a:pPr marL="45720" indent="0">
              <a:buNone/>
            </a:pPr>
            <a:r>
              <a:rPr lang="en-US" sz="2400" dirty="0"/>
              <a:t>Your hills and rivers, sand on strand</a:t>
            </a:r>
            <a:endParaRPr lang="ru-RU" sz="2400" dirty="0"/>
          </a:p>
          <a:p>
            <a:pPr marL="45720" indent="0">
              <a:buNone/>
            </a:pPr>
            <a:r>
              <a:rPr lang="en-US" sz="2400" dirty="0"/>
              <a:t>Your </a:t>
            </a:r>
            <a:r>
              <a:rPr lang="en-US" sz="2400" dirty="0" smtClean="0"/>
              <a:t>songs </a:t>
            </a:r>
            <a:r>
              <a:rPr lang="en-US" sz="2400" dirty="0"/>
              <a:t>and </a:t>
            </a:r>
            <a:r>
              <a:rPr lang="en-US" sz="2400" dirty="0" smtClean="0"/>
              <a:t>dances, lakes </a:t>
            </a:r>
            <a:r>
              <a:rPr lang="en-US" sz="2400" dirty="0"/>
              <a:t>and seas</a:t>
            </a:r>
            <a:endParaRPr lang="ru-RU" sz="2400" dirty="0"/>
          </a:p>
          <a:p>
            <a:pPr marL="45720" indent="0">
              <a:buNone/>
            </a:pPr>
            <a:r>
              <a:rPr lang="en-US" sz="2400" dirty="0"/>
              <a:t>Your beasts and fish, birds in </a:t>
            </a:r>
            <a:r>
              <a:rPr lang="en-US" sz="2400" dirty="0" smtClean="0"/>
              <a:t>trees.</a:t>
            </a:r>
            <a:endParaRPr lang="ru-RU" sz="2400" dirty="0" smtClean="0"/>
          </a:p>
          <a:p>
            <a:pPr marL="45720" indent="0">
              <a:buNone/>
            </a:pPr>
            <a:r>
              <a:rPr lang="en-US" sz="2400" dirty="0" smtClean="0"/>
              <a:t>Your sunrise in a splendid sight</a:t>
            </a:r>
            <a:endParaRPr lang="ru-RU" sz="2400" dirty="0" smtClean="0"/>
          </a:p>
          <a:p>
            <a:pPr marL="45720" indent="0">
              <a:buNone/>
            </a:pPr>
            <a:r>
              <a:rPr lang="en-US" sz="2400" dirty="0" smtClean="0"/>
              <a:t>Which </a:t>
            </a:r>
            <a:r>
              <a:rPr lang="en-US" sz="2400" dirty="0"/>
              <a:t>gives me always such delight!</a:t>
            </a:r>
            <a:endParaRPr lang="ru-RU" sz="2400" dirty="0"/>
          </a:p>
          <a:p>
            <a:endParaRPr lang="ru-RU" dirty="0"/>
          </a:p>
        </p:txBody>
      </p:sp>
      <p:pic>
        <p:nvPicPr>
          <p:cNvPr id="3075" name="Picture 3" descr="D:\Users\Учитель\Desktop\8 class\Новая папка (4)\Леша\golden-field-wallpapers_130_1600x1200.jpg"/>
          <p:cNvPicPr>
            <a:picLocks noGrp="1" noChangeAspect="1" noChangeArrowheads="1"/>
          </p:cNvPicPr>
          <p:nvPr>
            <p:ph type="clipArt" sz="half" idx="4294967295"/>
          </p:nvPr>
        </p:nvPicPr>
        <p:blipFill>
          <a:blip r:embed="rId2" cstate="screen">
            <a:extLst>
              <a:ext uri="{28A0092B-C50C-407E-A947-70E740481C1C}">
                <a14:useLocalDpi xmlns:a14="http://schemas.microsoft.com/office/drawing/2010/main"/>
              </a:ext>
            </a:extLst>
          </a:blip>
          <a:srcRect/>
          <a:stretch>
            <a:fillRect/>
          </a:stretch>
        </p:blipFill>
        <p:spPr bwMode="auto">
          <a:xfrm>
            <a:off x="4116114" y="3789040"/>
            <a:ext cx="3648075" cy="2808312"/>
          </a:xfrm>
          <a:prstGeom prst="rect">
            <a:avLst/>
          </a:prstGeom>
          <a:noFill/>
          <a:extLst>
            <a:ext uri="{909E8E84-426E-40DD-AFC4-6F175D3DCCD1}">
              <a14:hiddenFill xmlns:a14="http://schemas.microsoft.com/office/drawing/2010/main">
                <a:solidFill>
                  <a:srgbClr val="FFFFFF"/>
                </a:solidFill>
              </a14:hiddenFill>
            </a:ext>
          </a:extLst>
        </p:spPr>
      </p:pic>
      <p:pic>
        <p:nvPicPr>
          <p:cNvPr id="8" name="Рисунок 7"/>
          <p:cNvPicPr/>
          <p:nvPr/>
        </p:nvPicPr>
        <p:blipFill>
          <a:blip r:embed="rId3" cstate="screen">
            <a:extLst>
              <a:ext uri="{28A0092B-C50C-407E-A947-70E740481C1C}">
                <a14:useLocalDpi xmlns:a14="http://schemas.microsoft.com/office/drawing/2010/main"/>
              </a:ext>
            </a:extLst>
          </a:blip>
          <a:srcRect/>
          <a:stretch>
            <a:fillRect/>
          </a:stretch>
        </p:blipFill>
        <p:spPr bwMode="auto">
          <a:xfrm>
            <a:off x="5364088" y="908720"/>
            <a:ext cx="3456384" cy="2808312"/>
          </a:xfrm>
          <a:prstGeom prst="rect">
            <a:avLst/>
          </a:prstGeom>
          <a:noFill/>
          <a:ln w="9525">
            <a:noFill/>
            <a:miter lim="800000"/>
            <a:headEnd/>
            <a:tailEnd/>
          </a:ln>
        </p:spPr>
      </p:pic>
      <p:sp>
        <p:nvSpPr>
          <p:cNvPr id="6" name="Прямоугольник 5"/>
          <p:cNvSpPr/>
          <p:nvPr/>
        </p:nvSpPr>
        <p:spPr>
          <a:xfrm>
            <a:off x="944104" y="235516"/>
            <a:ext cx="6913624" cy="646331"/>
          </a:xfrm>
          <a:prstGeom prst="rect">
            <a:avLst/>
          </a:prstGeom>
        </p:spPr>
        <p:txBody>
          <a:bodyPr wrap="none">
            <a:spAutoFit/>
          </a:bodyPr>
          <a:lstStyle/>
          <a:p>
            <a:pPr algn="ctr"/>
            <a:r>
              <a:rPr lang="en-US" sz="3600" dirty="0">
                <a:solidFill>
                  <a:schemeClr val="accent3">
                    <a:lumMod val="50000"/>
                  </a:schemeClr>
                </a:solidFill>
              </a:rPr>
              <a:t>Oh, Russia, I’m in love with you!</a:t>
            </a:r>
            <a:endParaRPr lang="ru-RU" sz="3600" dirty="0">
              <a:solidFill>
                <a:schemeClr val="accent3">
                  <a:lumMod val="50000"/>
                </a:schemeClr>
              </a:solidFill>
            </a:endParaRPr>
          </a:p>
        </p:txBody>
      </p:sp>
    </p:spTree>
    <p:extLst>
      <p:ext uri="{BB962C8B-B14F-4D97-AF65-F5344CB8AC3E}">
        <p14:creationId xmlns:p14="http://schemas.microsoft.com/office/powerpoint/2010/main" val="274084803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260648"/>
            <a:ext cx="7704856" cy="1152128"/>
          </a:xfrm>
        </p:spPr>
        <p:txBody>
          <a:bodyPr/>
          <a:lstStyle/>
          <a:p>
            <a:pPr marL="0" indent="0">
              <a:buNone/>
            </a:pPr>
            <a:r>
              <a:rPr lang="en-US" dirty="0">
                <a:solidFill>
                  <a:schemeClr val="accent3">
                    <a:lumMod val="75000"/>
                  </a:schemeClr>
                </a:solidFill>
              </a:rPr>
              <a:t>Environment and ecology</a:t>
            </a:r>
            <a:r>
              <a:rPr lang="en-US" dirty="0"/>
              <a:t/>
            </a:r>
            <a:br>
              <a:rPr lang="en-US" dirty="0"/>
            </a:br>
            <a:endParaRPr lang="ru-RU" dirty="0"/>
          </a:p>
        </p:txBody>
      </p:sp>
      <p:sp>
        <p:nvSpPr>
          <p:cNvPr id="3" name="Текст 2"/>
          <p:cNvSpPr>
            <a:spLocks noGrp="1"/>
          </p:cNvSpPr>
          <p:nvPr>
            <p:ph type="body" sz="half" idx="1"/>
          </p:nvPr>
        </p:nvSpPr>
        <p:spPr>
          <a:xfrm>
            <a:off x="457200" y="1600200"/>
            <a:ext cx="8075240" cy="4525963"/>
          </a:xfrm>
        </p:spPr>
        <p:txBody>
          <a:bodyPr/>
          <a:lstStyle/>
          <a:p>
            <a:pPr marL="45720" indent="0">
              <a:buNone/>
            </a:pPr>
            <a:r>
              <a:rPr lang="en-US" dirty="0" smtClean="0">
                <a:solidFill>
                  <a:schemeClr val="accent3">
                    <a:lumMod val="50000"/>
                  </a:schemeClr>
                </a:solidFill>
              </a:rPr>
              <a:t>Ecology is the science of how living things  are related to their environment . Many Americans are concerted about their ecology today. They are concerned about protecting the environment from pollution, overcrowding, and destruction of natural resources.</a:t>
            </a:r>
          </a:p>
          <a:p>
            <a:pPr marL="45720" indent="0">
              <a:buNone/>
            </a:pPr>
            <a:r>
              <a:rPr lang="en-US" b="1" dirty="0" smtClean="0">
                <a:solidFill>
                  <a:srgbClr val="FF0000"/>
                </a:solidFill>
              </a:rPr>
              <a:t>These are the names of the environmental problems of today</a:t>
            </a:r>
            <a:r>
              <a:rPr lang="ru-RU" b="1" dirty="0" smtClean="0">
                <a:solidFill>
                  <a:srgbClr val="FF0000"/>
                </a:solidFill>
              </a:rPr>
              <a:t>:</a:t>
            </a:r>
            <a:endParaRPr lang="ru-RU" b="1" dirty="0">
              <a:solidFill>
                <a:srgbClr val="FF0000"/>
              </a:solidFill>
            </a:endParaRPr>
          </a:p>
        </p:txBody>
      </p:sp>
      <p:pic>
        <p:nvPicPr>
          <p:cNvPr id="47106" name="Picture 2" descr="http://im0-tub-ru.yandex.net/i?id=31963129-19-72&amp;n=21"/>
          <p:cNvPicPr>
            <a:picLocks noChangeAspect="1" noChangeArrowheads="1"/>
          </p:cNvPicPr>
          <p:nvPr/>
        </p:nvPicPr>
        <p:blipFill>
          <a:blip r:embed="rId2"/>
          <a:srcRect/>
          <a:stretch>
            <a:fillRect/>
          </a:stretch>
        </p:blipFill>
        <p:spPr bwMode="auto">
          <a:xfrm>
            <a:off x="2714612" y="4429132"/>
            <a:ext cx="2857500" cy="1352550"/>
          </a:xfrm>
          <a:prstGeom prst="rect">
            <a:avLst/>
          </a:prstGeom>
          <a:noFill/>
        </p:spPr>
      </p:pic>
    </p:spTree>
    <p:extLst>
      <p:ext uri="{BB962C8B-B14F-4D97-AF65-F5344CB8AC3E}">
        <p14:creationId xmlns:p14="http://schemas.microsoft.com/office/powerpoint/2010/main" val="354048548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1403648" y="404664"/>
            <a:ext cx="6512511" cy="1143000"/>
          </a:xfrm>
        </p:spPr>
        <p:txBody>
          <a:bodyPr/>
          <a:lstStyle/>
          <a:p>
            <a:endParaRPr lang="ru-RU" dirty="0"/>
          </a:p>
        </p:txBody>
      </p:sp>
      <p:pic>
        <p:nvPicPr>
          <p:cNvPr id="7" name="Picture 2" descr="C:\Users\Настя\Downloads\класс\193074--23368346-m750x740.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8308" y="66675"/>
            <a:ext cx="9001873" cy="4586461"/>
          </a:xfrm>
          <a:prstGeom prst="rect">
            <a:avLst/>
          </a:prstGeom>
          <a:noFill/>
        </p:spPr>
      </p:pic>
      <p:sp>
        <p:nvSpPr>
          <p:cNvPr id="8" name="Прямоугольник 7"/>
          <p:cNvSpPr/>
          <p:nvPr/>
        </p:nvSpPr>
        <p:spPr>
          <a:xfrm>
            <a:off x="539552" y="5085184"/>
            <a:ext cx="8352928" cy="646331"/>
          </a:xfrm>
          <a:prstGeom prst="rect">
            <a:avLst/>
          </a:prstGeom>
        </p:spPr>
        <p:txBody>
          <a:bodyPr wrap="square">
            <a:spAutoFit/>
          </a:bodyPr>
          <a:lstStyle/>
          <a:p>
            <a:pPr algn="ctr"/>
            <a:r>
              <a:rPr lang="en-US" sz="3600" dirty="0" smtClean="0"/>
              <a:t>overcrowding</a:t>
            </a:r>
            <a:r>
              <a:rPr lang="en-US" sz="3600" dirty="0"/>
              <a:t>, overpopulation</a:t>
            </a:r>
            <a:endParaRPr lang="ru-RU" sz="3600" dirty="0"/>
          </a:p>
        </p:txBody>
      </p:sp>
    </p:spTree>
    <p:extLst>
      <p:ext uri="{BB962C8B-B14F-4D97-AF65-F5344CB8AC3E}">
        <p14:creationId xmlns:p14="http://schemas.microsoft.com/office/powerpoint/2010/main" val="43305737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descr="C:\Users\Настя\Downloads\класс\stalker-svalka-cars.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68308" y="66675"/>
            <a:ext cx="9001873" cy="4581525"/>
          </a:xfrm>
          <a:prstGeom prst="rect">
            <a:avLst/>
          </a:prstGeom>
          <a:noFill/>
        </p:spPr>
      </p:pic>
      <p:sp>
        <p:nvSpPr>
          <p:cNvPr id="4" name="Прямоугольник 3"/>
          <p:cNvSpPr/>
          <p:nvPr/>
        </p:nvSpPr>
        <p:spPr>
          <a:xfrm>
            <a:off x="2555755" y="5085184"/>
            <a:ext cx="3744416" cy="646331"/>
          </a:xfrm>
          <a:prstGeom prst="rect">
            <a:avLst/>
          </a:prstGeom>
        </p:spPr>
        <p:txBody>
          <a:bodyPr wrap="square">
            <a:spAutoFit/>
          </a:bodyPr>
          <a:lstStyle/>
          <a:p>
            <a:pPr algn="ctr"/>
            <a:r>
              <a:rPr lang="en-US" sz="3600" dirty="0"/>
              <a:t>Littering</a:t>
            </a:r>
            <a:endParaRPr lang="ru-RU" sz="3600" dirty="0"/>
          </a:p>
        </p:txBody>
      </p:sp>
    </p:spTree>
    <p:extLst>
      <p:ext uri="{BB962C8B-B14F-4D97-AF65-F5344CB8AC3E}">
        <p14:creationId xmlns:p14="http://schemas.microsoft.com/office/powerpoint/2010/main" val="1471678187"/>
      </p:ext>
    </p:extLst>
  </p:cSld>
  <p:clrMapOvr>
    <a:masterClrMapping/>
  </p:clrMapOvr>
  <p:timing>
    <p:tnLst>
      <p:par>
        <p:cTn id="1" dur="indefinite" restart="never" nodeType="tmRoot"/>
      </p:par>
    </p:tnLst>
  </p:timing>
</p:sld>
</file>

<file path=ppt/theme/theme1.xml><?xml version="1.0" encoding="utf-8"?>
<a:theme xmlns:a="http://schemas.openxmlformats.org/drawingml/2006/main" name="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616</TotalTime>
  <Words>632</Words>
  <Application>Microsoft Office PowerPoint</Application>
  <PresentationFormat>Экран (4:3)</PresentationFormat>
  <Paragraphs>134</Paragraphs>
  <Slides>34</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34</vt:i4>
      </vt:variant>
    </vt:vector>
  </HeadingPairs>
  <TitlesOfParts>
    <vt:vector size="35" baseType="lpstr">
      <vt:lpstr>Воздушный поток</vt:lpstr>
      <vt:lpstr>Презентация PowerPoint</vt:lpstr>
      <vt:lpstr> </vt:lpstr>
      <vt:lpstr>Презентация PowerPoint</vt:lpstr>
      <vt:lpstr>Презентация PowerPoint</vt:lpstr>
      <vt:lpstr>Презентация PowerPoint</vt:lpstr>
      <vt:lpstr> </vt:lpstr>
      <vt:lpstr>Environment and ecology </vt:lpstr>
      <vt:lpstr>Презентация PowerPoint</vt:lpstr>
      <vt:lpstr>Презентация PowerPoint</vt:lpstr>
      <vt:lpstr> </vt:lpstr>
      <vt:lpstr> </vt:lpstr>
      <vt:lpstr> </vt:lpstr>
      <vt:lpstr>Презентация PowerPoint</vt:lpstr>
      <vt:lpstr>Презентация PowerPoint</vt:lpstr>
      <vt:lpstr>Презентация PowerPoint</vt:lpstr>
      <vt:lpstr>HOW LONG LITTER LASTS</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Some people throw away cans of drink plastic packaging, drop their cigarette packets without a thought. But many kinds of domestic rubbish can be still useful. Most kinds of  paper, metal, plastic  can be recycled. </vt:lpstr>
      <vt:lpstr>Презентация PowerPoint</vt:lpstr>
      <vt:lpstr>Презентация PowerPoint</vt:lpstr>
      <vt:lpstr>Ecology suggests  activity! </vt:lpstr>
      <vt:lpstr>Презентация PowerPoint</vt:lpstr>
      <vt:lpstr>Презентация PowerPoint</vt:lpstr>
      <vt:lpstr>Презентация PowerPoint</vt:lpstr>
      <vt:lpstr>Презентация PowerPoint</vt:lpstr>
      <vt:lpstr>Презентация PowerPoint</vt:lpstr>
      <vt:lpstr>Keep our country tidy!</vt:lpstr>
      <vt:lpstr>Thank you for your attention!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"Keeping the Earth clean", автор Живокина С.Б.</dc:title>
  <dc:creator>Vlad</dc:creator>
  <cp:lastModifiedBy>lana</cp:lastModifiedBy>
  <cp:revision>90</cp:revision>
  <dcterms:created xsi:type="dcterms:W3CDTF">2012-12-05T13:52:28Z</dcterms:created>
  <dcterms:modified xsi:type="dcterms:W3CDTF">2017-12-30T10:05:57Z</dcterms:modified>
</cp:coreProperties>
</file>