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0" r:id="rId1"/>
  </p:sldMasterIdLst>
  <p:notesMasterIdLst>
    <p:notesMasterId r:id="rId13"/>
  </p:notesMasterIdLst>
  <p:sldIdLst>
    <p:sldId id="256" r:id="rId2"/>
    <p:sldId id="261" r:id="rId3"/>
    <p:sldId id="270" r:id="rId4"/>
    <p:sldId id="27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01"/>
    <p:restoredTop sz="94696"/>
  </p:normalViewPr>
  <p:slideViewPr>
    <p:cSldViewPr snapToGrid="0" snapToObjects="1">
      <p:cViewPr varScale="1">
        <p:scale>
          <a:sx n="68" d="100"/>
          <a:sy n="68" d="100"/>
        </p:scale>
        <p:origin x="8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CEB7D-F9C0-FA45-B652-2011DA1034B8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AF2FFD-0E30-3E47-AD8A-B1EE412DC2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4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118920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8913" y="1143293"/>
            <a:ext cx="703436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77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914" y="5537925"/>
            <a:ext cx="703436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20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88913" y="6314440"/>
            <a:ext cx="1596622" cy="365125"/>
          </a:xfrm>
        </p:spPr>
        <p:txBody>
          <a:bodyPr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81ECD06-D9D2-7941-BB02-BAE2FCDF570F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00591" y="6314440"/>
            <a:ext cx="5122683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1416216"/>
            <a:ext cx="407988" cy="365125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D763E34C-47CC-024F-A6E2-899C52FEF813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 title="Verticle Rule Line"/>
          <p:cNvCxnSpPr/>
          <p:nvPr/>
        </p:nvCxnSpPr>
        <p:spPr>
          <a:xfrm>
            <a:off x="773855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7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81600" y="640080"/>
            <a:ext cx="6248398" cy="558414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CD06-D9D2-7941-BB02-BAE2FCDF570F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E34C-47CC-024F-A6E2-899C52FEF8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rgbClr val="262626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0765" y="642931"/>
            <a:ext cx="2446670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642932"/>
            <a:ext cx="7070678" cy="46781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36187" y="5927131"/>
            <a:ext cx="3814856" cy="365125"/>
          </a:xfrm>
        </p:spPr>
        <p:txBody>
          <a:bodyPr/>
          <a:lstStyle/>
          <a:p>
            <a:fld id="{F81ECD06-D9D2-7941-BB02-BAE2FCDF570F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36187" y="6315949"/>
            <a:ext cx="38148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5607592"/>
            <a:ext cx="407988" cy="365125"/>
          </a:xfrm>
        </p:spPr>
        <p:txBody>
          <a:bodyPr/>
          <a:lstStyle/>
          <a:p>
            <a:fld id="{D763E34C-47CC-024F-A6E2-899C52FEF813}" type="slidenum">
              <a:rPr lang="ru-RU" smtClean="0"/>
              <a:t>‹#›</a:t>
            </a:fld>
            <a:endParaRPr lang="ru-RU"/>
          </a:p>
        </p:txBody>
      </p:sp>
      <p:cxnSp>
        <p:nvCxnSpPr>
          <p:cNvPr id="13" name="Straight Connector 12" title="Horizontal Rule Line"/>
          <p:cNvCxnSpPr/>
          <p:nvPr/>
        </p:nvCxnSpPr>
        <p:spPr>
          <a:xfrm>
            <a:off x="0" y="6199730"/>
            <a:ext cx="10260011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pos="645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CD06-D9D2-7941-BB02-BAE2FCDF570F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E34C-47CC-024F-A6E2-899C52FEF8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 title="Page Number Shape"/>
          <p:cNvSpPr/>
          <p:nvPr/>
        </p:nvSpPr>
        <p:spPr bwMode="auto">
          <a:xfrm>
            <a:off x="11784011" y="1393748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673" y="2571722"/>
            <a:ext cx="8296654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7700" cap="all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7673" y="1393748"/>
            <a:ext cx="8401429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20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42955" y="6314439"/>
            <a:ext cx="1596622" cy="365125"/>
          </a:xfrm>
        </p:spPr>
        <p:txBody>
          <a:bodyPr/>
          <a:lstStyle>
            <a:lvl1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F81ECD06-D9D2-7941-BB02-BAE2FCDF570F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47673" y="6314440"/>
            <a:ext cx="6480226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1620760"/>
            <a:ext cx="407988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763E34C-47CC-024F-A6E2-899C52FEF813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 title="Horizontal Rule Line"/>
          <p:cNvCxnSpPr/>
          <p:nvPr/>
        </p:nvCxnSpPr>
        <p:spPr>
          <a:xfrm flipH="1">
            <a:off x="1" y="6178167"/>
            <a:ext cx="10244326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pos="645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81600" y="540628"/>
            <a:ext cx="6248400" cy="248894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3712467"/>
            <a:ext cx="6248400" cy="248222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CD06-D9D2-7941-BB02-BAE2FCDF570F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E34C-47CC-024F-A6E2-899C52FEF8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7784"/>
            <a:ext cx="3831336" cy="49560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0" y="558065"/>
            <a:ext cx="6245352" cy="914400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1526671"/>
            <a:ext cx="6245352" cy="175564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1600" y="3700826"/>
            <a:ext cx="6248400" cy="914400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4669432"/>
            <a:ext cx="6245352" cy="175564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CD06-D9D2-7941-BB02-BAE2FCDF570F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E34C-47CC-024F-A6E2-899C52FEF8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CD06-D9D2-7941-BB02-BAE2FCDF570F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E34C-47CC-024F-A6E2-899C52FEF8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CD06-D9D2-7941-BB02-BAE2FCDF570F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E34C-47CC-024F-A6E2-899C52FEF8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5479"/>
            <a:ext cx="3838776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564147"/>
            <a:ext cx="62484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2621512"/>
            <a:ext cx="3838776" cy="3239537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CD06-D9D2-7941-BB02-BAE2FCDF570F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E34C-47CC-024F-A6E2-899C52FEF8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557261"/>
            <a:ext cx="3840480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57800" y="0"/>
            <a:ext cx="6172200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Чтобы добавить рисунок, перетащите его в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8952" y="2621512"/>
            <a:ext cx="3840480" cy="3236976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CD06-D9D2-7941-BB02-BAE2FCDF570F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E34C-47CC-024F-A6E2-899C52FEF8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 title="Page Number Shape"/>
          <p:cNvSpPr/>
          <p:nvPr/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0" y="569066"/>
            <a:ext cx="6248398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1" y="5930060"/>
            <a:ext cx="3814856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F81ECD06-D9D2-7941-BB02-BAE2FCDF570F}" type="datetimeFigureOut">
              <a:rPr lang="ru-RU" smtClean="0"/>
              <a:t>30.12.2017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1" y="6314440"/>
            <a:ext cx="3814856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84011" y="5607592"/>
            <a:ext cx="4079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D763E34C-47CC-024F-A6E2-899C52FEF813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 title="Horizontal Rule Line"/>
          <p:cNvCxnSpPr/>
          <p:nvPr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8022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5000" b="0" i="1" kern="1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83464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83464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83464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83464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32">
          <p15:clr>
            <a:srgbClr val="F26B43"/>
          </p15:clr>
        </p15:guide>
        <p15:guide id="2" pos="480">
          <p15:clr>
            <a:srgbClr val="F26B43"/>
          </p15:clr>
        </p15:guide>
        <p15:guide id="3" orient="horz" pos="432">
          <p15:clr>
            <a:srgbClr val="F26B43"/>
          </p15:clr>
        </p15:guide>
        <p15:guide id="4" pos="7200">
          <p15:clr>
            <a:srgbClr val="F26B43"/>
          </p15:clr>
        </p15:guide>
        <p15:guide id="5" pos="3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8913" y="1143293"/>
            <a:ext cx="9728904" cy="4268965"/>
          </a:xfrm>
        </p:spPr>
        <p:txBody>
          <a:bodyPr>
            <a:normAutofit/>
          </a:bodyPr>
          <a:lstStyle/>
          <a:p>
            <a:r>
              <a:rPr lang="ru-RU" dirty="0"/>
              <a:t>Комплекс упражнений по гимнастике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97402" y="4516639"/>
            <a:ext cx="7034362" cy="1264228"/>
          </a:xfrm>
        </p:spPr>
        <p:txBody>
          <a:bodyPr>
            <a:noAutofit/>
          </a:bodyPr>
          <a:lstStyle/>
          <a:p>
            <a:r>
              <a:rPr lang="ru-RU" dirty="0"/>
              <a:t>Учитель физической культуры        </a:t>
            </a:r>
          </a:p>
          <a:p>
            <a:r>
              <a:rPr lang="ru-RU" dirty="0"/>
              <a:t> СОШ № 10 г. Сочи им. атамана С.И. Белого</a:t>
            </a:r>
          </a:p>
          <a:p>
            <a:r>
              <a:rPr lang="ru-RU" dirty="0"/>
              <a:t>Широкова Т.Н.</a:t>
            </a:r>
          </a:p>
        </p:txBody>
      </p:sp>
    </p:spTree>
    <p:extLst>
      <p:ext uri="{BB962C8B-B14F-4D97-AF65-F5344CB8AC3E}">
        <p14:creationId xmlns:p14="http://schemas.microsoft.com/office/powerpoint/2010/main" val="600673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6686" y="456202"/>
            <a:ext cx="10010100" cy="806909"/>
          </a:xfrm>
        </p:spPr>
        <p:txBody>
          <a:bodyPr>
            <a:noAutofit/>
          </a:bodyPr>
          <a:lstStyle/>
          <a:p>
            <a:pPr algn="ctr"/>
            <a:r>
              <a:rPr lang="ru-RU" sz="3500" b="1" dirty="0">
                <a:solidFill>
                  <a:srgbClr val="C00000"/>
                </a:solidFill>
              </a:rPr>
              <a:t>Прыжок в упор стоя на коленях, </a:t>
            </a:r>
            <a:br>
              <a:rPr lang="en-US" sz="3500" b="1" dirty="0">
                <a:solidFill>
                  <a:srgbClr val="C00000"/>
                </a:solidFill>
              </a:rPr>
            </a:br>
            <a:r>
              <a:rPr lang="ru-RU" sz="3500" b="1" dirty="0">
                <a:solidFill>
                  <a:srgbClr val="C00000"/>
                </a:solidFill>
              </a:rPr>
              <a:t>соскок махом рук вперед. 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983" y="1487837"/>
            <a:ext cx="10941803" cy="4494509"/>
          </a:xfrm>
        </p:spPr>
        <p:txBody>
          <a:bodyPr>
            <a:normAutofit/>
          </a:bodyPr>
          <a:lstStyle/>
          <a:p>
            <a:pPr algn="l"/>
            <a:r>
              <a:rPr lang="ru-RU" i="0" dirty="0"/>
              <a:t>Из упора стоя на мостике перед козлом выполнить </a:t>
            </a:r>
          </a:p>
          <a:p>
            <a:pPr algn="l"/>
            <a:r>
              <a:rPr lang="ru-RU" i="0" dirty="0"/>
              <a:t>2-3 прыжка на месте и вскок в упор стоя на коленях, </a:t>
            </a:r>
          </a:p>
          <a:p>
            <a:pPr algn="l"/>
            <a:r>
              <a:rPr lang="ru-RU" i="0" dirty="0"/>
              <a:t>Взмахом рук и толчком ног соскок с помощью. </a:t>
            </a:r>
            <a:endParaRPr lang="en-US" i="0" dirty="0"/>
          </a:p>
          <a:p>
            <a:pPr algn="l"/>
            <a:endParaRPr lang="en-US" i="0" dirty="0"/>
          </a:p>
          <a:p>
            <a:pPr algn="l"/>
            <a:r>
              <a:rPr lang="ru-RU" b="1" dirty="0"/>
              <a:t>Типичные ошибки</a:t>
            </a:r>
            <a:r>
              <a:rPr lang="en-US" b="1" dirty="0"/>
              <a:t> :</a:t>
            </a:r>
            <a:r>
              <a:rPr lang="ru-RU" b="1" dirty="0"/>
              <a:t> </a:t>
            </a:r>
            <a:endParaRPr lang="en-US" b="1" dirty="0"/>
          </a:p>
          <a:p>
            <a:pPr algn="l"/>
            <a:r>
              <a:rPr lang="ru-RU" i="0" dirty="0"/>
              <a:t>-недостаточно энергичный взмах руками. </a:t>
            </a:r>
            <a:endParaRPr lang="en-US" i="0" dirty="0"/>
          </a:p>
          <a:p>
            <a:pPr algn="l"/>
            <a:r>
              <a:rPr lang="ru-RU" i="0" dirty="0"/>
              <a:t>-недостаточный толчок ногами. </a:t>
            </a:r>
            <a:endParaRPr lang="en-US" i="0" dirty="0"/>
          </a:p>
          <a:p>
            <a:pPr algn="l"/>
            <a:endParaRPr lang="en-US" i="0" dirty="0"/>
          </a:p>
          <a:p>
            <a:pPr algn="l"/>
            <a:r>
              <a:rPr lang="ru-RU" b="1" dirty="0"/>
              <a:t>Страховка и помощь</a:t>
            </a:r>
            <a:r>
              <a:rPr lang="en-US" b="1" dirty="0"/>
              <a:t> :</a:t>
            </a:r>
            <a:r>
              <a:rPr lang="ru-RU" b="1" dirty="0"/>
              <a:t> </a:t>
            </a:r>
            <a:endParaRPr lang="en-US" b="1" dirty="0"/>
          </a:p>
          <a:p>
            <a:pPr algn="l"/>
            <a:r>
              <a:rPr lang="ru-RU" i="0" dirty="0"/>
              <a:t>Страховать, стоя спереди и несколько сбоку, в первой части помогать одной рукой под плечо, другой под живот, при соскоке одной рукой держать за руку, выше локтя, другой — под спину, способствуя взмаху руками.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 b="7378"/>
          <a:stretch/>
        </p:blipFill>
        <p:spPr>
          <a:xfrm>
            <a:off x="6095123" y="1937288"/>
            <a:ext cx="5364357" cy="2479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3962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707" y="324468"/>
            <a:ext cx="10879810" cy="853403"/>
          </a:xfrm>
        </p:spPr>
        <p:txBody>
          <a:bodyPr>
            <a:normAutofit/>
          </a:bodyPr>
          <a:lstStyle/>
          <a:p>
            <a:pPr algn="ctr"/>
            <a:r>
              <a:rPr lang="ru-RU" sz="2900" b="1" dirty="0">
                <a:solidFill>
                  <a:srgbClr val="C00000"/>
                </a:solidFill>
              </a:rPr>
              <a:t>Прыжок в упор присев, соскок прогнувшись.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5735" y="1177871"/>
            <a:ext cx="11127782" cy="4726983"/>
          </a:xfrm>
        </p:spPr>
        <p:txBody>
          <a:bodyPr>
            <a:normAutofit/>
          </a:bodyPr>
          <a:lstStyle/>
          <a:p>
            <a:pPr algn="l"/>
            <a:r>
              <a:rPr lang="ru-RU" i="0" dirty="0"/>
              <a:t>Опереться руками о снаряд, выполнить 2-3 прыжка на месте, затем, оттолкнувшись ногами от мостика, прийти в упор присев на снаряде. Не задерживаясь в упоре присев, оттолкнуться вверх руками от козла, прогнуться, руки вверх наружу и сохранить такое положение до приземления. </a:t>
            </a:r>
          </a:p>
          <a:p>
            <a:pPr algn="l"/>
            <a:endParaRPr lang="ru-RU" i="0" dirty="0"/>
          </a:p>
          <a:p>
            <a:pPr algn="l"/>
            <a:r>
              <a:rPr lang="ru-RU" b="1" dirty="0"/>
              <a:t>Типичные ошибки: </a:t>
            </a:r>
          </a:p>
          <a:p>
            <a:pPr algn="l"/>
            <a:r>
              <a:rPr lang="ru-RU" i="0" dirty="0"/>
              <a:t>-недостаточно поднимается спина в первой </a:t>
            </a:r>
          </a:p>
          <a:p>
            <a:pPr algn="l"/>
            <a:r>
              <a:rPr lang="ru-RU" i="0" dirty="0"/>
              <a:t>половине </a:t>
            </a:r>
            <a:r>
              <a:rPr lang="ru-RU" i="0" dirty="0" err="1"/>
              <a:t>вскока</a:t>
            </a:r>
            <a:endParaRPr lang="ru-RU" i="0" dirty="0"/>
          </a:p>
          <a:p>
            <a:pPr algn="l"/>
            <a:r>
              <a:rPr lang="ru-RU" i="0" dirty="0"/>
              <a:t>-задержка в упоре присев</a:t>
            </a:r>
          </a:p>
          <a:p>
            <a:pPr algn="l"/>
            <a:r>
              <a:rPr lang="ru-RU" i="0" dirty="0"/>
              <a:t>-неполное разгибание в тазобедренных суставах </a:t>
            </a:r>
          </a:p>
          <a:p>
            <a:pPr algn="l"/>
            <a:r>
              <a:rPr lang="ru-RU" i="0" dirty="0"/>
              <a:t>или согнутые назад в коленях ноги в полете </a:t>
            </a:r>
          </a:p>
          <a:p>
            <a:pPr algn="l"/>
            <a:endParaRPr lang="ru-RU" i="0" dirty="0"/>
          </a:p>
          <a:p>
            <a:pPr algn="l"/>
            <a:r>
              <a:rPr lang="ru-RU" b="1" dirty="0"/>
              <a:t>Страховка и помощь: </a:t>
            </a:r>
          </a:p>
          <a:p>
            <a:pPr algn="l"/>
            <a:r>
              <a:rPr lang="ru-RU" i="0" dirty="0"/>
              <a:t>Стоя сбоку – спереди, одной рукой под плечо, другой под живот, при соскоке под спину и руку.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43612" y="2810038"/>
            <a:ext cx="5564619" cy="211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074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2921" y="368237"/>
            <a:ext cx="7408191" cy="675061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>
                <a:solidFill>
                  <a:srgbClr val="C00000"/>
                </a:solidFill>
              </a:rPr>
              <a:t>Группировка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1959" y="1151786"/>
            <a:ext cx="11109140" cy="4660078"/>
          </a:xfrm>
        </p:spPr>
        <p:txBody>
          <a:bodyPr>
            <a:normAutofit/>
          </a:bodyPr>
          <a:lstStyle/>
          <a:p>
            <a:pPr algn="l"/>
            <a:r>
              <a:rPr lang="ru-RU" b="1" dirty="0"/>
              <a:t>Группировка</a:t>
            </a:r>
            <a:r>
              <a:rPr lang="ru-RU" i="0" dirty="0"/>
              <a:t> — это согнутое положение тела, при котором колени подтянуты к плечам, локти прижаты к туловищу, а кисти захватывают середину голени (стопы и колени слегка разведены). Группировка служит основным подводящим упражнением к перекатам, кувыркам и сальто в группировке. Группировку выполняют в приседе (1), сидя (2), лежа на спине (3). </a:t>
            </a:r>
          </a:p>
          <a:p>
            <a:pPr algn="ctr"/>
            <a:endParaRPr lang="ru-RU" i="0" dirty="0"/>
          </a:p>
          <a:p>
            <a:pPr algn="l"/>
            <a:r>
              <a:rPr lang="ru-RU" b="1" dirty="0"/>
              <a:t>Типичные ошибки</a:t>
            </a:r>
            <a:r>
              <a:rPr lang="en-US" b="1" dirty="0"/>
              <a:t> :</a:t>
            </a:r>
            <a:r>
              <a:rPr lang="ru-RU" b="1" dirty="0"/>
              <a:t> </a:t>
            </a:r>
          </a:p>
          <a:p>
            <a:pPr algn="l"/>
            <a:r>
              <a:rPr lang="ru-RU" i="0" dirty="0"/>
              <a:t>-откинутая назад голова. </a:t>
            </a:r>
          </a:p>
          <a:p>
            <a:pPr algn="l"/>
            <a:r>
              <a:rPr lang="ru-RU" i="0" dirty="0"/>
              <a:t>-ноги вместе, не разведены. </a:t>
            </a:r>
          </a:p>
          <a:p>
            <a:pPr algn="l"/>
            <a:r>
              <a:rPr lang="ru-RU" i="0" dirty="0"/>
              <a:t>-ноги разведены слишком широко. </a:t>
            </a:r>
          </a:p>
          <a:p>
            <a:pPr algn="l"/>
            <a:r>
              <a:rPr lang="ru-RU" i="0" dirty="0"/>
              <a:t>-высокий или низкий захват руками голеней , </a:t>
            </a:r>
          </a:p>
          <a:p>
            <a:pPr algn="l"/>
            <a:r>
              <a:rPr lang="ru-RU" i="0" dirty="0"/>
              <a:t>захват в «замок». </a:t>
            </a:r>
          </a:p>
          <a:p>
            <a:pPr algn="l"/>
            <a:r>
              <a:rPr lang="ru-RU" i="0" dirty="0"/>
              <a:t>-неплотная группировка.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9702" y="3281048"/>
            <a:ext cx="4843097" cy="2343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022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2407" y="231478"/>
            <a:ext cx="4184542" cy="57443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Шпагат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0963" y="805912"/>
            <a:ext cx="10008139" cy="4990454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dirty="0"/>
              <a:t>Шпагат</a:t>
            </a:r>
            <a:r>
              <a:rPr lang="ru-RU" i="0" dirty="0"/>
              <a:t>- сед с предельно разведенными ногами (в стороны),туловище вертикально, руки в стороны. </a:t>
            </a:r>
          </a:p>
          <a:p>
            <a:pPr algn="l"/>
            <a:endParaRPr lang="ru-RU" i="0" dirty="0"/>
          </a:p>
          <a:p>
            <a:pPr algn="l"/>
            <a:r>
              <a:rPr lang="ru-RU" b="1" dirty="0"/>
              <a:t>Шпагат правой (левой) </a:t>
            </a:r>
            <a:r>
              <a:rPr lang="ru-RU" i="0" dirty="0"/>
              <a:t>— указывается нога, находящаяся спереди. </a:t>
            </a:r>
          </a:p>
          <a:p>
            <a:pPr algn="l"/>
            <a:endParaRPr lang="ru-RU" i="0" dirty="0"/>
          </a:p>
          <a:p>
            <a:pPr algn="l"/>
            <a:r>
              <a:rPr lang="ru-RU" b="1" dirty="0" err="1"/>
              <a:t>Полушпагат</a:t>
            </a:r>
            <a:r>
              <a:rPr lang="ru-RU" i="0" dirty="0"/>
              <a:t> — сед на пятке согнутой вперед ноги, другая сзади, туловище вертикально, руки в стороны. </a:t>
            </a:r>
          </a:p>
          <a:p>
            <a:pPr algn="l"/>
            <a:endParaRPr lang="ru-RU" i="0" dirty="0"/>
          </a:p>
          <a:p>
            <a:pPr algn="l"/>
            <a:r>
              <a:rPr lang="ru-RU" b="1" dirty="0"/>
              <a:t>Типичные ошибки</a:t>
            </a:r>
            <a:r>
              <a:rPr lang="en-US" b="1" dirty="0"/>
              <a:t> :</a:t>
            </a:r>
            <a:endParaRPr lang="ru-RU" b="1" dirty="0"/>
          </a:p>
          <a:p>
            <a:pPr algn="l"/>
            <a:r>
              <a:rPr lang="ru-RU" i="0" dirty="0"/>
              <a:t>-туловище наклонено вперед </a:t>
            </a:r>
          </a:p>
          <a:p>
            <a:pPr algn="l"/>
            <a:r>
              <a:rPr lang="ru-RU" i="0" dirty="0"/>
              <a:t>-стопа согнутой ноги отведена </a:t>
            </a:r>
          </a:p>
          <a:p>
            <a:pPr algn="l"/>
            <a:r>
              <a:rPr lang="ru-RU" i="0" dirty="0"/>
              <a:t>в сторону </a:t>
            </a:r>
          </a:p>
          <a:p>
            <a:pPr algn="l"/>
            <a:r>
              <a:rPr lang="ru-RU" i="0" dirty="0"/>
              <a:t>-отведенная назад нога согнута </a:t>
            </a:r>
          </a:p>
          <a:p>
            <a:pPr algn="l"/>
            <a:r>
              <a:rPr lang="ru-RU" i="0" dirty="0"/>
              <a:t>в колене. </a:t>
            </a:r>
          </a:p>
          <a:p>
            <a:pPr algn="l"/>
            <a:r>
              <a:rPr lang="ru-RU" i="0" dirty="0"/>
              <a:t>-руки согнуты.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5029" t="70056" r="8191"/>
          <a:stretch/>
        </p:blipFill>
        <p:spPr>
          <a:xfrm>
            <a:off x="4430823" y="3332136"/>
            <a:ext cx="7285896" cy="234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554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4879" y="386462"/>
            <a:ext cx="2820693" cy="65192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</a:rPr>
              <a:t>Наклон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1478" y="557938"/>
            <a:ext cx="11716719" cy="5842861"/>
          </a:xfrm>
        </p:spPr>
        <p:txBody>
          <a:bodyPr>
            <a:normAutofit/>
          </a:bodyPr>
          <a:lstStyle/>
          <a:p>
            <a:pPr algn="l"/>
            <a:r>
              <a:rPr lang="ru-RU" b="1" dirty="0"/>
              <a:t>Наклон</a:t>
            </a:r>
            <a:r>
              <a:rPr lang="ru-RU" i="0" dirty="0"/>
              <a:t> — термин для определения сгибания тела в тазобедренных суставах вперед, назад или в стороны с полной амплитудой движения. При выполнении вперед указание о направлении можно опускать. Например, наклон (а). </a:t>
            </a:r>
          </a:p>
          <a:p>
            <a:pPr algn="l"/>
            <a:endParaRPr lang="ru-RU" i="0" dirty="0"/>
          </a:p>
          <a:p>
            <a:pPr algn="l"/>
            <a:endParaRPr lang="ru-RU" i="0" dirty="0"/>
          </a:p>
          <a:p>
            <a:pPr algn="l"/>
            <a:endParaRPr lang="ru-RU" i="0" dirty="0"/>
          </a:p>
          <a:p>
            <a:pPr algn="l"/>
            <a:r>
              <a:rPr lang="ru-RU" b="1" dirty="0"/>
              <a:t>Наклон прогнувшись </a:t>
            </a:r>
            <a:r>
              <a:rPr lang="ru-RU" i="0" dirty="0"/>
              <a:t>выполняется обычно вперед, руки в </a:t>
            </a:r>
          </a:p>
          <a:p>
            <a:pPr algn="l"/>
            <a:r>
              <a:rPr lang="ru-RU" i="0" dirty="0"/>
              <a:t>стороны, голова приподнята (б). </a:t>
            </a:r>
          </a:p>
          <a:p>
            <a:pPr algn="l"/>
            <a:endParaRPr lang="ru-RU" i="0" dirty="0"/>
          </a:p>
          <a:p>
            <a:pPr algn="l"/>
            <a:endParaRPr lang="ru-RU" i="0" dirty="0"/>
          </a:p>
          <a:p>
            <a:pPr algn="l"/>
            <a:endParaRPr lang="ru-RU" i="0" dirty="0"/>
          </a:p>
          <a:p>
            <a:pPr algn="l"/>
            <a:r>
              <a:rPr lang="ru-RU" b="1" dirty="0"/>
              <a:t>Наклон с захватом </a:t>
            </a:r>
            <a:r>
              <a:rPr lang="ru-RU" i="0" dirty="0"/>
              <a:t>— наклон вперед, при котором руки </a:t>
            </a:r>
          </a:p>
          <a:p>
            <a:pPr algn="l"/>
            <a:r>
              <a:rPr lang="ru-RU" i="0" dirty="0"/>
              <a:t>захватывают голеностопные суставы (в).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b="17671"/>
          <a:stretch/>
        </p:blipFill>
        <p:spPr>
          <a:xfrm>
            <a:off x="7501180" y="2748473"/>
            <a:ext cx="3737782" cy="2660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192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339" y="308969"/>
            <a:ext cx="11024409" cy="1349349"/>
          </a:xfrm>
        </p:spPr>
        <p:txBody>
          <a:bodyPr>
            <a:normAutofit/>
          </a:bodyPr>
          <a:lstStyle/>
          <a:p>
            <a:pPr algn="ctr"/>
            <a:r>
              <a:rPr lang="ru-RU" sz="2900" b="1" dirty="0">
                <a:solidFill>
                  <a:srgbClr val="C00000"/>
                </a:solidFill>
              </a:rPr>
              <a:t>Перекат назад в группировке с последующей опорой руками за головой.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9353" y="1161272"/>
            <a:ext cx="11551351" cy="3503717"/>
          </a:xfrm>
        </p:spPr>
        <p:txBody>
          <a:bodyPr>
            <a:normAutofit/>
          </a:bodyPr>
          <a:lstStyle/>
          <a:p>
            <a:pPr algn="l"/>
            <a:r>
              <a:rPr lang="ru-RU" i="0" dirty="0"/>
              <a:t>Это упражнение является подводящим для освоения первой части кувырка назад. Из упора присев сгруппироваться и выполнять перекат назад, в конце переката опереться ладонями о пол у головы, держа локтя и кисти параллельно. </a:t>
            </a:r>
          </a:p>
          <a:p>
            <a:pPr algn="l"/>
            <a:endParaRPr lang="ru-RU" i="0" dirty="0"/>
          </a:p>
          <a:p>
            <a:pPr algn="l"/>
            <a:r>
              <a:rPr lang="ru-RU" b="1" dirty="0"/>
              <a:t>Типичные ошибки</a:t>
            </a:r>
            <a:r>
              <a:rPr lang="en-US" b="1" dirty="0"/>
              <a:t> :</a:t>
            </a:r>
            <a:r>
              <a:rPr lang="ru-RU" b="1" dirty="0"/>
              <a:t>                                                                                    Страховка и помощь </a:t>
            </a:r>
            <a:r>
              <a:rPr lang="en-US" b="1" dirty="0"/>
              <a:t>:</a:t>
            </a:r>
            <a:endParaRPr lang="ru-RU" b="1" dirty="0"/>
          </a:p>
          <a:p>
            <a:pPr algn="l"/>
            <a:r>
              <a:rPr lang="ru-RU" i="0" dirty="0"/>
              <a:t>-при постановке кистей сильно разведены локти.                       При появлении ошибок помогать, стоя у</a:t>
            </a:r>
          </a:p>
          <a:p>
            <a:pPr algn="l"/>
            <a:r>
              <a:rPr lang="ru-RU" i="0" dirty="0"/>
              <a:t>-локти и кисти не параллельны.                                                             головы, параллельно держать локти.</a:t>
            </a:r>
            <a:endParaRPr lang="ru-RU" dirty="0"/>
          </a:p>
          <a:p>
            <a:pPr algn="l"/>
            <a:r>
              <a:rPr lang="ru-RU" i="0" dirty="0"/>
              <a:t>-неодновременная постановка кистей. </a:t>
            </a:r>
          </a:p>
          <a:p>
            <a:pPr algn="l"/>
            <a:endParaRPr lang="ru-RU" i="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629" y="4432842"/>
            <a:ext cx="7416800" cy="154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527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0414" y="354364"/>
            <a:ext cx="10445857" cy="544537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Кувырок вперед в стойку на лопатках</a:t>
            </a:r>
            <a:r>
              <a:rPr lang="ru-RU" sz="3200" i="0" dirty="0">
                <a:solidFill>
                  <a:srgbClr val="C00000"/>
                </a:solidFill>
              </a:rPr>
              <a:t>.</a:t>
            </a:r>
            <a:endParaRPr lang="ru-RU" sz="29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94468" y="883402"/>
            <a:ext cx="11484244" cy="4990455"/>
          </a:xfrm>
        </p:spPr>
        <p:txBody>
          <a:bodyPr>
            <a:normAutofit/>
          </a:bodyPr>
          <a:lstStyle/>
          <a:p>
            <a:pPr algn="l"/>
            <a:r>
              <a:rPr lang="ru-RU" i="0" dirty="0"/>
              <a:t>Из упора присев или упора стоя на коленях, разгибая ноги, согнуться в тазобедренных суставах и, наклоняя голову на грудь, опуститься на шею и лопатки. Далее, не отрывая носки от пола, подставляя руки под спину, поднять ноги в стойку на лопатках, перекатом вперед в группировке встать. </a:t>
            </a:r>
          </a:p>
          <a:p>
            <a:pPr algn="l"/>
            <a:endParaRPr lang="ru-RU" i="0" dirty="0"/>
          </a:p>
          <a:p>
            <a:pPr algn="l"/>
            <a:r>
              <a:rPr lang="ru-RU" b="1" dirty="0"/>
              <a:t>Типичные ошибки</a:t>
            </a:r>
            <a:r>
              <a:rPr lang="en-US" b="1" dirty="0"/>
              <a:t> :</a:t>
            </a:r>
            <a:endParaRPr lang="ru-RU" b="1" dirty="0"/>
          </a:p>
          <a:p>
            <a:pPr algn="l"/>
            <a:r>
              <a:rPr lang="ru-RU" i="0" dirty="0"/>
              <a:t>-преждевременный отрыв ног от опоры и падение вперед.</a:t>
            </a:r>
          </a:p>
          <a:p>
            <a:pPr algn="l"/>
            <a:r>
              <a:rPr lang="ru-RU" i="0" dirty="0"/>
              <a:t>-постановка рук с широко разведенными локтями. </a:t>
            </a:r>
          </a:p>
          <a:p>
            <a:pPr algn="l"/>
            <a:endParaRPr lang="ru-RU" i="0" dirty="0"/>
          </a:p>
          <a:p>
            <a:pPr algn="l"/>
            <a:r>
              <a:rPr lang="ru-RU" b="1" dirty="0"/>
              <a:t>Страховка и помощь</a:t>
            </a:r>
            <a:r>
              <a:rPr lang="en-US" b="1" dirty="0"/>
              <a:t> :</a:t>
            </a:r>
            <a:endParaRPr lang="ru-RU" b="1" dirty="0"/>
          </a:p>
          <a:p>
            <a:pPr algn="l"/>
            <a:r>
              <a:rPr lang="ru-RU" i="0" dirty="0"/>
              <a:t>Во избежание сильного вращения и возможного </a:t>
            </a:r>
            <a:endParaRPr lang="en-US" i="0" dirty="0"/>
          </a:p>
          <a:p>
            <a:pPr algn="l"/>
            <a:r>
              <a:rPr lang="ru-RU" i="0" dirty="0"/>
              <a:t>опускания таза, стоя сбоку, поддерживать за голень, </a:t>
            </a:r>
            <a:endParaRPr lang="en-US" i="0" dirty="0"/>
          </a:p>
          <a:p>
            <a:pPr algn="l"/>
            <a:r>
              <a:rPr lang="ru-RU" i="0" dirty="0"/>
              <a:t>помогая перейти в стойку на лопатках, далее помогать, </a:t>
            </a:r>
            <a:endParaRPr lang="en-US" i="0" dirty="0"/>
          </a:p>
          <a:p>
            <a:pPr algn="l"/>
            <a:r>
              <a:rPr lang="ru-RU" i="0" dirty="0"/>
              <a:t>как при выполнении стойки на лопатках.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1727" y="2976537"/>
            <a:ext cx="4572001" cy="201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274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9700" y="339966"/>
            <a:ext cx="8296654" cy="651925"/>
          </a:xfrm>
        </p:spPr>
        <p:txBody>
          <a:bodyPr/>
          <a:lstStyle/>
          <a:p>
            <a:pPr algn="ctr"/>
            <a:r>
              <a:rPr lang="ru-RU" sz="2900" b="1" dirty="0">
                <a:solidFill>
                  <a:srgbClr val="C00000"/>
                </a:solidFill>
              </a:rPr>
              <a:t>Кувырок назад в </a:t>
            </a:r>
            <a:r>
              <a:rPr lang="ru-RU" sz="2900" b="1" dirty="0" err="1">
                <a:solidFill>
                  <a:srgbClr val="C00000"/>
                </a:solidFill>
              </a:rPr>
              <a:t>полушпагат</a:t>
            </a:r>
            <a:r>
              <a:rPr lang="ru-RU" sz="2900" b="1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9451" y="991891"/>
            <a:ext cx="11065789" cy="3409626"/>
          </a:xfrm>
        </p:spPr>
        <p:txBody>
          <a:bodyPr/>
          <a:lstStyle/>
          <a:p>
            <a:pPr algn="l"/>
            <a:r>
              <a:rPr lang="ru-RU" i="0" dirty="0"/>
              <a:t>Заканчивая кувырок назад, согнуть одну ногу к груди и, опираясь на руки, поставить ее на колено, другую ногу не сгибать и не опускать; выпрямиться, разогнуть руки в упор стоя на колене. Опуская ногу и отодвигаясь, выпрямиться, скользя руками по полу, — </a:t>
            </a:r>
            <a:r>
              <a:rPr lang="ru-RU" i="0" dirty="0" err="1"/>
              <a:t>полушпагат</a:t>
            </a:r>
            <a:r>
              <a:rPr lang="ru-RU" i="0" dirty="0"/>
              <a:t>. </a:t>
            </a:r>
          </a:p>
          <a:p>
            <a:pPr algn="l"/>
            <a:endParaRPr lang="ru-RU" i="0" dirty="0"/>
          </a:p>
          <a:p>
            <a:pPr algn="l"/>
            <a:r>
              <a:rPr lang="ru-RU" b="1" dirty="0"/>
              <a:t>Типичные ошибки</a:t>
            </a:r>
            <a:r>
              <a:rPr lang="en-US" b="1" dirty="0"/>
              <a:t> :</a:t>
            </a:r>
            <a:r>
              <a:rPr lang="ru-RU" b="1" dirty="0"/>
              <a:t>                                                                                   Страховка и помощь</a:t>
            </a:r>
            <a:r>
              <a:rPr lang="en-US" b="1" dirty="0"/>
              <a:t> : </a:t>
            </a:r>
            <a:endParaRPr lang="ru-RU" b="1" dirty="0"/>
          </a:p>
          <a:p>
            <a:pPr algn="l"/>
            <a:r>
              <a:rPr lang="ru-RU" i="0" dirty="0"/>
              <a:t>-резкое опускание согнутой и прямой ноги.                                    Стоя сбоку, поддерживать под бедро</a:t>
            </a:r>
          </a:p>
          <a:p>
            <a:pPr algn="l"/>
            <a:r>
              <a:rPr lang="ru-RU" i="0" dirty="0"/>
              <a:t>-сгибание ноги, отведенной назад.                                                     прямой ноги и под плечо.</a:t>
            </a:r>
            <a:endParaRPr lang="ru-RU" dirty="0"/>
          </a:p>
          <a:p>
            <a:pPr algn="l"/>
            <a:endParaRPr lang="ru-RU" i="0" dirty="0"/>
          </a:p>
          <a:p>
            <a:pPr algn="l"/>
            <a:endParaRPr lang="ru-RU" i="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6508" y="3895856"/>
            <a:ext cx="8803037" cy="185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866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8914" y="402457"/>
            <a:ext cx="5269371" cy="713919"/>
          </a:xfrm>
        </p:spPr>
        <p:txBody>
          <a:bodyPr>
            <a:normAutofit/>
          </a:bodyPr>
          <a:lstStyle/>
          <a:p>
            <a:r>
              <a:rPr lang="ru-RU" sz="2900" b="1" dirty="0">
                <a:solidFill>
                  <a:srgbClr val="C00000"/>
                </a:solidFill>
              </a:rPr>
              <a:t>Стойка на лопатках</a:t>
            </a:r>
            <a:r>
              <a:rPr lang="ru-RU" sz="2900" i="0" dirty="0">
                <a:solidFill>
                  <a:srgbClr val="C00000"/>
                </a:solidFill>
              </a:rPr>
              <a:t>.</a:t>
            </a:r>
            <a:endParaRPr lang="ru-RU" sz="2900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7973" y="929898"/>
            <a:ext cx="11391254" cy="5222929"/>
          </a:xfrm>
        </p:spPr>
        <p:txBody>
          <a:bodyPr>
            <a:normAutofit/>
          </a:bodyPr>
          <a:lstStyle/>
          <a:p>
            <a:pPr algn="l"/>
            <a:r>
              <a:rPr lang="ru-RU" i="0" dirty="0"/>
              <a:t>Из упора присев, взявшись руками за середину голени, выполнить перекат назад. В конце переката, коснувшись пола лопатками, упереться руками в поясницу и, разогнув ноги, выполнить стойку на лопатках. Туловище должно быть прямым, локти широко не разводить. </a:t>
            </a:r>
          </a:p>
          <a:p>
            <a:pPr algn="l"/>
            <a:endParaRPr lang="ru-RU" i="0" dirty="0"/>
          </a:p>
          <a:p>
            <a:pPr algn="l"/>
            <a:r>
              <a:rPr lang="ru-RU" b="1" dirty="0"/>
              <a:t>Типичные ошибки </a:t>
            </a:r>
            <a:r>
              <a:rPr lang="en-US" b="1" dirty="0"/>
              <a:t>:</a:t>
            </a:r>
            <a:r>
              <a:rPr lang="ru-RU" b="1" dirty="0"/>
              <a:t> </a:t>
            </a:r>
          </a:p>
          <a:p>
            <a:pPr algn="l"/>
            <a:r>
              <a:rPr lang="ru-RU" i="0" dirty="0"/>
              <a:t>-сгибание в тазобедренных суставах. </a:t>
            </a:r>
          </a:p>
          <a:p>
            <a:pPr algn="l"/>
            <a:r>
              <a:rPr lang="ru-RU" i="0" dirty="0"/>
              <a:t>-тело отклонено от вертикальной плоскости. </a:t>
            </a:r>
          </a:p>
          <a:p>
            <a:pPr algn="l"/>
            <a:r>
              <a:rPr lang="ru-RU" i="0" dirty="0"/>
              <a:t>-широко разведены локти. </a:t>
            </a:r>
          </a:p>
          <a:p>
            <a:pPr algn="l"/>
            <a:endParaRPr lang="ru-RU" b="1" i="0" dirty="0"/>
          </a:p>
          <a:p>
            <a:pPr algn="l"/>
            <a:r>
              <a:rPr lang="ru-RU" b="1" dirty="0"/>
              <a:t>Страховка и помощь</a:t>
            </a:r>
            <a:r>
              <a:rPr lang="en-US" b="1" dirty="0"/>
              <a:t> :</a:t>
            </a:r>
            <a:endParaRPr lang="ru-RU" b="1" dirty="0"/>
          </a:p>
          <a:p>
            <a:pPr algn="l"/>
            <a:r>
              <a:rPr lang="ru-RU" i="0" dirty="0"/>
              <a:t>Стоя сбоку от ученика у места опоры лопатками, одной рукой захватить за голень, предупреждая возможность опускания ног за голову. После выхода в стойку на лопатках дополнительно (по мере необходимости) поддерживать сзади за бедро, добиваясь более точного вертикального положения тела с вытянутыми носками.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0386" y="2526225"/>
            <a:ext cx="5521218" cy="1748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830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395" y="262474"/>
            <a:ext cx="11101900" cy="977390"/>
          </a:xfrm>
        </p:spPr>
        <p:txBody>
          <a:bodyPr>
            <a:normAutofit/>
          </a:bodyPr>
          <a:lstStyle/>
          <a:p>
            <a:pPr algn="ctr"/>
            <a:r>
              <a:rPr lang="ru-RU" sz="2900" b="1">
                <a:solidFill>
                  <a:srgbClr val="C00000"/>
                </a:solidFill>
              </a:rPr>
              <a:t>Из стойки ноги врозь наклоном </a:t>
            </a:r>
            <a:br>
              <a:rPr lang="ru-RU" sz="2900" b="1">
                <a:solidFill>
                  <a:srgbClr val="C00000"/>
                </a:solidFill>
              </a:rPr>
            </a:br>
            <a:r>
              <a:rPr lang="ru-RU" sz="2900" b="1">
                <a:solidFill>
                  <a:srgbClr val="C00000"/>
                </a:solidFill>
              </a:rPr>
              <a:t>назад «мост».</a:t>
            </a:r>
            <a:endParaRPr lang="ru-RU" sz="29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80395" y="604433"/>
            <a:ext cx="10848813" cy="5176435"/>
          </a:xfrm>
        </p:spPr>
        <p:txBody>
          <a:bodyPr>
            <a:normAutofit fontScale="92500" lnSpcReduction="10000"/>
          </a:bodyPr>
          <a:lstStyle/>
          <a:p>
            <a:endParaRPr lang="en-US" i="0" dirty="0"/>
          </a:p>
          <a:p>
            <a:pPr algn="l"/>
            <a:r>
              <a:rPr lang="ru-RU" i="0" dirty="0"/>
              <a:t>Выполняется из стойки ноги врозь, руки вверх. Наклоняясь назад, подать таз вперед и медленно опуститься в положение «мост». При опускании голову наклонить назад до отказа. </a:t>
            </a:r>
            <a:endParaRPr lang="en-US" i="0" dirty="0"/>
          </a:p>
          <a:p>
            <a:pPr algn="l"/>
            <a:endParaRPr lang="en-US" b="1" dirty="0"/>
          </a:p>
          <a:p>
            <a:pPr algn="l"/>
            <a:r>
              <a:rPr lang="ru-RU" b="1" dirty="0"/>
              <a:t>Типичные ошибки</a:t>
            </a:r>
            <a:r>
              <a:rPr lang="en-US" b="1" dirty="0"/>
              <a:t> :</a:t>
            </a:r>
          </a:p>
          <a:p>
            <a:pPr algn="l"/>
            <a:r>
              <a:rPr lang="ru-RU" i="0" dirty="0"/>
              <a:t>-при наклоне туловища назад и опускании в «мост» </a:t>
            </a:r>
            <a:endParaRPr lang="en-US" i="0" dirty="0"/>
          </a:p>
          <a:p>
            <a:pPr algn="l"/>
            <a:r>
              <a:rPr lang="ru-RU" i="0" dirty="0"/>
              <a:t>голова не полностью отведена назад. </a:t>
            </a:r>
            <a:endParaRPr lang="en-US" i="0" dirty="0"/>
          </a:p>
          <a:p>
            <a:pPr algn="l"/>
            <a:r>
              <a:rPr lang="ru-RU" i="0" dirty="0"/>
              <a:t>-ноги в коленях согнуты, ступни на носках. </a:t>
            </a:r>
            <a:endParaRPr lang="en-US" i="0" dirty="0"/>
          </a:p>
          <a:p>
            <a:pPr algn="l"/>
            <a:r>
              <a:rPr lang="ru-RU" i="0" dirty="0"/>
              <a:t>-ноги согнуты в коленях, плечи смещены от точек </a:t>
            </a:r>
            <a:endParaRPr lang="en-US" i="0" dirty="0"/>
          </a:p>
          <a:p>
            <a:pPr algn="l"/>
            <a:r>
              <a:rPr lang="ru-RU" i="0" dirty="0"/>
              <a:t>опоры кистей. </a:t>
            </a:r>
            <a:endParaRPr lang="en-US" i="0" dirty="0"/>
          </a:p>
          <a:p>
            <a:pPr algn="l"/>
            <a:r>
              <a:rPr lang="ru-RU" i="0" dirty="0"/>
              <a:t>-руки и ноги широко расставлены. </a:t>
            </a:r>
            <a:endParaRPr lang="en-US" i="0" dirty="0"/>
          </a:p>
          <a:p>
            <a:pPr algn="l"/>
            <a:r>
              <a:rPr lang="ru-RU" i="0" dirty="0"/>
              <a:t>-голова наклонена вперед.  </a:t>
            </a:r>
            <a:endParaRPr lang="en-US" i="0" dirty="0"/>
          </a:p>
          <a:p>
            <a:pPr algn="l"/>
            <a:endParaRPr lang="en-US" i="0" dirty="0"/>
          </a:p>
          <a:p>
            <a:pPr algn="l"/>
            <a:r>
              <a:rPr lang="ru-RU" b="1" dirty="0"/>
              <a:t>Страховка и помощь</a:t>
            </a:r>
            <a:r>
              <a:rPr lang="en-US" b="1" dirty="0"/>
              <a:t> :</a:t>
            </a:r>
            <a:r>
              <a:rPr lang="ru-RU" b="1" dirty="0"/>
              <a:t> </a:t>
            </a:r>
            <a:endParaRPr lang="en-US" b="1" dirty="0"/>
          </a:p>
          <a:p>
            <a:pPr algn="l"/>
            <a:r>
              <a:rPr lang="ru-RU" i="0" dirty="0"/>
              <a:t>Страховку осуществлять стоя сбоку. Поддерживая одной рукой под лопатки, другой под поясницу. </a:t>
            </a:r>
            <a:endParaRPr lang="en-US" i="0" dirty="0"/>
          </a:p>
          <a:p>
            <a:pPr algn="l"/>
            <a:r>
              <a:rPr lang="ru-RU" i="0" dirty="0"/>
              <a:t>Упражнение выполняют со страховкой до полного освоения.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5852" y="2267563"/>
            <a:ext cx="5023356" cy="2485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464356"/>
      </p:ext>
    </p:extLst>
  </p:cSld>
  <p:clrMapOvr>
    <a:masterClrMapping/>
  </p:clrMapOvr>
</p:sld>
</file>

<file path=ppt/theme/theme1.xml><?xml version="1.0" encoding="utf-8"?>
<a:theme xmlns:a="http://schemas.openxmlformats.org/drawingml/2006/main" name="Заголовки">
  <a:themeElements>
    <a:clrScheme name="Заголовки">
      <a:dk1>
        <a:sysClr val="windowText" lastClr="000000"/>
      </a:dk1>
      <a:lt1>
        <a:sysClr val="window" lastClr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Заголовки">
      <a:majorFont>
        <a:latin typeface="Century Schoolbook" panose="02040604050505020304"/>
        <a:ea typeface=""/>
        <a:cs typeface=""/>
      </a:majorFont>
      <a:minorFont>
        <a:latin typeface="Corbel" panose="020B0503020204020204"/>
        <a:ea typeface=""/>
        <a:cs typeface=""/>
      </a:minorFont>
    </a:fontScheme>
    <a:fmtScheme name="Заголовки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dlines" id="{3841520A-25F2-4EB8-BE4C-611DB5ABEED9}" vid="{ECD25A4C-D97E-4C12-84B1-63580BFFAEEB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Headlines</Template>
  <TotalTime>130</TotalTime>
  <Words>992</Words>
  <Application>Microsoft Office PowerPoint</Application>
  <PresentationFormat>Широкоэкранный</PresentationFormat>
  <Paragraphs>114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Schoolbook</vt:lpstr>
      <vt:lpstr>Corbel</vt:lpstr>
      <vt:lpstr>Заголовки</vt:lpstr>
      <vt:lpstr>Комплекс упражнений по гимнастике</vt:lpstr>
      <vt:lpstr>Группировка</vt:lpstr>
      <vt:lpstr>Шпагат</vt:lpstr>
      <vt:lpstr>Наклон</vt:lpstr>
      <vt:lpstr>Перекат назад в группировке с последующей опорой руками за головой.</vt:lpstr>
      <vt:lpstr>Кувырок вперед в стойку на лопатках.</vt:lpstr>
      <vt:lpstr>Кувырок назад в полушпагат.</vt:lpstr>
      <vt:lpstr>Стойка на лопатках.</vt:lpstr>
      <vt:lpstr>Из стойки ноги врозь наклоном  назад «мост».</vt:lpstr>
      <vt:lpstr>Прыжок в упор стоя на коленях,  соскок махом рук вперед. </vt:lpstr>
      <vt:lpstr>Прыжок в упор присев, соскок прогнувшись.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Комплекс упражнений по гимнастике</dc:title>
  <dc:creator>Ксения Камыцкая</dc:creator>
  <cp:lastModifiedBy>mv266221016@outlook.com</cp:lastModifiedBy>
  <cp:revision>13</cp:revision>
  <dcterms:created xsi:type="dcterms:W3CDTF">2017-12-19T14:22:15Z</dcterms:created>
  <dcterms:modified xsi:type="dcterms:W3CDTF">2017-12-30T11:19:16Z</dcterms:modified>
</cp:coreProperties>
</file>