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9" r:id="rId3"/>
    <p:sldId id="283" r:id="rId4"/>
    <p:sldId id="281" r:id="rId5"/>
    <p:sldId id="262" r:id="rId6"/>
    <p:sldId id="275" r:id="rId7"/>
    <p:sldId id="278" r:id="rId8"/>
    <p:sldId id="282" r:id="rId9"/>
    <p:sldId id="274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5533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43" autoAdjust="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www.ivetta.ua/wp-content/uploads/2013/10/otpechatki-ruk-i-obruchalnye-kolca-na-peske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44509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1357298"/>
            <a:ext cx="8244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990033"/>
                </a:solidFill>
              </a:rPr>
              <a:t>Песочная терапия и её возможности в работе с детьми с ОВЗ.</a:t>
            </a:r>
            <a:endParaRPr lang="ru-RU" sz="4800" b="1" dirty="0">
              <a:solidFill>
                <a:srgbClr val="99003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85728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 детский сад № 5 г.Ярцева Смоленской области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5429264"/>
            <a:ext cx="8286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Презентацию подготовила учитель – логопед высшей категории 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dirty="0" err="1" smtClean="0">
                <a:solidFill>
                  <a:srgbClr val="990033"/>
                </a:solidFill>
              </a:rPr>
              <a:t>Столярова</a:t>
            </a:r>
            <a:r>
              <a:rPr lang="ru-RU" sz="3600" b="1" dirty="0" smtClean="0">
                <a:solidFill>
                  <a:srgbClr val="990033"/>
                </a:solidFill>
              </a:rPr>
              <a:t> Анна Юрьевна</a:t>
            </a:r>
            <a:endParaRPr lang="ru-RU" sz="3600" b="1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ivetta.ua/wp-content/uploads/2013/10/otpechatki-ruk-i-obruchalnye-kolca-na-peske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44509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620688"/>
            <a:ext cx="8172400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5400" b="1" i="1" dirty="0" smtClean="0">
              <a:solidFill>
                <a:srgbClr val="990033"/>
              </a:solidFill>
            </a:endParaRPr>
          </a:p>
          <a:p>
            <a:pPr algn="ctr"/>
            <a:endParaRPr lang="ru-RU" sz="5400" b="1" i="1" dirty="0" smtClean="0">
              <a:solidFill>
                <a:srgbClr val="990033"/>
              </a:solidFill>
            </a:endParaRPr>
          </a:p>
          <a:p>
            <a:pPr algn="ctr"/>
            <a:endParaRPr lang="ru-RU" sz="5400" b="1" i="1" dirty="0" smtClean="0">
              <a:solidFill>
                <a:srgbClr val="990033"/>
              </a:solidFill>
            </a:endParaRPr>
          </a:p>
          <a:p>
            <a:pPr algn="ctr"/>
            <a:r>
              <a:rPr lang="ru-RU" sz="5400" b="1" i="1" dirty="0" smtClean="0">
                <a:solidFill>
                  <a:srgbClr val="990033"/>
                </a:solidFill>
              </a:rPr>
              <a:t>Спасибо за внимание!</a:t>
            </a:r>
          </a:p>
          <a:p>
            <a:pPr algn="ctr"/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1071546"/>
            <a:ext cx="785818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многих людей облечение мысли в слово трудно,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ребенок, тем более с ограниченными возможностями здоровья, часто словами не может выразить свои переживания, страхи, и тут ему на помощь приходят игры с песком. 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Игра с песком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это естественная и доступная для каждого ребенка форма деятельности. Проигрывая взволновавшие его ситуации с помощью игрушечных фигурок, создавая картину собственного мира из песка, ребенок освобождается от напряжения. А самое главное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alibri"/>
                <a:ea typeface="Times New Roman" pitchFamily="18" charset="0"/>
                <a:cs typeface="Arial" pitchFamily="34" charset="0"/>
              </a:rPr>
              <a:t>—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он приобретает бесценный опыт символического разрешения множества жизненных ситуаций.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Песочная терапия объединяет упражнения, направленные на общую релаксацию, снятие двигательных стереотипов и судорожных движений, на повышение концентрации внимания, развитие логики и речи, что очень важно для детей с ОВЗ.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1720" y="548680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33"/>
                </a:solidFill>
              </a:rPr>
              <a:t>Актуальность темы:</a:t>
            </a:r>
            <a:endParaRPr lang="ru-RU" sz="2800" b="1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980728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Федеральный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государственный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образовательный стандарт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преусматривает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инклюзивное образование  в дошкольных учреждениях - это обеспечение равного доступа к образованию для всех обучающихся с учетом разнообразия особых образовательных потребностей и индивидуальных возможностей.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Инклюзивное образовательное пространство основано на представлении  новых форм дошкольного образования для детей с разными стартовыми возможностями.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5792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1187624" y="1565503"/>
            <a:ext cx="74888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91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Создание естественной стимулирующей среды, в которой ребенок чувствует себя комфортно, проявляя творческую активность.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191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191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"Оживление" абстрактных символов: букв, цифр, геометрических фигур.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548680"/>
            <a:ext cx="6552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191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9900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Основные принципы игр на песке.</a:t>
            </a:r>
            <a:endParaRPr lang="ru-RU" sz="2800" dirty="0" smtClean="0">
              <a:solidFill>
                <a:srgbClr val="990033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1052736"/>
            <a:ext cx="74888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Развивают тактильно-кинетическую чувствительность и мелкую моторику рук;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Снимают мышечную напряженность;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Совершенствуют зрительно – пространственную ориентировку, речевые возможности;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Способствуют расширению словарного запаса;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Помогают освоить навыки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звуко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– слогового анализа и синтеза;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Позволяют развивать фонематический слух и фонематическое восприятие;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Способствуют развитию связной речи,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лексико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– грамматических представлений;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Помогают в изучении букв, освоении навыков чтения и письма;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Повышают мотивацию в работе над звукопроизношением и развитием речи в целом.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620688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9900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Игры с песком  </a:t>
            </a:r>
            <a:endParaRPr lang="ru-RU" sz="2400" b="1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268760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9900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способны заинтересовать,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9900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              отвлечь ребёнка, а значит,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9900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           обеспечить успешное выполнение задания и                    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990033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                         эффективный способ подачи материала.</a:t>
            </a:r>
            <a:endParaRPr lang="ru-RU" sz="2400" dirty="0" smtClean="0">
              <a:solidFill>
                <a:srgbClr val="990033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AG256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196752"/>
            <a:ext cx="3153006" cy="249625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11" name="Рисунок 10" descr="IMAG2574.jpg"/>
          <p:cNvPicPr>
            <a:picLocks noChangeAspect="1"/>
          </p:cNvPicPr>
          <p:nvPr/>
        </p:nvPicPr>
        <p:blipFill>
          <a:blip r:embed="rId3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5816" y="3933056"/>
            <a:ext cx="3384376" cy="2448272"/>
          </a:xfrm>
          <a:prstGeom prst="rect">
            <a:avLst/>
          </a:prstGeom>
          <a:ln>
            <a:solidFill>
              <a:schemeClr val="accent2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843808" y="476672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33"/>
                </a:solidFill>
              </a:rPr>
              <a:t>Оборудование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1026" name="Picture 2" descr="D:\Мамины документы\песочная\IMAG254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51620" y="872716"/>
            <a:ext cx="2520280" cy="316835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289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68" y="1127448"/>
            <a:ext cx="3590445" cy="4767640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Рисунок 15" descr="IMAG256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3819" y="1142559"/>
            <a:ext cx="3600400" cy="482453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14" name="Рисунок 13" descr="IMAG289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890864" y="1466534"/>
            <a:ext cx="2736305" cy="3946593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</p:pic>
      <p:pic>
        <p:nvPicPr>
          <p:cNvPr id="4" name="Рисунок 3" descr="IMAG259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3800" y="2071677"/>
            <a:ext cx="4032448" cy="2736304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Рисунок 6" descr="IMAG289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4568" y="1142560"/>
            <a:ext cx="3579064" cy="4752528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</p:pic>
      <p:pic>
        <p:nvPicPr>
          <p:cNvPr id="9" name="Рисунок 8" descr="IMAG2897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424" y="2078991"/>
            <a:ext cx="3950824" cy="2736304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</p:pic>
      <p:pic>
        <p:nvPicPr>
          <p:cNvPr id="11" name="Рисунок 10" descr="IMAG3414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9347" y="1142560"/>
            <a:ext cx="3600400" cy="4824535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</p:pic>
      <p:pic>
        <p:nvPicPr>
          <p:cNvPr id="12" name="Рисунок 11" descr="IMAG3418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4468" y="1140076"/>
            <a:ext cx="3600400" cy="4797152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</p:pic>
      <p:pic>
        <p:nvPicPr>
          <p:cNvPr id="13" name="Рисунок 12" descr="IMAG3417.jpg"/>
          <p:cNvPicPr>
            <a:picLocks noChangeAspect="1"/>
          </p:cNvPicPr>
          <p:nvPr/>
        </p:nvPicPr>
        <p:blipFill>
          <a:blip r:embed="rId10" cstate="screen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942683" y="1446880"/>
            <a:ext cx="2736306" cy="4000528"/>
          </a:xfrm>
          <a:prstGeom prst="rect">
            <a:avLst/>
          </a:prstGeom>
          <a:ln w="22225">
            <a:solidFill>
              <a:schemeClr val="accent6">
                <a:lumMod val="75000"/>
              </a:schemeClr>
            </a:solidFill>
          </a:ln>
        </p:spPr>
      </p:pic>
      <p:pic>
        <p:nvPicPr>
          <p:cNvPr id="15" name="Рисунок 14" descr="IMAG2575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0684" y="1112692"/>
            <a:ext cx="3579063" cy="4824536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17" name="Picture 2" descr="D:\Мамины документы\все фото\моя работа\DSC01165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9361" y="1130632"/>
            <a:ext cx="3579878" cy="482453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1071538" y="214290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Развиваем речь, используя рисунки на песке.</a:t>
            </a:r>
          </a:p>
        </p:txBody>
      </p:sp>
      <p:pic>
        <p:nvPicPr>
          <p:cNvPr id="19" name="Рисунок 18" descr="IMAG2860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3819" y="1107482"/>
            <a:ext cx="3637216" cy="4829746"/>
          </a:xfrm>
          <a:prstGeom prst="rect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</p:pic>
      <p:sp>
        <p:nvSpPr>
          <p:cNvPr id="20" name="Прямоугольник 19"/>
          <p:cNvSpPr/>
          <p:nvPr/>
        </p:nvSpPr>
        <p:spPr>
          <a:xfrm>
            <a:off x="285720" y="5429264"/>
            <a:ext cx="40005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Составляем рассказы,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                отвечаем на вопросы,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28662" y="1142984"/>
            <a:ext cx="757242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Ожидаемые результаты: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своей системе эти упражнения стабилизируют эмоциональное состояние детей, наряду с развитием тактильно-кинестетической чувствительности и мелкой моторики рук, учат ребенка прислушиваться к себе и проговаривать свои ощущения, что важно для развития речи, произвольного внимания и памяти.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Пескотерапия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направленна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на: стимулирование сенсорного развития детей; компенсацию сенсорных впечатлений; развитие зрительных ориентации, слуховой памяти, внимания и др.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Данный материал может быть использован учителями-дефектологами, педагогами-психологами, воспитателями и родителями при развитии мелкой моторики, тактильных ощущений , развития речи и мышления детей с ограниченными возможностями здоровья.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картинки песочная терапия"/>
          <p:cNvPicPr>
            <a:picLocks noChangeAspect="1" noChangeArrowheads="1"/>
          </p:cNvPicPr>
          <p:nvPr/>
        </p:nvPicPr>
        <p:blipFill>
          <a:blip r:embed="rId2" cstate="screen">
            <a:lum bright="1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699792" y="2564904"/>
            <a:ext cx="42484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990033"/>
                </a:solidFill>
                <a:latin typeface="Comic Sans MS" pitchFamily="66" charset="0"/>
              </a:rPr>
              <a:t>Игра с песком           </a:t>
            </a:r>
          </a:p>
          <a:p>
            <a:r>
              <a:rPr lang="ru-RU" sz="2800" b="1" dirty="0" smtClean="0">
                <a:solidFill>
                  <a:srgbClr val="990033"/>
                </a:solidFill>
                <a:latin typeface="Comic Sans MS" pitchFamily="66" charset="0"/>
              </a:rPr>
              <a:t>  возвращает нас </a:t>
            </a:r>
          </a:p>
          <a:p>
            <a:r>
              <a:rPr lang="ru-RU" sz="2800" b="1" dirty="0" smtClean="0">
                <a:solidFill>
                  <a:srgbClr val="990033"/>
                </a:solidFill>
                <a:latin typeface="Comic Sans MS" pitchFamily="66" charset="0"/>
              </a:rPr>
              <a:t>     в то безусловно               </a:t>
            </a:r>
          </a:p>
          <a:p>
            <a:r>
              <a:rPr lang="ru-RU" sz="2800" b="1" dirty="0" smtClean="0">
                <a:solidFill>
                  <a:srgbClr val="990033"/>
                </a:solidFill>
                <a:latin typeface="Comic Sans MS" pitchFamily="66" charset="0"/>
              </a:rPr>
              <a:t>          счастливое   </a:t>
            </a:r>
          </a:p>
          <a:p>
            <a:r>
              <a:rPr lang="ru-RU" sz="2800" b="1" dirty="0" smtClean="0">
                <a:solidFill>
                  <a:srgbClr val="990033"/>
                </a:solidFill>
                <a:latin typeface="Comic Sans MS" pitchFamily="66" charset="0"/>
              </a:rPr>
              <a:t>               детство! </a:t>
            </a:r>
            <a:endParaRPr lang="ru-RU" sz="2800" b="1" dirty="0">
              <a:solidFill>
                <a:srgbClr val="990033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1844824"/>
            <a:ext cx="41764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    Соприкосновение с песком , возможность создать что-то новое, решить свою проблему вызывает у человека любопытство …Оставляя свои следы на песке, человек заявляет о себе миру – это большая помощь для неуверенных, сомневающихся в себе людей, боящихся сделать что-то не так.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Это большая  психологическая                       помощь для тех, кто хочет     сбросить отрицательную    энергию.</a:t>
            </a:r>
          </a:p>
          <a:p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477</TotalTime>
  <Words>546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54</cp:revision>
  <dcterms:created xsi:type="dcterms:W3CDTF">2016-11-01T17:37:46Z</dcterms:created>
  <dcterms:modified xsi:type="dcterms:W3CDTF">2017-12-30T19:33:19Z</dcterms:modified>
</cp:coreProperties>
</file>