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56" r:id="rId2"/>
    <p:sldId id="262" r:id="rId3"/>
    <p:sldId id="257" r:id="rId4"/>
    <p:sldId id="263" r:id="rId5"/>
    <p:sldId id="264" r:id="rId6"/>
    <p:sldId id="261" r:id="rId7"/>
    <p:sldId id="260" r:id="rId8"/>
    <p:sldId id="259" r:id="rId9"/>
    <p:sldId id="258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5F59768-FEB4-4C79-978A-46B538D2781E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E3EEBE6-C5F4-4E7F-B9A1-920F83DA39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46718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24CF12-9837-4696-861D-839E867BB14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79FA42A-4240-4188-B255-E8591F3AED65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3A59536-149B-4FF4-A143-D6700850C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9CE13-2436-4B96-B7DD-121CEB737C55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2D40A-B02A-49C1-91E7-DE22B52881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39010-4735-4329-94F0-1D75FDA3E057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B0F5D-904E-4052-A9CA-192EE8011F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4AF12-31B0-48D0-BAED-7D554020BE6E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23659-8752-4036-80C3-930773F08F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954C7B7-3D8C-4B0B-B937-8AB89600A3F5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463EA4A-DF4B-4126-A27A-5F47EC6FF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C755473-2735-450A-AFD7-FF255C6F1536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702D0E-AF66-410E-AB0D-B3D36247B6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9AD6D3A-B186-4967-9093-65016D4809E0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643501-1206-45BC-A533-9EF531060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2902C1-2D31-4AEB-89B6-DAC0D1D9C1D0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CA6AC4-689E-4327-A40B-584DE85DA7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698AB-CCDC-48E2-A79D-12F227533110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70F2C-EF79-4156-81AC-C1B6733BC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2FCD3D-F282-4DEC-B767-D376CCF2D768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0A6B9B-3A3E-4692-ADAB-D986181001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7B7AA16-701A-46B1-8D7A-CE6C25DC0A3B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B117EA6-D671-48A9-BBCF-69D15092C2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21455CA-F129-45E1-BCDD-A61961E799E1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C6B661E-AA6A-47D8-8D20-65F367D07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7" r:id="rId2"/>
    <p:sldLayoutId id="2147483732" r:id="rId3"/>
    <p:sldLayoutId id="2147483733" r:id="rId4"/>
    <p:sldLayoutId id="2147483734" r:id="rId5"/>
    <p:sldLayoutId id="2147483735" r:id="rId6"/>
    <p:sldLayoutId id="2147483728" r:id="rId7"/>
    <p:sldLayoutId id="2147483736" r:id="rId8"/>
    <p:sldLayoutId id="2147483737" r:id="rId9"/>
    <p:sldLayoutId id="2147483729" r:id="rId10"/>
    <p:sldLayoutId id="214748373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762000"/>
            <a:ext cx="8991600" cy="32004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РОЛЬ УРОКА МАТЕМАТИКИ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3200" b="0" dirty="0" smtClean="0">
                <a:solidFill>
                  <a:schemeClr val="bg2">
                    <a:lumMod val="25000"/>
                  </a:schemeClr>
                </a:solidFill>
              </a:rPr>
              <a:t>в осуществлении адекватной интеграции обучающихся коррекционно-образовательного учреждения в систему современных социальных отношений</a:t>
            </a:r>
            <a:br>
              <a:rPr lang="ru-RU" sz="3200" b="0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sz="3200" b="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620000" cy="2514600"/>
          </a:xfrm>
        </p:spPr>
        <p:txBody>
          <a:bodyPr>
            <a:normAutofit/>
          </a:bodyPr>
          <a:lstStyle/>
          <a:p>
            <a:pPr marR="0"/>
            <a:r>
              <a:rPr lang="ru-RU" sz="2400" smtClean="0">
                <a:solidFill>
                  <a:srgbClr val="1C1C11"/>
                </a:solidFill>
              </a:rPr>
              <a:t>Выполнила: учитель 3а класса Сухова Анна Викторовна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Использование ИКТ на уроках математики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User\Desktop\6823371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99648" y="1524000"/>
            <a:ext cx="6447848" cy="4839210"/>
          </a:xfrm>
          <a:prstGeom prst="rect">
            <a:avLst/>
          </a:prstGeom>
          <a:noFill/>
        </p:spPr>
      </p:pic>
      <p:pic>
        <p:nvPicPr>
          <p:cNvPr id="2050" name="Picture 2" descr="C:\Users\Кабинет 210\Desktop\Сухова\3 класс фото\DSC0438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914650"/>
            <a:ext cx="525780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6600" dirty="0" smtClean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Наступающим Новым годом!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Кабинет 210\Desktop\ny_03_01_2011_bw_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2424" y="1295401"/>
            <a:ext cx="8861576" cy="5538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620000" cy="990599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Спасибо за внимание!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7" name="Picture 5" descr="C:\Users\Кабинет 210\Desktop\DHsj5EYYal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28700"/>
            <a:ext cx="7772400" cy="582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642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· развитие зрительного восприятия и узнавания;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· развитие пространственных представлений и ориентации;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· развитие основных мыслительных операций;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· развитие наглядно-образного и словесно-логического мышления;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· коррекция нарушений эмоционально-личностной сферы;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· обогащение словаря;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· коррекция индивидуальных пробелов в знаниях, умениях, навыках.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Направления коррекционной работы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 bwMode="auto">
          <a:solidFill>
            <a:schemeClr val="bg1">
              <a:alpha val="79999"/>
            </a:schemeClr>
          </a:solidFill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Методы обучения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1. </a:t>
            </a:r>
            <a:r>
              <a:rPr lang="ru-RU" b="1" dirty="0" smtClean="0">
                <a:solidFill>
                  <a:srgbClr val="FF0000"/>
                </a:solidFill>
              </a:rPr>
              <a:t>Объяснительно-иллюстративный метод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, метод при котором учитель объясняет, а дети воспринимают, осознают и фиксируют в памяти.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2. </a:t>
            </a:r>
            <a:r>
              <a:rPr lang="ru-RU" b="1" dirty="0" smtClean="0">
                <a:solidFill>
                  <a:srgbClr val="FF0000"/>
                </a:solidFill>
              </a:rPr>
              <a:t>Репродуктивный метод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(воспроизведение и применение информации)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3. </a:t>
            </a:r>
            <a:r>
              <a:rPr lang="ru-RU" b="1" dirty="0" smtClean="0">
                <a:solidFill>
                  <a:srgbClr val="FF0000"/>
                </a:solidFill>
              </a:rPr>
              <a:t>Метод проблемного изложения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(постановка проблемы и показ пути ее решения)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4. </a:t>
            </a:r>
            <a:r>
              <a:rPr lang="ru-RU" b="1" dirty="0" smtClean="0">
                <a:solidFill>
                  <a:srgbClr val="FF0000"/>
                </a:solidFill>
              </a:rPr>
              <a:t>Частично – поисковый метод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(дети пытаются сами найти путь к решению проблемы)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5. </a:t>
            </a:r>
            <a:r>
              <a:rPr lang="ru-RU" b="1" dirty="0" smtClean="0">
                <a:solidFill>
                  <a:srgbClr val="FF0000"/>
                </a:solidFill>
              </a:rPr>
              <a:t>Исследовательский метод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(учитель направляет, дети самостоятельно исследуют).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4953000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избегать в стиле преподавания будничности, монотонности, серости, бедности информации, отрыва от личного опыта ребенка;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не допускать учебных перегрузок, переутомления и низкой плотности режима работы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стимулировать познавательные интересы многообразием приемов занимательности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Условия коррекционной работы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«Найди соседей числа»</a:t>
            </a:r>
          </a:p>
          <a:p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«Собери цифру пять из геометрических фигур»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32556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Использование дидактических игр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User\Desktop\didakticheskie-igry-po-matematike-dlya-doshkolnikov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58529">
            <a:off x="3505200" y="3581400"/>
            <a:ext cx="5638800" cy="37100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04800" y="1447800"/>
            <a:ext cx="8229600" cy="4525962"/>
          </a:xfrm>
        </p:spPr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Основное задание</a:t>
            </a:r>
            <a:endParaRPr lang="ru-RU" i="1" dirty="0" smtClean="0">
              <a:solidFill>
                <a:srgbClr val="FF0000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Выполни вычисления: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9 + 5 =                   12 – 7 =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3 + 9 =                   15 – 6 =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11 – 8 =                 7 + 7 =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Дополнительное задание</a:t>
            </a:r>
            <a:endParaRPr lang="ru-RU" i="1" dirty="0" smtClean="0">
              <a:solidFill>
                <a:srgbClr val="FF0000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Запиши ответы в порядке возрастания/убывания.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Подчеркни значение суммы / разности.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Составь задачу по одному из выражений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Сделай к ней схематический рисунок. 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Индивидуальный и дифференцированный подход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3400" y="1447800"/>
            <a:ext cx="8153400" cy="4648200"/>
          </a:xfrm>
        </p:spPr>
        <p:txBody>
          <a:bodyPr>
            <a:normAutofit fontScale="77500" lnSpcReduction="20000"/>
          </a:bodyPr>
          <a:lstStyle/>
          <a:p>
            <a:pPr marL="365760" indent="-256032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Задача: </a:t>
            </a:r>
            <a:r>
              <a:rPr lang="ru-RU" dirty="0" smtClean="0"/>
              <a:t>В мяч играли 5 девочек и 7 мальчиков. Для игры они разделились поровну на 2 команды. Сколько детей в каждой команде?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b="1" dirty="0" smtClean="0"/>
          </a:p>
          <a:p>
            <a:pPr marL="365760" indent="-256032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Карточка 1.</a:t>
            </a:r>
            <a:endParaRPr lang="ru-RU" dirty="0" smtClean="0">
              <a:solidFill>
                <a:srgbClr val="FF0000"/>
              </a:solidFill>
            </a:endParaRPr>
          </a:p>
          <a:p>
            <a:pPr marL="365760" indent="-256032" fontAlgn="auto">
              <a:spcAft>
                <a:spcPts val="0"/>
              </a:spcAft>
              <a:buNone/>
              <a:defRPr/>
            </a:pPr>
            <a:r>
              <a:rPr lang="ru-RU" dirty="0" smtClean="0"/>
              <a:t>Команды для игры были сборные. Узнай сначала, сколько всего было мальчиков и девочек.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Карточка 2.</a:t>
            </a:r>
            <a:endParaRPr lang="ru-RU" dirty="0" smtClean="0">
              <a:solidFill>
                <a:srgbClr val="FF0000"/>
              </a:solidFill>
            </a:endParaRPr>
          </a:p>
          <a:p>
            <a:pPr marL="365760" indent="-256032" fontAlgn="auto">
              <a:spcAft>
                <a:spcPts val="0"/>
              </a:spcAft>
              <a:buNone/>
              <a:defRPr/>
            </a:pPr>
            <a:r>
              <a:rPr lang="ru-RU" dirty="0" smtClean="0"/>
              <a:t>Узнай, сколько всего детей играли в мяч. </a:t>
            </a:r>
          </a:p>
          <a:p>
            <a:pPr marL="365760" indent="-256032" fontAlgn="auto">
              <a:spcAft>
                <a:spcPts val="0"/>
              </a:spcAft>
              <a:buNone/>
              <a:defRPr/>
            </a:pPr>
            <a:r>
              <a:rPr lang="ru-RU" dirty="0" smtClean="0"/>
              <a:t>Узнай, сколько человек в каждой из 2 команд.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Карточка 3.</a:t>
            </a:r>
            <a:endParaRPr lang="ru-RU" dirty="0" smtClean="0">
              <a:solidFill>
                <a:srgbClr val="FF0000"/>
              </a:solidFill>
            </a:endParaRPr>
          </a:p>
          <a:p>
            <a:pPr marL="365760" indent="-256032" fontAlgn="auto">
              <a:spcAft>
                <a:spcPts val="0"/>
              </a:spcAft>
              <a:buNone/>
              <a:defRPr/>
            </a:pPr>
            <a:r>
              <a:rPr lang="ru-RU" dirty="0" smtClean="0"/>
              <a:t>1). Х + Х=  ___ (д.) – всего мальчиков и девочек</a:t>
            </a:r>
          </a:p>
          <a:p>
            <a:pPr marL="365760" indent="-256032" fontAlgn="auto">
              <a:spcAft>
                <a:spcPts val="0"/>
              </a:spcAft>
              <a:buNone/>
              <a:defRPr/>
            </a:pPr>
            <a:r>
              <a:rPr lang="ru-RU" dirty="0" smtClean="0"/>
              <a:t>2). Х :Х= ___ (д.) – в каждой команде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Карточки-помощницы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09600" y="228600"/>
            <a:ext cx="8305800" cy="6019800"/>
          </a:xfrm>
        </p:spPr>
        <p:txBody>
          <a:bodyPr>
            <a:normAutofit fontScale="625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Задача</a:t>
            </a:r>
            <a:r>
              <a:rPr lang="ru-RU" sz="3200" b="1" dirty="0" smtClean="0">
                <a:solidFill>
                  <a:srgbClr val="FF0000"/>
                </a:solidFill>
              </a:rPr>
              <a:t>: </a:t>
            </a:r>
            <a:r>
              <a:rPr lang="ru-RU" sz="3200" dirty="0" smtClean="0"/>
              <a:t>В магазине на одной полке лежало 8 буханок хлеба, а на другой 9.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3200" dirty="0" smtClean="0"/>
              <a:t>Из них 10 буханок продали. Сколько буханок хлеба осталось</a:t>
            </a:r>
            <a:r>
              <a:rPr lang="ru-RU" sz="3200" dirty="0" smtClean="0"/>
              <a:t>?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sz="28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Карточка 1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b="1" i="1" dirty="0" smtClean="0">
                <a:solidFill>
                  <a:srgbClr val="FF0000"/>
                </a:solidFill>
              </a:rPr>
              <a:t>Составь краткую запись и реши задачу.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smtClean="0"/>
              <a:t>Было-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smtClean="0"/>
              <a:t>Продали –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smtClean="0"/>
              <a:t>Осталось -</a:t>
            </a:r>
          </a:p>
          <a:p>
            <a:pPr marL="109728" indent="0" fontAlgn="auto">
              <a:spcAft>
                <a:spcPts val="0"/>
              </a:spcAft>
              <a:buNone/>
              <a:defRPr/>
            </a:pPr>
            <a:r>
              <a:rPr lang="ru-RU" sz="2800" dirty="0" smtClean="0"/>
              <a:t> 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Карточка 2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b="1" i="1" dirty="0" smtClean="0">
                <a:solidFill>
                  <a:srgbClr val="FF0000"/>
                </a:solidFill>
              </a:rPr>
              <a:t>Дополни краткую запись и реши задачу: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smtClean="0"/>
              <a:t>Было- 8 б. и 9б.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smtClean="0"/>
              <a:t>Продали –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smtClean="0"/>
              <a:t>Осталось –</a:t>
            </a:r>
          </a:p>
          <a:p>
            <a:pPr marL="109728" indent="0" fontAlgn="auto">
              <a:spcAft>
                <a:spcPts val="0"/>
              </a:spcAft>
              <a:buNone/>
              <a:defRPr/>
            </a:pPr>
            <a:r>
              <a:rPr lang="ru-RU" sz="2800" dirty="0" smtClean="0"/>
              <a:t> 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Карточка 3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b="1" i="1" dirty="0" smtClean="0">
                <a:solidFill>
                  <a:srgbClr val="FF0000"/>
                </a:solidFill>
              </a:rPr>
              <a:t>Реши задачу с помощью краткой записи: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smtClean="0"/>
              <a:t>Было- 8 б. и 9 б.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smtClean="0"/>
              <a:t>Продали – 10б.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dirty="0" smtClean="0"/>
              <a:t>Осталось - ? б.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6781800" cy="2746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3315" name="Picture 2" descr="C:\Users\User\Desktop\Интеграция\img2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0190" y="990600"/>
            <a:ext cx="8784270" cy="51800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2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3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4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476</TotalTime>
  <Words>407</Words>
  <Application>Microsoft Office PowerPoint</Application>
  <PresentationFormat>Экран (4:3)</PresentationFormat>
  <Paragraphs>72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РОЛЬ УРОКА МАТЕМАТИКИ   в осуществлении адекватной интеграции обучающихся коррекционно-образовательного учреждения в систему современных социальных отношений </vt:lpstr>
      <vt:lpstr>Направления коррекционной работы</vt:lpstr>
      <vt:lpstr>Методы обучения</vt:lpstr>
      <vt:lpstr>Условия коррекционной работы</vt:lpstr>
      <vt:lpstr> Использование дидактических игр</vt:lpstr>
      <vt:lpstr>Индивидуальный и дифференцированный подход</vt:lpstr>
      <vt:lpstr>Карточки-помощницы</vt:lpstr>
      <vt:lpstr>Слайд 8</vt:lpstr>
      <vt:lpstr>Слайд 9</vt:lpstr>
      <vt:lpstr>Использование ИКТ на уроках математики</vt:lpstr>
      <vt:lpstr>С Наступающим Новым годом!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оформления</dc:title>
  <dc:creator>Корпорация Майкрософт</dc:creator>
  <cp:keywords>Корпорация Майкрософт</cp:keywords>
  <dc:description>Корпорация Майкрософт</dc:description>
  <cp:lastModifiedBy>User</cp:lastModifiedBy>
  <cp:revision>30</cp:revision>
  <dcterms:created xsi:type="dcterms:W3CDTF">2008-04-07T06:59:44Z</dcterms:created>
  <dcterms:modified xsi:type="dcterms:W3CDTF">2017-12-28T20:54:53Z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TC102831811049</vt:lpwstr>
  </property>
</Properties>
</file>