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42" autoAdjust="0"/>
    <p:restoredTop sz="94660"/>
  </p:normalViewPr>
  <p:slideViewPr>
    <p:cSldViewPr>
      <p:cViewPr>
        <p:scale>
          <a:sx n="100" d="100"/>
          <a:sy n="100" d="100"/>
        </p:scale>
        <p:origin x="-522" y="9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F251BE63-C99B-4905-A96E-2CE45DD49801}" type="datetimeFigureOut">
              <a:rPr lang="ru-RU"/>
              <a:pPr>
                <a:defRPr/>
              </a:pPr>
              <a:t>27.12.2017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575A3539-051A-4F23-896D-D9BC62E54B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CDC4DF0-9316-4469-BB47-0DDC1AEAE43A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5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9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0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9534B7-AEB1-42D2-AA88-01C051C76B55}" type="datetimeFigureOut">
              <a:rPr lang="ru-RU"/>
              <a:pPr>
                <a:defRPr/>
              </a:pPr>
              <a:t>27.12.2017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0E994C-D4E8-4583-9760-9BF5E7EA4F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D0BD03-13E5-4397-A559-6BA53C838239}" type="datetimeFigureOut">
              <a:rPr lang="ru-RU"/>
              <a:pPr>
                <a:defRPr/>
              </a:pPr>
              <a:t>27.12.2017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1681EF-A7C1-4104-A9E2-679661CCC4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20"/>
          <p:cNvSpPr/>
          <p:nvPr/>
        </p:nvSpPr>
        <p:spPr bwMode="hidden"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5" name="Group 14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6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04BF5A-76D5-4264-AC1A-13C08E3C978E}" type="datetimeFigureOut">
              <a:rPr lang="ru-RU"/>
              <a:pPr>
                <a:defRPr/>
              </a:pPr>
              <a:t>27.12.2017</a:t>
            </a:fld>
            <a:endParaRPr lang="ru-RU"/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842BEA-9750-4DD0-9635-02F25A9C9C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8A6558-030C-49AB-BBB3-7D90400DF6A0}" type="datetimeFigureOut">
              <a:rPr lang="ru-RU"/>
              <a:pPr>
                <a:defRPr/>
              </a:pPr>
              <a:t>27.12.2017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ED1E1D-3567-4134-ACCB-E2570A86AF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13"/>
          <p:cNvSpPr/>
          <p:nvPr/>
        </p:nvSpPr>
        <p:spPr>
          <a:xfrm>
            <a:off x="228600" y="228600"/>
            <a:ext cx="8696325" cy="473710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Freeform 14"/>
          <p:cNvSpPr>
            <a:spLocks/>
          </p:cNvSpPr>
          <p:nvPr/>
        </p:nvSpPr>
        <p:spPr bwMode="hidden">
          <a:xfrm>
            <a:off x="6046788" y="4203700"/>
            <a:ext cx="2876550" cy="714375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Freeform 18"/>
          <p:cNvSpPr>
            <a:spLocks/>
          </p:cNvSpPr>
          <p:nvPr/>
        </p:nvSpPr>
        <p:spPr bwMode="hidden">
          <a:xfrm>
            <a:off x="2619375" y="4075113"/>
            <a:ext cx="5545138" cy="850900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7" name="Freeform 22"/>
          <p:cNvSpPr>
            <a:spLocks/>
          </p:cNvSpPr>
          <p:nvPr/>
        </p:nvSpPr>
        <p:spPr bwMode="hidden">
          <a:xfrm>
            <a:off x="2828925" y="4087813"/>
            <a:ext cx="5467350" cy="774700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reeform 26"/>
          <p:cNvSpPr>
            <a:spLocks/>
          </p:cNvSpPr>
          <p:nvPr/>
        </p:nvSpPr>
        <p:spPr bwMode="hidden">
          <a:xfrm>
            <a:off x="5610225" y="4073525"/>
            <a:ext cx="3306763" cy="652463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 useBgFill="1">
        <p:nvSpPr>
          <p:cNvPr id="9" name="Freeform 10"/>
          <p:cNvSpPr>
            <a:spLocks/>
          </p:cNvSpPr>
          <p:nvPr/>
        </p:nvSpPr>
        <p:spPr bwMode="hidden">
          <a:xfrm>
            <a:off x="211138" y="4059238"/>
            <a:ext cx="8723312" cy="1328737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0C8264-ED08-4CF8-84C6-47A3EDBF158B}" type="datetimeFigureOut">
              <a:rPr lang="ru-RU"/>
              <a:pPr>
                <a:defRPr/>
              </a:pPr>
              <a:t>27.12.2017</a:t>
            </a:fld>
            <a:endParaRPr lang="ru-RU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294878-157F-46AE-8902-93D5BFF60BB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DA2209-7A05-4E51-9847-219D90EA4C7D}" type="datetimeFigureOut">
              <a:rPr lang="ru-RU"/>
              <a:pPr>
                <a:defRPr/>
              </a:pPr>
              <a:t>27.12.2017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86E5C6-03CB-476E-A737-F57AD44A159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C2DA90-84D4-4205-84DE-9EE8A5DFAB0A}" type="datetimeFigureOut">
              <a:rPr lang="ru-RU"/>
              <a:pPr>
                <a:defRPr/>
              </a:pPr>
              <a:t>27.12.2017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C87B37-3624-4294-948E-B2658C1C85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443DFD-CAA2-4AEF-85AE-D2ACBAE84D85}" type="datetimeFigureOut">
              <a:rPr lang="ru-RU"/>
              <a:pPr>
                <a:defRPr/>
              </a:pPr>
              <a:t>27.12.2017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ADD323-4E9B-4D41-884C-56F16FA49B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1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3" name="Group 5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0325"/>
            <a:chOff x="-3905251" y="4294188"/>
            <a:chExt cx="13027839" cy="1892300"/>
          </a:xfrm>
        </p:grpSpPr>
        <p:sp>
          <p:nvSpPr>
            <p:cNvPr id="4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5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6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7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8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9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A179A9-24ED-47E2-80F6-2680A6DAD19F}" type="datetimeFigureOut">
              <a:rPr lang="ru-RU"/>
              <a:pPr>
                <a:defRPr/>
              </a:pPr>
              <a:t>27.12.2017</a:t>
            </a:fld>
            <a:endParaRPr lang="ru-RU"/>
          </a:p>
        </p:txBody>
      </p:sp>
      <p:sp>
        <p:nvSpPr>
          <p:cNvPr id="10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683663-FA9F-4A4F-BD7D-DE306BF8C8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1427163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23"/>
          <p:cNvGrpSpPr>
            <a:grpSpLocks noChangeAspect="1"/>
          </p:cNvGrpSpPr>
          <p:nvPr/>
        </p:nvGrpSpPr>
        <p:grpSpPr bwMode="auto">
          <a:xfrm>
            <a:off x="211138" y="714375"/>
            <a:ext cx="8723312" cy="1331913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501687"/>
              <a:ext cx="4295219" cy="101494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8998"/>
              <a:ext cx="8280254" cy="1208906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786"/>
              <a:ext cx="8164231" cy="1102902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42"/>
              <a:ext cx="4939265" cy="926979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1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D6672-811A-42D0-B00A-4E382275E84E}" type="datetimeFigureOut">
              <a:rPr lang="ru-RU"/>
              <a:pPr>
                <a:defRPr/>
              </a:pPr>
              <a:t>27.12.2017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941D65-9ADE-4E13-9C8C-E8254D36EA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14"/>
          <p:cNvSpPr/>
          <p:nvPr/>
        </p:nvSpPr>
        <p:spPr>
          <a:xfrm>
            <a:off x="228600" y="228600"/>
            <a:ext cx="8696325" cy="6035675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6" name="Group 8"/>
          <p:cNvGrpSpPr>
            <a:grpSpLocks noChangeAspect="1"/>
          </p:cNvGrpSpPr>
          <p:nvPr/>
        </p:nvGrpSpPr>
        <p:grpSpPr bwMode="auto">
          <a:xfrm>
            <a:off x="211138" y="5354638"/>
            <a:ext cx="8723312" cy="1330325"/>
            <a:chOff x="-3905250" y="4294188"/>
            <a:chExt cx="13011150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681" y="4499676"/>
              <a:ext cx="4295219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8538" y="4319027"/>
              <a:ext cx="8280254" cy="1208092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4014" y="4334834"/>
              <a:ext cx="8164231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7164" y="4316769"/>
              <a:ext cx="4939265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 rtlCol="0"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2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EE98A9-EEF9-41D6-877F-1A1F3A42DB87}" type="datetimeFigureOut">
              <a:rPr lang="ru-RU"/>
              <a:pPr>
                <a:defRPr/>
              </a:pPr>
              <a:t>27.12.2017</a:t>
            </a:fld>
            <a:endParaRPr lang="ru-RU"/>
          </a:p>
        </p:txBody>
      </p:sp>
      <p:sp>
        <p:nvSpPr>
          <p:cNvPr id="13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2B6E65-CEC0-43F0-BCEB-011CE9BBB9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6325" cy="2468563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027" name="Group 15"/>
          <p:cNvGrpSpPr>
            <a:grpSpLocks noChangeAspect="1"/>
          </p:cNvGrpSpPr>
          <p:nvPr/>
        </p:nvGrpSpPr>
        <p:grpSpPr bwMode="auto">
          <a:xfrm>
            <a:off x="211138" y="1679575"/>
            <a:ext cx="8723312" cy="1330325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006" y="4499677"/>
              <a:ext cx="4295986" cy="1016152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8667" y="4319028"/>
              <a:ext cx="8279020" cy="1208091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4286" y="4334834"/>
              <a:ext cx="8165219" cy="1101960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5651" y="4316769"/>
              <a:ext cx="4940859" cy="925827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  <p:sp>
        <p:nvSpPr>
          <p:cNvPr id="1028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338138"/>
            <a:ext cx="8229600" cy="1252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4138" y="6249988"/>
            <a:ext cx="3786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1F345A7-6E89-43E6-BE9C-7B60B2485BBD}" type="datetimeFigureOut">
              <a:rPr lang="ru-RU"/>
              <a:pPr>
                <a:defRPr/>
              </a:pPr>
              <a:t>27.12.2017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75" y="6249988"/>
            <a:ext cx="3786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0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0975" y="6249988"/>
            <a:ext cx="11620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0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13CC710-BEB0-4383-B228-00D6F86D225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32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871538" y="2674938"/>
            <a:ext cx="7408862" cy="345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74" r:id="rId7"/>
    <p:sldLayoutId id="2147483675" r:id="rId8"/>
    <p:sldLayoutId id="2147483676" r:id="rId9"/>
    <p:sldLayoutId id="2147483667" r:id="rId10"/>
    <p:sldLayoutId id="2147483677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rgbClr val="FFFFFF"/>
          </a:solidFill>
          <a:latin typeface="Candara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305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462088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fizkult-ura.ru/sci/legkay_atletika/15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143116"/>
            <a:ext cx="7772400" cy="3384550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Calibri" pitchFamily="34" charset="0"/>
              </a:rPr>
              <a:t/>
            </a:r>
            <a:br>
              <a:rPr lang="ru-RU" sz="4000" dirty="0" smtClean="0">
                <a:latin typeface="Calibri" pitchFamily="34" charset="0"/>
              </a:rPr>
            </a:br>
            <a:r>
              <a:rPr lang="ru-RU" sz="4000" dirty="0" smtClean="0">
                <a:latin typeface="Calibri" pitchFamily="34" charset="0"/>
              </a:rPr>
              <a:t/>
            </a:r>
            <a:br>
              <a:rPr lang="ru-RU" sz="4000" dirty="0" smtClean="0">
                <a:latin typeface="Calibri" pitchFamily="34" charset="0"/>
              </a:rPr>
            </a:br>
            <a:r>
              <a:rPr lang="ru-RU" sz="4000" dirty="0" smtClean="0">
                <a:latin typeface="Calibri" pitchFamily="34" charset="0"/>
              </a:rPr>
              <a:t/>
            </a:r>
            <a:br>
              <a:rPr lang="ru-RU" sz="4000" dirty="0" smtClean="0">
                <a:latin typeface="Calibri" pitchFamily="34" charset="0"/>
              </a:rPr>
            </a:br>
            <a:r>
              <a:rPr lang="ru-RU" sz="4000" dirty="0" smtClean="0">
                <a:latin typeface="Calibri" pitchFamily="34" charset="0"/>
              </a:rPr>
              <a:t/>
            </a:r>
            <a:br>
              <a:rPr lang="ru-RU" sz="4000" dirty="0" smtClean="0">
                <a:latin typeface="Calibri" pitchFamily="34" charset="0"/>
              </a:rPr>
            </a:br>
            <a:r>
              <a:rPr lang="ru-RU" sz="4000" dirty="0" smtClean="0">
                <a:latin typeface="Calibri" pitchFamily="34" charset="0"/>
              </a:rPr>
              <a:t/>
            </a:r>
            <a:br>
              <a:rPr lang="ru-RU" sz="4000" dirty="0" smtClean="0">
                <a:latin typeface="Calibri" pitchFamily="34" charset="0"/>
              </a:rPr>
            </a:br>
            <a:r>
              <a:rPr lang="ru-RU" sz="4000" dirty="0" smtClean="0">
                <a:latin typeface="Calibri" pitchFamily="34" charset="0"/>
              </a:rPr>
              <a:t/>
            </a:r>
            <a:br>
              <a:rPr lang="ru-RU" sz="4000" dirty="0" smtClean="0">
                <a:latin typeface="Calibri" pitchFamily="34" charset="0"/>
              </a:rPr>
            </a:br>
            <a:r>
              <a:rPr lang="ru-RU" sz="4000" dirty="0" smtClean="0">
                <a:latin typeface="Calibri" pitchFamily="34" charset="0"/>
              </a:rPr>
              <a:t/>
            </a:r>
            <a:br>
              <a:rPr lang="ru-RU" sz="4000" dirty="0" smtClean="0">
                <a:latin typeface="Calibri" pitchFamily="34" charset="0"/>
              </a:rPr>
            </a:br>
            <a:r>
              <a:rPr lang="ru-RU" sz="4000" dirty="0" smtClean="0">
                <a:latin typeface="Calibri" pitchFamily="34" charset="0"/>
              </a:rPr>
              <a:t/>
            </a:r>
            <a:br>
              <a:rPr lang="ru-RU" sz="4000" dirty="0" smtClean="0">
                <a:latin typeface="Calibri" pitchFamily="34" charset="0"/>
              </a:rPr>
            </a:br>
            <a:r>
              <a:rPr lang="ru-RU" sz="4000" dirty="0" smtClean="0">
                <a:latin typeface="Calibri" pitchFamily="34" charset="0"/>
              </a:rPr>
              <a:t/>
            </a:r>
            <a:br>
              <a:rPr lang="ru-RU" sz="4000" dirty="0" smtClean="0">
                <a:latin typeface="Calibri" pitchFamily="34" charset="0"/>
              </a:rPr>
            </a:br>
            <a:r>
              <a:rPr lang="ru-RU" sz="4000" dirty="0" smtClean="0">
                <a:latin typeface="Calibri" pitchFamily="34" charset="0"/>
              </a:rPr>
              <a:t/>
            </a:r>
            <a:br>
              <a:rPr lang="ru-RU" sz="4000" dirty="0" smtClean="0">
                <a:latin typeface="Calibri" pitchFamily="34" charset="0"/>
              </a:rPr>
            </a:br>
            <a:r>
              <a:rPr lang="ru-RU" sz="4000" dirty="0" smtClean="0">
                <a:latin typeface="Calibri" pitchFamily="34" charset="0"/>
              </a:rPr>
              <a:t/>
            </a:r>
            <a:br>
              <a:rPr lang="ru-RU" sz="4000" dirty="0" smtClean="0">
                <a:latin typeface="Calibri" pitchFamily="34" charset="0"/>
              </a:rPr>
            </a:br>
            <a:r>
              <a:rPr lang="ru-RU" sz="4000" dirty="0" smtClean="0">
                <a:latin typeface="Calibri" pitchFamily="34" charset="0"/>
              </a:rPr>
              <a:t/>
            </a:r>
            <a:br>
              <a:rPr lang="ru-RU" sz="4000" dirty="0" smtClean="0">
                <a:latin typeface="Calibri" pitchFamily="34" charset="0"/>
              </a:rPr>
            </a:br>
            <a:r>
              <a:rPr lang="ru-RU" sz="4000" dirty="0" smtClean="0">
                <a:latin typeface="Calibri" pitchFamily="34" charset="0"/>
              </a:rPr>
              <a:t/>
            </a:r>
            <a:br>
              <a:rPr lang="ru-RU" sz="4000" dirty="0" smtClean="0">
                <a:latin typeface="Calibri" pitchFamily="34" charset="0"/>
              </a:rPr>
            </a:br>
            <a:r>
              <a:rPr lang="ru-RU" sz="4000" dirty="0" smtClean="0">
                <a:latin typeface="Calibri" pitchFamily="34" charset="0"/>
              </a:rPr>
              <a:t/>
            </a:r>
            <a:br>
              <a:rPr lang="ru-RU" sz="4000" dirty="0" smtClean="0">
                <a:latin typeface="Calibri" pitchFamily="34" charset="0"/>
              </a:rPr>
            </a:br>
            <a:r>
              <a:rPr lang="ru-RU" sz="4000" dirty="0" smtClean="0">
                <a:latin typeface="Calibri" pitchFamily="34" charset="0"/>
              </a:rPr>
              <a:t/>
            </a:r>
            <a:br>
              <a:rPr lang="ru-RU" sz="4000" dirty="0" smtClean="0">
                <a:latin typeface="Calibri" pitchFamily="34" charset="0"/>
              </a:rPr>
            </a:br>
            <a:r>
              <a:rPr lang="ru-RU" sz="4000" dirty="0" smtClean="0">
                <a:latin typeface="Calibri" pitchFamily="34" charset="0"/>
              </a:rPr>
              <a:t/>
            </a:r>
            <a:br>
              <a:rPr lang="ru-RU" sz="4000" dirty="0" smtClean="0">
                <a:latin typeface="Calibri" pitchFamily="34" charset="0"/>
              </a:rPr>
            </a:br>
            <a:r>
              <a:rPr lang="ru-RU" dirty="0" smtClean="0">
                <a:latin typeface="Calibri" pitchFamily="34" charset="0"/>
              </a:rPr>
              <a:t>Легкая атлетика</a:t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>
                <a:latin typeface="Calibri" pitchFamily="34" charset="0"/>
              </a:rPr>
              <a:t>Техника прыжка в длину </a:t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>
                <a:latin typeface="Calibri" pitchFamily="34" charset="0"/>
              </a:rPr>
              <a:t>с разбега способом </a:t>
            </a:r>
            <a:br>
              <a:rPr lang="ru-RU" dirty="0" smtClean="0">
                <a:latin typeface="Calibri" pitchFamily="34" charset="0"/>
              </a:rPr>
            </a:br>
            <a:r>
              <a:rPr lang="ru-RU" dirty="0" smtClean="0">
                <a:latin typeface="Calibri" pitchFamily="34" charset="0"/>
              </a:rPr>
              <a:t>«согнув ноги»</a:t>
            </a:r>
            <a:br>
              <a:rPr lang="ru-RU" dirty="0" smtClean="0">
                <a:latin typeface="Calibri" pitchFamily="34" charset="0"/>
              </a:rPr>
            </a:br>
            <a:r>
              <a:rPr lang="ru-RU" sz="4000" dirty="0" smtClean="0">
                <a:latin typeface="Calibri" pitchFamily="34" charset="0"/>
              </a:rPr>
              <a:t> </a:t>
            </a:r>
            <a:r>
              <a:rPr lang="ru-RU" sz="2800" dirty="0" smtClean="0">
                <a:latin typeface="Calibri" pitchFamily="34" charset="0"/>
              </a:rPr>
              <a:t>Учитель физической культуры </a:t>
            </a:r>
            <a:br>
              <a:rPr lang="ru-RU" sz="2800" dirty="0" smtClean="0">
                <a:latin typeface="Calibri" pitchFamily="34" charset="0"/>
              </a:rPr>
            </a:br>
            <a:r>
              <a:rPr lang="ru-RU" sz="2800" dirty="0" smtClean="0">
                <a:latin typeface="Calibri" pitchFamily="34" charset="0"/>
              </a:rPr>
              <a:t>МОБУ СОШ №10 имени </a:t>
            </a:r>
            <a:br>
              <a:rPr lang="ru-RU" sz="2800" dirty="0" smtClean="0">
                <a:latin typeface="Calibri" pitchFamily="34" charset="0"/>
              </a:rPr>
            </a:br>
            <a:r>
              <a:rPr lang="ru-RU" sz="2800" dirty="0" smtClean="0">
                <a:latin typeface="Calibri" pitchFamily="34" charset="0"/>
              </a:rPr>
              <a:t>атамана С. И. Белого г. Сочи </a:t>
            </a:r>
            <a:r>
              <a:rPr lang="ru-RU" sz="2800" dirty="0" smtClean="0">
                <a:latin typeface="Calibri" pitchFamily="34" charset="0"/>
              </a:rPr>
              <a:t/>
            </a:r>
            <a:br>
              <a:rPr lang="ru-RU" sz="2800" dirty="0" smtClean="0">
                <a:latin typeface="Calibri" pitchFamily="34" charset="0"/>
              </a:rPr>
            </a:br>
            <a:r>
              <a:rPr lang="ru-RU" sz="2800" dirty="0" smtClean="0">
                <a:latin typeface="Calibri" pitchFamily="34" charset="0"/>
              </a:rPr>
              <a:t>Широкова Тамара </a:t>
            </a:r>
            <a:br>
              <a:rPr lang="ru-RU" sz="2800" dirty="0" smtClean="0">
                <a:latin typeface="Calibri" pitchFamily="34" charset="0"/>
              </a:rPr>
            </a:br>
            <a:r>
              <a:rPr lang="ru-RU" sz="2800" dirty="0" smtClean="0">
                <a:latin typeface="Calibri" pitchFamily="34" charset="0"/>
              </a:rPr>
              <a:t>Николаевна</a:t>
            </a:r>
            <a:r>
              <a:rPr lang="ru-RU" sz="2800" dirty="0" smtClean="0">
                <a:latin typeface="Calibri" pitchFamily="34" charset="0"/>
              </a:rPr>
              <a:t/>
            </a:r>
            <a:br>
              <a:rPr lang="ru-RU" sz="2800" dirty="0" smtClean="0">
                <a:latin typeface="Calibri" pitchFamily="34" charset="0"/>
              </a:rPr>
            </a:br>
            <a:endParaRPr lang="ru-RU" sz="2800" dirty="0" smtClean="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C:\Users\111\Desktop\презентации\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8675" y="2843213"/>
            <a:ext cx="7583488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ая выноска 4"/>
          <p:cNvSpPr/>
          <p:nvPr/>
        </p:nvSpPr>
        <p:spPr>
          <a:xfrm>
            <a:off x="1520825" y="1844675"/>
            <a:ext cx="6864350" cy="1358900"/>
          </a:xfrm>
          <a:prstGeom prst="wedgeRectCallout">
            <a:avLst>
              <a:gd name="adj1" fmla="val 26734"/>
              <a:gd name="adj2" fmla="val 12100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Calibri" panose="020F0502020204030204" pitchFamily="34" charset="0"/>
              </a:rPr>
              <a:t>К моменту касания грунта ноги направлены вперед, туловище предельно наклонено вперед.</a:t>
            </a:r>
          </a:p>
        </p:txBody>
      </p:sp>
      <p:sp>
        <p:nvSpPr>
          <p:cNvPr id="24579" name="TextBox 2"/>
          <p:cNvSpPr txBox="1">
            <a:spLocks noChangeArrowheads="1"/>
          </p:cNvSpPr>
          <p:nvPr/>
        </p:nvSpPr>
        <p:spPr bwMode="auto">
          <a:xfrm>
            <a:off x="2051050" y="393700"/>
            <a:ext cx="5257800" cy="212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>
                <a:solidFill>
                  <a:schemeClr val="bg1"/>
                </a:solidFill>
                <a:latin typeface="Calibri" pitchFamily="34" charset="0"/>
              </a:rPr>
              <a:t>Фазы прыжка: приземление</a:t>
            </a:r>
          </a:p>
          <a:p>
            <a:endParaRPr lang="ru-RU" sz="4400"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C:\Users\111\Desktop\презентации\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8675" y="2843213"/>
            <a:ext cx="7583488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ая выноска 4"/>
          <p:cNvSpPr/>
          <p:nvPr/>
        </p:nvSpPr>
        <p:spPr>
          <a:xfrm>
            <a:off x="684213" y="1306513"/>
            <a:ext cx="8208962" cy="1690687"/>
          </a:xfrm>
          <a:prstGeom prst="wedgeRectCallout">
            <a:avLst>
              <a:gd name="adj1" fmla="val 31618"/>
              <a:gd name="adj2" fmla="val 14914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Calibri" panose="020F0502020204030204" pitchFamily="34" charset="0"/>
              </a:rPr>
              <a:t>В момент касания грунта прыгун сгибает ноги в коленях, а чтобы не упасть назад, активно посылает руки вперед; далее, перекатываясь через стопы, старается не коснуться тазом песка.</a:t>
            </a:r>
          </a:p>
        </p:txBody>
      </p:sp>
      <p:sp>
        <p:nvSpPr>
          <p:cNvPr id="25603" name="TextBox 1"/>
          <p:cNvSpPr txBox="1">
            <a:spLocks noChangeArrowheads="1"/>
          </p:cNvSpPr>
          <p:nvPr/>
        </p:nvSpPr>
        <p:spPr bwMode="auto">
          <a:xfrm>
            <a:off x="900113" y="404813"/>
            <a:ext cx="7775575" cy="1446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>
                <a:solidFill>
                  <a:schemeClr val="bg1"/>
                </a:solidFill>
                <a:latin typeface="Calibri" pitchFamily="34" charset="0"/>
              </a:rPr>
              <a:t>Фазы прыжка: приземление</a:t>
            </a:r>
          </a:p>
          <a:p>
            <a:endParaRPr lang="ru-RU" sz="4400"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Объект 1"/>
          <p:cNvSpPr>
            <a:spLocks noGrp="1"/>
          </p:cNvSpPr>
          <p:nvPr>
            <p:ph idx="1"/>
          </p:nvPr>
        </p:nvSpPr>
        <p:spPr>
          <a:xfrm>
            <a:off x="827088" y="2492375"/>
            <a:ext cx="7408862" cy="1690688"/>
          </a:xfrm>
        </p:spPr>
        <p:txBody>
          <a:bodyPr/>
          <a:lstStyle/>
          <a:p>
            <a:r>
              <a:rPr lang="ru-RU" smtClean="0">
                <a:latin typeface="Calibri" pitchFamily="34" charset="0"/>
              </a:rPr>
              <a:t>А) Список используемых печатных источников</a:t>
            </a:r>
          </a:p>
          <a:p>
            <a:r>
              <a:rPr lang="ru-RU" smtClean="0">
                <a:latin typeface="Calibri" pitchFamily="34" charset="0"/>
              </a:rPr>
              <a:t> 1. Научно-методический журнал «Физическая культура в школе» - 2008г. №3</a:t>
            </a:r>
          </a:p>
          <a:p>
            <a:r>
              <a:rPr lang="ru-RU" smtClean="0">
                <a:latin typeface="Calibri" pitchFamily="34" charset="0"/>
              </a:rPr>
              <a:t> 2. Газета «Спорт в школе», изд. д. «Первое сентября», выпуск 18 (468), 15 сентября 2009 г. </a:t>
            </a:r>
          </a:p>
          <a:p>
            <a:r>
              <a:rPr lang="ru-RU" smtClean="0">
                <a:latin typeface="Calibri" pitchFamily="34" charset="0"/>
              </a:rPr>
              <a:t>Б) Активные ссылки на страницы материала в Интернете. </a:t>
            </a:r>
          </a:p>
          <a:p>
            <a:r>
              <a:rPr lang="ru-RU" smtClean="0">
                <a:latin typeface="Calibri" pitchFamily="34" charset="0"/>
              </a:rPr>
              <a:t>1. </a:t>
            </a:r>
            <a:r>
              <a:rPr lang="en-US" smtClean="0">
                <a:latin typeface="Calibri" pitchFamily="34" charset="0"/>
                <a:hlinkClick r:id="rId2"/>
              </a:rPr>
              <a:t>http://www.fizkult-ura.ru/sci/legkay_atletika/15</a:t>
            </a:r>
            <a:r>
              <a:rPr lang="ru-RU" smtClean="0">
                <a:latin typeface="Calibri" pitchFamily="34" charset="0"/>
              </a:rPr>
              <a:t>  схема изображения</a:t>
            </a:r>
          </a:p>
        </p:txBody>
      </p:sp>
      <p:sp>
        <p:nvSpPr>
          <p:cNvPr id="26626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400" smtClean="0"/>
              <a:t> </a:t>
            </a:r>
            <a:r>
              <a:rPr lang="ru-RU" smtClean="0">
                <a:latin typeface="Calibri" pitchFamily="34" charset="0"/>
              </a:rPr>
              <a:t>Литература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ъект 1"/>
          <p:cNvSpPr>
            <a:spLocks noGrp="1"/>
          </p:cNvSpPr>
          <p:nvPr>
            <p:ph idx="1"/>
          </p:nvPr>
        </p:nvSpPr>
        <p:spPr>
          <a:xfrm>
            <a:off x="250825" y="2471738"/>
            <a:ext cx="8642350" cy="4168775"/>
          </a:xfrm>
        </p:spPr>
        <p:txBody>
          <a:bodyPr/>
          <a:lstStyle/>
          <a:p>
            <a:pPr marL="0" indent="0">
              <a:buFont typeface="Symbol" pitchFamily="18" charset="2"/>
              <a:buNone/>
            </a:pPr>
            <a:r>
              <a:rPr lang="ru-RU" sz="2800" b="1" smtClean="0">
                <a:solidFill>
                  <a:schemeClr val="accent2"/>
                </a:solidFill>
                <a:latin typeface="Calibri" pitchFamily="34" charset="0"/>
              </a:rPr>
              <a:t>Многократные прыжки из полного приседа с продвижением вперед (можно выполнять по меткам)</a:t>
            </a:r>
            <a:endParaRPr lang="ru-RU" sz="2800" b="1" smtClean="0">
              <a:solidFill>
                <a:schemeClr val="accent2"/>
              </a:solidFill>
            </a:endParaRPr>
          </a:p>
        </p:txBody>
      </p:sp>
      <p:sp>
        <p:nvSpPr>
          <p:cNvPr id="15362" name="Заголовок 2"/>
          <p:cNvSpPr>
            <a:spLocks noGrp="1"/>
          </p:cNvSpPr>
          <p:nvPr>
            <p:ph type="title"/>
          </p:nvPr>
        </p:nvSpPr>
        <p:spPr>
          <a:xfrm>
            <a:off x="479425" y="333375"/>
            <a:ext cx="8229600" cy="1252538"/>
          </a:xfrm>
        </p:spPr>
        <p:txBody>
          <a:bodyPr/>
          <a:lstStyle/>
          <a:p>
            <a:r>
              <a:rPr lang="ru-RU" smtClean="0">
                <a:latin typeface="Calibri" pitchFamily="34" charset="0"/>
              </a:rPr>
              <a:t>Специальные подготовительные упражнения</a:t>
            </a:r>
          </a:p>
        </p:txBody>
      </p:sp>
      <p:pic>
        <p:nvPicPr>
          <p:cNvPr id="15363" name="Picture 2" descr="C:\Users\111\Pictures\1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11325" y="4076700"/>
            <a:ext cx="6096000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042988" y="2178050"/>
            <a:ext cx="185737" cy="5857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bg2">
                  <a:lumMod val="75000"/>
                </a:schemeClr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2"/>
          <p:cNvSpPr>
            <a:spLocks noGrp="1"/>
          </p:cNvSpPr>
          <p:nvPr>
            <p:ph type="title"/>
          </p:nvPr>
        </p:nvSpPr>
        <p:spPr>
          <a:xfrm>
            <a:off x="250825" y="333375"/>
            <a:ext cx="8281988" cy="1366838"/>
          </a:xfrm>
        </p:spPr>
        <p:txBody>
          <a:bodyPr/>
          <a:lstStyle/>
          <a:p>
            <a:r>
              <a:rPr lang="ru-RU" smtClean="0">
                <a:latin typeface="Calibri" pitchFamily="34" charset="0"/>
              </a:rPr>
              <a:t>Специальные подготовительные упражнения</a:t>
            </a:r>
          </a:p>
        </p:txBody>
      </p:sp>
      <p:pic>
        <p:nvPicPr>
          <p:cNvPr id="16386" name="Picture 2" descr="C:\Users\111\Pictures\2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51050" y="3692525"/>
            <a:ext cx="4711700" cy="259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Прямоугольник 1"/>
          <p:cNvSpPr>
            <a:spLocks noChangeArrowheads="1"/>
          </p:cNvSpPr>
          <p:nvPr/>
        </p:nvSpPr>
        <p:spPr bwMode="auto">
          <a:xfrm>
            <a:off x="323850" y="2492375"/>
            <a:ext cx="8569325" cy="138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chemeClr val="accent2"/>
                </a:solidFill>
                <a:latin typeface="Calibri" pitchFamily="34" charset="0"/>
              </a:rPr>
              <a:t>Прыжки с подтягиванием коленей к груди. В начале обучения это упражнение выполняется на месте, а затем с продвижением вперед.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2"/>
          <p:cNvSpPr>
            <a:spLocks noGrp="1"/>
          </p:cNvSpPr>
          <p:nvPr>
            <p:ph type="title"/>
          </p:nvPr>
        </p:nvSpPr>
        <p:spPr>
          <a:xfrm>
            <a:off x="250825" y="333375"/>
            <a:ext cx="8642350" cy="1252538"/>
          </a:xfrm>
        </p:spPr>
        <p:txBody>
          <a:bodyPr/>
          <a:lstStyle/>
          <a:p>
            <a:r>
              <a:rPr lang="ru-RU" smtClean="0">
                <a:latin typeface="Calibri" pitchFamily="34" charset="0"/>
              </a:rPr>
              <a:t>Специальные подготовительные упражнения</a:t>
            </a:r>
          </a:p>
        </p:txBody>
      </p:sp>
      <p:pic>
        <p:nvPicPr>
          <p:cNvPr id="17410" name="Picture 2" descr="C:\Users\111\Pictures\3.bm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60000">
            <a:off x="1966913" y="3543300"/>
            <a:ext cx="4819650" cy="3040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1" name="Прямоугольник 1"/>
          <p:cNvSpPr>
            <a:spLocks noChangeArrowheads="1"/>
          </p:cNvSpPr>
          <p:nvPr/>
        </p:nvSpPr>
        <p:spPr bwMode="auto">
          <a:xfrm>
            <a:off x="477838" y="2420938"/>
            <a:ext cx="8415337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chemeClr val="accent2"/>
                </a:solidFill>
                <a:latin typeface="Calibri" pitchFamily="34" charset="0"/>
              </a:rPr>
              <a:t>Прыжки с подтягиванием коленей к груди. Во время прыжка выпрямить ноги и мягко приземлиться. Выполнять на месте.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2"/>
          <p:cNvSpPr>
            <a:spLocks noGrp="1"/>
          </p:cNvSpPr>
          <p:nvPr>
            <p:ph type="title"/>
          </p:nvPr>
        </p:nvSpPr>
        <p:spPr>
          <a:xfrm>
            <a:off x="250825" y="338138"/>
            <a:ext cx="8713788" cy="1252537"/>
          </a:xfrm>
        </p:spPr>
        <p:txBody>
          <a:bodyPr/>
          <a:lstStyle/>
          <a:p>
            <a:r>
              <a:rPr lang="ru-RU" sz="2800" smtClean="0">
                <a:latin typeface="Calibri" pitchFamily="34" charset="0"/>
              </a:rPr>
              <a:t>    </a:t>
            </a:r>
            <a:r>
              <a:rPr lang="ru-RU" smtClean="0">
                <a:latin typeface="Calibri" pitchFamily="34" charset="0"/>
              </a:rPr>
              <a:t>Специальные подготовительные упражнения</a:t>
            </a:r>
            <a:endParaRPr lang="ru-RU" smtClean="0">
              <a:solidFill>
                <a:schemeClr val="accent2"/>
              </a:solidFill>
              <a:latin typeface="Calibri" pitchFamily="34" charset="0"/>
            </a:endParaRPr>
          </a:p>
        </p:txBody>
      </p:sp>
      <p:pic>
        <p:nvPicPr>
          <p:cNvPr id="18434" name="Picture 4" descr="C:\Users\111\Pictures\4.bmp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35150" y="3716338"/>
            <a:ext cx="4979988" cy="2578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Прямоугольник 1"/>
          <p:cNvSpPr>
            <a:spLocks noChangeArrowheads="1"/>
          </p:cNvSpPr>
          <p:nvPr/>
        </p:nvSpPr>
        <p:spPr bwMode="auto">
          <a:xfrm>
            <a:off x="395288" y="2332038"/>
            <a:ext cx="8301037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chemeClr val="accent2"/>
                </a:solidFill>
                <a:latin typeface="Calibri" pitchFamily="34" charset="0"/>
              </a:rPr>
              <a:t>Прыжки в длину с места (одинарный, тройной, пятерной). Обратить внимание на вынос бедер и приземление.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C:\Users\111\Desktop\презентации\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8675" y="2843213"/>
            <a:ext cx="7583488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ая выноска 4"/>
          <p:cNvSpPr/>
          <p:nvPr/>
        </p:nvSpPr>
        <p:spPr>
          <a:xfrm>
            <a:off x="755650" y="1879600"/>
            <a:ext cx="6408738" cy="927100"/>
          </a:xfrm>
          <a:prstGeom prst="wedgeRectCallout">
            <a:avLst>
              <a:gd name="adj1" fmla="val -30860"/>
              <a:gd name="adj2" fmla="val 14777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Calibri" panose="020F0502020204030204" pitchFamily="34" charset="0"/>
              </a:rPr>
              <a:t>Заканчивая отталкивание, прыгун полностью разгибает толчковую ногу.</a:t>
            </a:r>
          </a:p>
        </p:txBody>
      </p:sp>
      <p:sp>
        <p:nvSpPr>
          <p:cNvPr id="20483" name="Прямоугольник 3"/>
          <p:cNvSpPr>
            <a:spLocks noChangeArrowheads="1"/>
          </p:cNvSpPr>
          <p:nvPr/>
        </p:nvSpPr>
        <p:spPr bwMode="auto">
          <a:xfrm>
            <a:off x="2878138" y="476250"/>
            <a:ext cx="36195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4400">
                <a:solidFill>
                  <a:schemeClr val="bg1"/>
                </a:solidFill>
                <a:latin typeface="Calibri" pitchFamily="34" charset="0"/>
              </a:rPr>
              <a:t>Фазы прыжка:</a:t>
            </a:r>
          </a:p>
          <a:p>
            <a:pPr algn="ctr"/>
            <a:r>
              <a:rPr lang="ru-RU" sz="3600">
                <a:solidFill>
                  <a:schemeClr val="bg1"/>
                </a:solidFill>
                <a:latin typeface="Calibri" pitchFamily="34" charset="0"/>
              </a:rPr>
              <a:t>отталкивание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C:\Users\111\Desktop\презентации\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8675" y="2997200"/>
            <a:ext cx="7583488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ая выноска 4"/>
          <p:cNvSpPr/>
          <p:nvPr/>
        </p:nvSpPr>
        <p:spPr>
          <a:xfrm>
            <a:off x="1763713" y="1412875"/>
            <a:ext cx="7129462" cy="1008063"/>
          </a:xfrm>
          <a:prstGeom prst="wedgeRectCallout">
            <a:avLst>
              <a:gd name="adj1" fmla="val -35565"/>
              <a:gd name="adj2" fmla="val 15836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Calibri" panose="020F0502020204030204" pitchFamily="34" charset="0"/>
              </a:rPr>
              <a:t>Маховая нога, согнутая в колене, выносится вперед, руки поднимаются до уровня плеч.</a:t>
            </a:r>
          </a:p>
        </p:txBody>
      </p:sp>
      <p:sp>
        <p:nvSpPr>
          <p:cNvPr id="21507" name="TextBox 5"/>
          <p:cNvSpPr txBox="1">
            <a:spLocks noChangeArrowheads="1"/>
          </p:cNvSpPr>
          <p:nvPr/>
        </p:nvSpPr>
        <p:spPr bwMode="auto">
          <a:xfrm>
            <a:off x="2058988" y="476250"/>
            <a:ext cx="5176837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>
                <a:solidFill>
                  <a:schemeClr val="bg1"/>
                </a:solidFill>
                <a:latin typeface="Calibri" pitchFamily="34" charset="0"/>
              </a:rPr>
              <a:t>Фазы прыжка: полет</a:t>
            </a:r>
            <a:endParaRPr lang="ru-RU" sz="2800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C:\Users\111\Desktop\презентации\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8850" y="3141663"/>
            <a:ext cx="7583488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ая выноска 4"/>
          <p:cNvSpPr/>
          <p:nvPr/>
        </p:nvSpPr>
        <p:spPr>
          <a:xfrm>
            <a:off x="609600" y="1125538"/>
            <a:ext cx="8281988" cy="1727200"/>
          </a:xfrm>
          <a:prstGeom prst="wedgeRectCallout">
            <a:avLst>
              <a:gd name="adj1" fmla="val -8772"/>
              <a:gd name="adj2" fmla="val 9629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Calibri" panose="020F0502020204030204" pitchFamily="34" charset="0"/>
              </a:rPr>
              <a:t>Толчковая нога после отталкивания некоторое время продолжает движение назад по инерции, затем прыгун подтягивает ее коленом вперед к находящейся впереди маховой ноге.</a:t>
            </a:r>
          </a:p>
        </p:txBody>
      </p:sp>
      <p:sp>
        <p:nvSpPr>
          <p:cNvPr id="22531" name="TextBox 1"/>
          <p:cNvSpPr txBox="1">
            <a:spLocks noChangeArrowheads="1"/>
          </p:cNvSpPr>
          <p:nvPr/>
        </p:nvSpPr>
        <p:spPr bwMode="auto">
          <a:xfrm>
            <a:off x="1403350" y="404813"/>
            <a:ext cx="5976938" cy="1046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>
                <a:solidFill>
                  <a:schemeClr val="bg1"/>
                </a:solidFill>
                <a:latin typeface="Calibri" pitchFamily="34" charset="0"/>
              </a:rPr>
              <a:t>Фазы прыжка: полет</a:t>
            </a:r>
          </a:p>
          <a:p>
            <a:pPr algn="ctr"/>
            <a:endParaRPr lang="ru-RU">
              <a:latin typeface="Candar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C:\Users\111\Desktop\презентации\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8675" y="2843213"/>
            <a:ext cx="7583488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ая выноска 4"/>
          <p:cNvSpPr/>
          <p:nvPr/>
        </p:nvSpPr>
        <p:spPr>
          <a:xfrm>
            <a:off x="684213" y="1268413"/>
            <a:ext cx="7848600" cy="1719262"/>
          </a:xfrm>
          <a:prstGeom prst="wedgeRectCallout">
            <a:avLst>
              <a:gd name="adj1" fmla="val 10327"/>
              <a:gd name="adj2" fmla="val 80392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dirty="0">
                <a:latin typeface="Calibri" panose="020F0502020204030204" pitchFamily="34" charset="0"/>
              </a:rPr>
              <a:t>Отклоненное назад в начале полета туловище начинает наклоняться плечами вперед к ногам. Обе ноги приближаются коленями к груди, а голени поднимаются вверх носками на себя.</a:t>
            </a:r>
          </a:p>
        </p:txBody>
      </p:sp>
      <p:sp>
        <p:nvSpPr>
          <p:cNvPr id="23555" name="TextBox 1"/>
          <p:cNvSpPr txBox="1">
            <a:spLocks noChangeArrowheads="1"/>
          </p:cNvSpPr>
          <p:nvPr/>
        </p:nvSpPr>
        <p:spPr bwMode="auto">
          <a:xfrm>
            <a:off x="1835150" y="404813"/>
            <a:ext cx="525780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400">
                <a:solidFill>
                  <a:schemeClr val="bg1"/>
                </a:solidFill>
                <a:latin typeface="Calibri" pitchFamily="34" charset="0"/>
              </a:rPr>
              <a:t>Фазы прыжка: полет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537</TotalTime>
  <Words>305</Words>
  <Application>Microsoft Office PowerPoint</Application>
  <PresentationFormat>Экран (4:3)</PresentationFormat>
  <Paragraphs>29</Paragraphs>
  <Slides>12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Волна</vt:lpstr>
      <vt:lpstr>                Легкая атлетика Техника прыжка в длину  с разбега способом  «согнув ноги»  Учитель физической культуры  МОБУ СОШ №10 имени  атамана С. И. Белого г. Сочи  Широкова Тамара  Николаевна </vt:lpstr>
      <vt:lpstr>Специальные подготовительные упражнения</vt:lpstr>
      <vt:lpstr>Специальные подготовительные упражнения</vt:lpstr>
      <vt:lpstr>Специальные подготовительные упражнения</vt:lpstr>
      <vt:lpstr>    Специальные подготовительные упражнения</vt:lpstr>
      <vt:lpstr>Слайд 6</vt:lpstr>
      <vt:lpstr>Слайд 7</vt:lpstr>
      <vt:lpstr>Слайд 8</vt:lpstr>
      <vt:lpstr>Слайд 9</vt:lpstr>
      <vt:lpstr>Слайд 10</vt:lpstr>
      <vt:lpstr>Слайд 11</vt:lpstr>
      <vt:lpstr> Литература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Обучение технике прыжков в длину</dc:title>
  <dc:creator>111</dc:creator>
  <cp:lastModifiedBy>Пользователь</cp:lastModifiedBy>
  <cp:revision>39</cp:revision>
  <dcterms:created xsi:type="dcterms:W3CDTF">2013-08-02T07:59:18Z</dcterms:created>
  <dcterms:modified xsi:type="dcterms:W3CDTF">2017-12-27T09:37:12Z</dcterms:modified>
</cp:coreProperties>
</file>